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663C7B-73BA-4AB3-8189-6471B7C9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31257"/>
          </a:xfrm>
        </p:spPr>
        <p:txBody>
          <a:bodyPr/>
          <a:lstStyle/>
          <a:p>
            <a:endParaRPr lang="tr-TR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999692AA-B67F-40F1-9CC9-F49DF2D4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536"/>
            <a:ext cx="12192000" cy="58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9E6B98-7176-4585-B270-49502E1A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R-LADIES HEDEFLERİ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E2E0921-1423-47E8-BE75-C08940A7893B}"/>
              </a:ext>
            </a:extLst>
          </p:cNvPr>
          <p:cNvSpPr txBox="1"/>
          <p:nvPr/>
        </p:nvSpPr>
        <p:spPr>
          <a:xfrm>
            <a:off x="1151562" y="2395240"/>
            <a:ext cx="988887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200" dirty="0"/>
              <a:t> </a:t>
            </a:r>
            <a:r>
              <a:rPr lang="tr-TR" sz="2800" dirty="0"/>
              <a:t>R-Ladies, R topluluğunda cinsiyet çeşitliliğini desteklemek için kurulmuş dünya çapında bir organizasyondur.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800" dirty="0"/>
              <a:t>R kullanan ve geliştiren kadınlarla bir iletişim ortamı sağlamak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800" dirty="0"/>
              <a:t>Kadınları R kodları yazmaya, paket geliştirmeye ve R konferanslarına konuşmacı olarak katılmaya teşvik etmek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0150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06C75-BC66-4A5F-BE56-7DA8FFC5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R-LADIES GLOBAL</a:t>
            </a:r>
          </a:p>
        </p:txBody>
      </p:sp>
      <p:pic>
        <p:nvPicPr>
          <p:cNvPr id="4" name="Resim 3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E18C684B-A45C-4C16-9937-CA6678B0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51" y="2248934"/>
            <a:ext cx="7681776" cy="46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2C2FE9-0AAD-4E00-9F9C-DFBF55D3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R LADIES GLOBAL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2A01D7-771C-4CA0-B9D8-D65DADDE8356}"/>
              </a:ext>
            </a:extLst>
          </p:cNvPr>
          <p:cNvSpPr/>
          <p:nvPr/>
        </p:nvSpPr>
        <p:spPr>
          <a:xfrm>
            <a:off x="1154954" y="2787588"/>
            <a:ext cx="2263806" cy="20063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181190-78E8-4127-81E7-6B299A3C4944}"/>
              </a:ext>
            </a:extLst>
          </p:cNvPr>
          <p:cNvSpPr/>
          <p:nvPr/>
        </p:nvSpPr>
        <p:spPr>
          <a:xfrm>
            <a:off x="4875749" y="2771747"/>
            <a:ext cx="2263806" cy="20063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82D1E-0C83-451D-8E8D-D347EBE29BFE}"/>
              </a:ext>
            </a:extLst>
          </p:cNvPr>
          <p:cNvSpPr/>
          <p:nvPr/>
        </p:nvSpPr>
        <p:spPr>
          <a:xfrm>
            <a:off x="8596544" y="2757880"/>
            <a:ext cx="2263806" cy="20063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8DBFC3B-8E9F-4FF2-B6EB-D7290EFA17F7}"/>
              </a:ext>
            </a:extLst>
          </p:cNvPr>
          <p:cNvSpPr txBox="1"/>
          <p:nvPr/>
        </p:nvSpPr>
        <p:spPr>
          <a:xfrm>
            <a:off x="1331650" y="3204839"/>
            <a:ext cx="1882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73</a:t>
            </a:r>
          </a:p>
          <a:p>
            <a:pPr algn="ctr"/>
            <a:r>
              <a:rPr lang="tr-TR" sz="3200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ÜLKE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7D20131-A1C3-4F86-9811-697E80C4DF56}"/>
              </a:ext>
            </a:extLst>
          </p:cNvPr>
          <p:cNvSpPr txBox="1"/>
          <p:nvPr/>
        </p:nvSpPr>
        <p:spPr>
          <a:xfrm>
            <a:off x="4875749" y="3204839"/>
            <a:ext cx="226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311</a:t>
            </a:r>
          </a:p>
          <a:p>
            <a:pPr algn="ctr"/>
            <a:r>
              <a:rPr lang="tr-TR" sz="2800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ŞEHİR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D09547E-2CE9-41D9-8C03-B33366EBC814}"/>
              </a:ext>
            </a:extLst>
          </p:cNvPr>
          <p:cNvSpPr txBox="1"/>
          <p:nvPr/>
        </p:nvSpPr>
        <p:spPr>
          <a:xfrm>
            <a:off x="8774683" y="3253225"/>
            <a:ext cx="1907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57,000</a:t>
            </a:r>
          </a:p>
          <a:p>
            <a:pPr algn="ctr"/>
            <a:r>
              <a:rPr lang="tr-TR" sz="2800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ÜYE</a:t>
            </a:r>
          </a:p>
        </p:txBody>
      </p:sp>
      <p:pic>
        <p:nvPicPr>
          <p:cNvPr id="11" name="Grafik 10" descr="Afrika ve Avrupa'yı gösteren Dünya küre">
            <a:extLst>
              <a:ext uri="{FF2B5EF4-FFF2-40B4-BE49-F238E27FC236}">
                <a16:creationId xmlns:a16="http://schemas.microsoft.com/office/drawing/2014/main" id="{7BA3EF1B-72FE-453E-B13B-4CB9EC770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8018" y="5297749"/>
            <a:ext cx="914400" cy="914400"/>
          </a:xfrm>
          <a:prstGeom prst="rect">
            <a:avLst/>
          </a:prstGeom>
        </p:spPr>
      </p:pic>
      <p:pic>
        <p:nvPicPr>
          <p:cNvPr id="13" name="Grafik 12" descr="İnternet">
            <a:extLst>
              <a:ext uri="{FF2B5EF4-FFF2-40B4-BE49-F238E27FC236}">
                <a16:creationId xmlns:a16="http://schemas.microsoft.com/office/drawing/2014/main" id="{90C8062A-A2E0-4061-BA5F-43309B509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755" y="5297749"/>
            <a:ext cx="914400" cy="914400"/>
          </a:xfrm>
          <a:prstGeom prst="rect">
            <a:avLst/>
          </a:prstGeom>
        </p:spPr>
      </p:pic>
      <p:pic>
        <p:nvPicPr>
          <p:cNvPr id="10" name="Grafik 9" descr="Alt yazı sağdan sola">
            <a:extLst>
              <a:ext uri="{FF2B5EF4-FFF2-40B4-BE49-F238E27FC236}">
                <a16:creationId xmlns:a16="http://schemas.microsoft.com/office/drawing/2014/main" id="{4D919698-4A8F-482D-80D2-1D1BDD618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6430" y="5297749"/>
            <a:ext cx="914400" cy="914400"/>
          </a:xfrm>
          <a:prstGeom prst="rect">
            <a:avLst/>
          </a:prstGeom>
        </p:spPr>
      </p:pic>
      <p:pic>
        <p:nvPicPr>
          <p:cNvPr id="14" name="Grafik 13" descr="Çizgi ok: Düz">
            <a:extLst>
              <a:ext uri="{FF2B5EF4-FFF2-40B4-BE49-F238E27FC236}">
                <a16:creationId xmlns:a16="http://schemas.microsoft.com/office/drawing/2014/main" id="{DCE5D87D-0C6F-4029-82D0-462F202007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5447" y="5491480"/>
            <a:ext cx="720669" cy="720669"/>
          </a:xfrm>
          <a:prstGeom prst="rect">
            <a:avLst/>
          </a:prstGeom>
        </p:spPr>
      </p:pic>
      <p:pic>
        <p:nvPicPr>
          <p:cNvPr id="16" name="Grafik 15" descr="İstatistikler">
            <a:extLst>
              <a:ext uri="{FF2B5EF4-FFF2-40B4-BE49-F238E27FC236}">
                <a16:creationId xmlns:a16="http://schemas.microsoft.com/office/drawing/2014/main" id="{690709FD-7F86-449D-9760-044EDC9A2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4320" y="5297749"/>
            <a:ext cx="863360" cy="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CB7F01-EDD9-47CE-8944-8DE3D150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</a:t>
            </a:r>
            <a:r>
              <a:rPr lang="tr-TR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LADIES TÜRKİYE</a:t>
            </a:r>
          </a:p>
        </p:txBody>
      </p:sp>
      <p:pic>
        <p:nvPicPr>
          <p:cNvPr id="5" name="Resim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454FF853-1C29-482C-A9F2-90203DA5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56" y="1406821"/>
            <a:ext cx="6740596" cy="40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6539C3-4D7A-4FD5-AA16-30C0000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KURUCULAR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F9D9AFF-9463-43AA-92E0-62D56F849853}"/>
              </a:ext>
            </a:extLst>
          </p:cNvPr>
          <p:cNvSpPr txBox="1"/>
          <p:nvPr/>
        </p:nvSpPr>
        <p:spPr>
          <a:xfrm>
            <a:off x="1509202" y="2295350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R-LADIES İSTANBUL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07CA81-2F8E-4E83-A53B-E8B6DB8B7E27}"/>
              </a:ext>
            </a:extLst>
          </p:cNvPr>
          <p:cNvSpPr txBox="1"/>
          <p:nvPr/>
        </p:nvSpPr>
        <p:spPr>
          <a:xfrm>
            <a:off x="4488033" y="2295350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R-LADIES ANKARA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C38C3E-2496-4B0B-99FD-43C44B43C92F}"/>
              </a:ext>
            </a:extLst>
          </p:cNvPr>
          <p:cNvSpPr txBox="1"/>
          <p:nvPr/>
        </p:nvSpPr>
        <p:spPr>
          <a:xfrm>
            <a:off x="7621849" y="2295350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R-LADIES ESKİŞEHİR</a:t>
            </a:r>
          </a:p>
        </p:txBody>
      </p:sp>
      <p:pic>
        <p:nvPicPr>
          <p:cNvPr id="10" name="Resim 9" descr="kadın, fotoğraf, tutma, beyaz içeren bir resim&#10;&#10;Açıklama otomatik olarak oluşturuldu">
            <a:extLst>
              <a:ext uri="{FF2B5EF4-FFF2-40B4-BE49-F238E27FC236}">
                <a16:creationId xmlns:a16="http://schemas.microsoft.com/office/drawing/2014/main" id="{5AB41585-01A5-428D-A8CF-B9B6EE81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21" y="2752423"/>
            <a:ext cx="2273078" cy="2273078"/>
          </a:xfrm>
          <a:prstGeom prst="rect">
            <a:avLst/>
          </a:prstGeom>
        </p:spPr>
      </p:pic>
      <p:pic>
        <p:nvPicPr>
          <p:cNvPr id="12" name="Resim 11" descr="ayna, fotoğraf, kadın, kız içeren bir resim&#10;&#10;Açıklama otomatik olarak oluşturuldu">
            <a:extLst>
              <a:ext uri="{FF2B5EF4-FFF2-40B4-BE49-F238E27FC236}">
                <a16:creationId xmlns:a16="http://schemas.microsoft.com/office/drawing/2014/main" id="{46FA703E-3FC2-4012-8956-765A21F7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96" y="2752423"/>
            <a:ext cx="2273078" cy="2273078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6BED00CF-C8C6-4BFB-AE68-F2117B0B491D}"/>
              </a:ext>
            </a:extLst>
          </p:cNvPr>
          <p:cNvSpPr txBox="1"/>
          <p:nvPr/>
        </p:nvSpPr>
        <p:spPr>
          <a:xfrm>
            <a:off x="1364902" y="4927882"/>
            <a:ext cx="2505537" cy="37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highlight>
                  <a:srgbClr val="C0C0C0"/>
                </a:highlight>
              </a:rPr>
              <a:t>Hazel Kavili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0ABD4D7-56CC-4A09-BF6A-FC5F302A6E4F}"/>
              </a:ext>
            </a:extLst>
          </p:cNvPr>
          <p:cNvSpPr txBox="1"/>
          <p:nvPr/>
        </p:nvSpPr>
        <p:spPr>
          <a:xfrm>
            <a:off x="4776403" y="4927882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ighlight>
                  <a:srgbClr val="C0C0C0"/>
                </a:highlight>
              </a:rPr>
              <a:t>Mubina İpek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481157-7164-4748-A869-EE3DE89B5D89}"/>
              </a:ext>
            </a:extLst>
          </p:cNvPr>
          <p:cNvSpPr/>
          <p:nvPr/>
        </p:nvSpPr>
        <p:spPr>
          <a:xfrm>
            <a:off x="3318803" y="4935139"/>
            <a:ext cx="452761" cy="4705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6C88A1-A2CA-4D1A-93C6-014306A2D0B5}"/>
              </a:ext>
            </a:extLst>
          </p:cNvPr>
          <p:cNvSpPr/>
          <p:nvPr/>
        </p:nvSpPr>
        <p:spPr>
          <a:xfrm>
            <a:off x="6414333" y="4935139"/>
            <a:ext cx="452761" cy="4705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Resim 6" descr="fotoğraf, ayna, kadın içeren bir resim&#10;&#10;Açıklama otomatik olarak oluşturuldu">
            <a:extLst>
              <a:ext uri="{FF2B5EF4-FFF2-40B4-BE49-F238E27FC236}">
                <a16:creationId xmlns:a16="http://schemas.microsoft.com/office/drawing/2014/main" id="{5DDC1090-54BB-4FE2-83E3-1887CCC1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024" y="2661200"/>
            <a:ext cx="2370049" cy="2370049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A49E8A29-9A09-4BB1-B277-A4834B95E6D7}"/>
              </a:ext>
            </a:extLst>
          </p:cNvPr>
          <p:cNvSpPr txBox="1"/>
          <p:nvPr/>
        </p:nvSpPr>
        <p:spPr>
          <a:xfrm>
            <a:off x="7786086" y="4935139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ighlight>
                  <a:srgbClr val="C0C0C0"/>
                </a:highlight>
              </a:rPr>
              <a:t>Betül Kan </a:t>
            </a:r>
            <a:r>
              <a:rPr lang="tr-TR" dirty="0" err="1">
                <a:highlight>
                  <a:srgbClr val="C0C0C0"/>
                </a:highlight>
              </a:rPr>
              <a:t>Kılınç</a:t>
            </a:r>
            <a:endParaRPr lang="tr-TR" dirty="0">
              <a:highlight>
                <a:srgbClr val="C0C0C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B8E3AD-26EE-4931-B605-B628CEF2B115}"/>
              </a:ext>
            </a:extLst>
          </p:cNvPr>
          <p:cNvSpPr/>
          <p:nvPr/>
        </p:nvSpPr>
        <p:spPr>
          <a:xfrm>
            <a:off x="9623764" y="4877289"/>
            <a:ext cx="452761" cy="4705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B6D6A96-D811-46AB-ADA3-B9D554EA3D04}"/>
              </a:ext>
            </a:extLst>
          </p:cNvPr>
          <p:cNvSpPr txBox="1"/>
          <p:nvPr/>
        </p:nvSpPr>
        <p:spPr>
          <a:xfrm>
            <a:off x="1532281" y="5642538"/>
            <a:ext cx="217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Kuruluş: Eylül 2016</a:t>
            </a:r>
          </a:p>
          <a:p>
            <a:pPr algn="ctr"/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32. Etkinlik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05192B8-13AE-459C-B1A4-A6FE8AD28BA4}"/>
              </a:ext>
            </a:extLst>
          </p:cNvPr>
          <p:cNvSpPr txBox="1"/>
          <p:nvPr/>
        </p:nvSpPr>
        <p:spPr>
          <a:xfrm>
            <a:off x="4399121" y="5632379"/>
            <a:ext cx="258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Kuruluş: Haziran 2019</a:t>
            </a:r>
          </a:p>
          <a:p>
            <a:pPr algn="ctr"/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9. Etkinlik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39DAFFBE-6041-41F8-957E-C0A33F794A9D}"/>
              </a:ext>
            </a:extLst>
          </p:cNvPr>
          <p:cNvSpPr txBox="1"/>
          <p:nvPr/>
        </p:nvSpPr>
        <p:spPr>
          <a:xfrm>
            <a:off x="7495686" y="5642538"/>
            <a:ext cx="258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Kuruluş: Ekim 2019</a:t>
            </a:r>
          </a:p>
          <a:p>
            <a:pPr algn="ctr"/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4. Etkinlik</a:t>
            </a:r>
          </a:p>
        </p:txBody>
      </p:sp>
    </p:spTree>
    <p:extLst>
      <p:ext uri="{BB962C8B-B14F-4D97-AF65-F5344CB8AC3E}">
        <p14:creationId xmlns:p14="http://schemas.microsoft.com/office/powerpoint/2010/main" val="134748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BACD9A-7348-4C3B-B7E9-7F5FBF7F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BİZİ TAKİP EDİN LÜTFEN !</a:t>
            </a:r>
          </a:p>
        </p:txBody>
      </p:sp>
      <p:pic>
        <p:nvPicPr>
          <p:cNvPr id="4" name="Resim 3" descr="kuş içeren bir resim&#10;&#10;Açıklama otomatik olarak oluşturuldu">
            <a:extLst>
              <a:ext uri="{FF2B5EF4-FFF2-40B4-BE49-F238E27FC236}">
                <a16:creationId xmlns:a16="http://schemas.microsoft.com/office/drawing/2014/main" id="{EC03D267-7E1B-4B62-ACB3-9C0EEA9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64861"/>
            <a:ext cx="514350" cy="514350"/>
          </a:xfrm>
          <a:prstGeom prst="rect">
            <a:avLst/>
          </a:prstGeom>
        </p:spPr>
      </p:pic>
      <p:pic>
        <p:nvPicPr>
          <p:cNvPr id="5" name="Resim 4" descr="kuş içeren bir resim&#10;&#10;Açıklama otomatik olarak oluşturuldu">
            <a:extLst>
              <a:ext uri="{FF2B5EF4-FFF2-40B4-BE49-F238E27FC236}">
                <a16:creationId xmlns:a16="http://schemas.microsoft.com/office/drawing/2014/main" id="{DDEA97BD-04E0-4B5F-8387-FCFDBD04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94560"/>
            <a:ext cx="514350" cy="514350"/>
          </a:xfrm>
          <a:prstGeom prst="rect">
            <a:avLst/>
          </a:prstGeom>
        </p:spPr>
      </p:pic>
      <p:pic>
        <p:nvPicPr>
          <p:cNvPr id="6" name="Resim 5" descr="kuş içeren bir resim&#10;&#10;Açıklama otomatik olarak oluşturuldu">
            <a:extLst>
              <a:ext uri="{FF2B5EF4-FFF2-40B4-BE49-F238E27FC236}">
                <a16:creationId xmlns:a16="http://schemas.microsoft.com/office/drawing/2014/main" id="{5F74D610-D2A9-49B6-B216-25C07D29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63440"/>
            <a:ext cx="514350" cy="5143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7E0B53F-E438-4B7D-A95F-338FC9207F54}"/>
              </a:ext>
            </a:extLst>
          </p:cNvPr>
          <p:cNvSpPr txBox="1"/>
          <p:nvPr/>
        </p:nvSpPr>
        <p:spPr>
          <a:xfrm>
            <a:off x="1778000" y="253737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B0F0"/>
                </a:solidFill>
              </a:rPr>
              <a:t>@</a:t>
            </a:r>
            <a:r>
              <a:rPr lang="tr-TR" b="1" dirty="0" err="1">
                <a:solidFill>
                  <a:srgbClr val="00B0F0"/>
                </a:solidFill>
              </a:rPr>
              <a:t>RLadiesIstanbul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11D5EE0-14DB-4F7F-8D82-BB0DABA63405}"/>
              </a:ext>
            </a:extLst>
          </p:cNvPr>
          <p:cNvSpPr txBox="1"/>
          <p:nvPr/>
        </p:nvSpPr>
        <p:spPr>
          <a:xfrm>
            <a:off x="1778000" y="3172792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B0F0"/>
                </a:solidFill>
              </a:rPr>
              <a:t>@</a:t>
            </a:r>
            <a:r>
              <a:rPr lang="tr-TR" b="1" dirty="0" err="1">
                <a:solidFill>
                  <a:srgbClr val="00B0F0"/>
                </a:solidFill>
              </a:rPr>
              <a:t>RLadiesAnkara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8D8862A-8161-4C31-9AA8-ACE9487BCB24}"/>
              </a:ext>
            </a:extLst>
          </p:cNvPr>
          <p:cNvSpPr txBox="1"/>
          <p:nvPr/>
        </p:nvSpPr>
        <p:spPr>
          <a:xfrm>
            <a:off x="1778000" y="383594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B0F0"/>
                </a:solidFill>
              </a:rPr>
              <a:t>@</a:t>
            </a:r>
            <a:r>
              <a:rPr lang="tr-TR" b="1" dirty="0" err="1">
                <a:solidFill>
                  <a:srgbClr val="00B0F0"/>
                </a:solidFill>
              </a:rPr>
              <a:t>RLadiesEskisehR</a:t>
            </a:r>
            <a:endParaRPr lang="tr-TR" b="1" dirty="0">
              <a:solidFill>
                <a:srgbClr val="00B0F0"/>
              </a:solidFill>
            </a:endParaRPr>
          </a:p>
        </p:txBody>
      </p:sp>
      <p:pic>
        <p:nvPicPr>
          <p:cNvPr id="12" name="Resim 11" descr="yiyecek, ışık içeren bir resim&#10;&#10;Açıklama otomatik olarak oluşturuldu">
            <a:extLst>
              <a:ext uri="{FF2B5EF4-FFF2-40B4-BE49-F238E27FC236}">
                <a16:creationId xmlns:a16="http://schemas.microsoft.com/office/drawing/2014/main" id="{07DAC4B3-1304-4DFE-A22C-D14203C1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13" y="3014769"/>
            <a:ext cx="715645" cy="715645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FAA6CB8-C509-42F4-A990-683341452454}"/>
              </a:ext>
            </a:extLst>
          </p:cNvPr>
          <p:cNvSpPr txBox="1"/>
          <p:nvPr/>
        </p:nvSpPr>
        <p:spPr>
          <a:xfrm>
            <a:off x="4755547" y="3167069"/>
            <a:ext cx="220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 </a:t>
            </a:r>
            <a:r>
              <a:rPr lang="tr-T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rladiesankara</a:t>
            </a:r>
            <a:endParaRPr lang="tr-T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Resim 16" descr="yiyecek, oda içeren bir resim&#10;&#10;Açıklama otomatik olarak oluşturuldu">
            <a:extLst>
              <a:ext uri="{FF2B5EF4-FFF2-40B4-BE49-F238E27FC236}">
                <a16:creationId xmlns:a16="http://schemas.microsoft.com/office/drawing/2014/main" id="{1C64DFF1-7B9E-4F83-A26B-BDCBF1A0F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04" y="2390195"/>
            <a:ext cx="692753" cy="663681"/>
          </a:xfrm>
          <a:prstGeom prst="rect">
            <a:avLst/>
          </a:prstGeom>
        </p:spPr>
      </p:pic>
      <p:pic>
        <p:nvPicPr>
          <p:cNvPr id="18" name="Resim 17" descr="yiyecek, oda içeren bir resim&#10;&#10;Açıklama otomatik olarak oluşturuldu">
            <a:extLst>
              <a:ext uri="{FF2B5EF4-FFF2-40B4-BE49-F238E27FC236}">
                <a16:creationId xmlns:a16="http://schemas.microsoft.com/office/drawing/2014/main" id="{8E0BA4EF-3303-445A-84FC-5C886A1E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03" y="3041333"/>
            <a:ext cx="692753" cy="663681"/>
          </a:xfrm>
          <a:prstGeom prst="rect">
            <a:avLst/>
          </a:prstGeom>
        </p:spPr>
      </p:pic>
      <p:pic>
        <p:nvPicPr>
          <p:cNvPr id="19" name="Resim 18" descr="yiyecek, oda içeren bir resim&#10;&#10;Açıklama otomatik olarak oluşturuldu">
            <a:extLst>
              <a:ext uri="{FF2B5EF4-FFF2-40B4-BE49-F238E27FC236}">
                <a16:creationId xmlns:a16="http://schemas.microsoft.com/office/drawing/2014/main" id="{BA97C80B-0EF0-41CB-AC21-8E82AB0B1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03" y="3688774"/>
            <a:ext cx="692753" cy="663681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98648288-71D7-4000-835A-B53CD7833373}"/>
              </a:ext>
            </a:extLst>
          </p:cNvPr>
          <p:cNvSpPr txBox="1"/>
          <p:nvPr/>
        </p:nvSpPr>
        <p:spPr>
          <a:xfrm>
            <a:off x="8442960" y="2537370"/>
            <a:ext cx="226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CC0000"/>
                </a:solidFill>
              </a:rPr>
              <a:t>R-Ladies </a:t>
            </a:r>
            <a:r>
              <a:rPr lang="tr-TR" b="1" dirty="0" err="1">
                <a:solidFill>
                  <a:srgbClr val="CC0000"/>
                </a:solidFill>
              </a:rPr>
              <a:t>Istanbul</a:t>
            </a:r>
            <a:endParaRPr lang="tr-TR" b="1" dirty="0">
              <a:solidFill>
                <a:srgbClr val="CC0000"/>
              </a:solidFill>
            </a:endParaRPr>
          </a:p>
          <a:p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0AF126D-1FA6-4BFA-BA82-AF91B18669DD}"/>
              </a:ext>
            </a:extLst>
          </p:cNvPr>
          <p:cNvSpPr txBox="1"/>
          <p:nvPr/>
        </p:nvSpPr>
        <p:spPr>
          <a:xfrm>
            <a:off x="8442959" y="3117109"/>
            <a:ext cx="226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CC0000"/>
                </a:solidFill>
              </a:rPr>
              <a:t>R-Ladies Ankara</a:t>
            </a:r>
          </a:p>
          <a:p>
            <a:endParaRPr lang="tr-TR" dirty="0">
              <a:solidFill>
                <a:srgbClr val="CC0000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989A024F-6EBC-433B-9064-BFC93FE001BE}"/>
              </a:ext>
            </a:extLst>
          </p:cNvPr>
          <p:cNvSpPr txBox="1"/>
          <p:nvPr/>
        </p:nvSpPr>
        <p:spPr>
          <a:xfrm>
            <a:off x="8442959" y="3763440"/>
            <a:ext cx="226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CC0000"/>
                </a:solidFill>
              </a:rPr>
              <a:t>R-Ladies </a:t>
            </a:r>
            <a:r>
              <a:rPr lang="tr-TR" b="1" dirty="0" err="1">
                <a:solidFill>
                  <a:srgbClr val="CC0000"/>
                </a:solidFill>
              </a:rPr>
              <a:t>Eskisehir</a:t>
            </a:r>
            <a:endParaRPr lang="tr-TR" b="1" dirty="0">
              <a:solidFill>
                <a:srgbClr val="CC0000"/>
              </a:solidFill>
            </a:endParaRPr>
          </a:p>
          <a:p>
            <a:endParaRPr lang="tr-TR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9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115416-904D-48F2-8867-32E568C4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      </a:t>
            </a:r>
            <a:r>
              <a:rPr lang="tr-TR" dirty="0" err="1"/>
              <a:t>Webinar’da</a:t>
            </a:r>
            <a:r>
              <a:rPr lang="tr-TR" dirty="0"/>
              <a:t> Bugün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BD68042-CB0F-48E8-AFA1-3AA50643633F}"/>
              </a:ext>
            </a:extLst>
          </p:cNvPr>
          <p:cNvSpPr txBox="1"/>
          <p:nvPr/>
        </p:nvSpPr>
        <p:spPr>
          <a:xfrm>
            <a:off x="4014787" y="2966070"/>
            <a:ext cx="7801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r-TR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tr-TR" sz="3600" b="1" dirty="0" err="1">
                <a:solidFill>
                  <a:schemeClr val="accent6">
                    <a:lumMod val="50000"/>
                  </a:schemeClr>
                </a:solidFill>
              </a:rPr>
              <a:t>Dr.Emrah</a:t>
            </a:r>
            <a:r>
              <a:rPr lang="tr-TR" sz="3600" b="1" dirty="0">
                <a:solidFill>
                  <a:schemeClr val="accent6">
                    <a:lumMod val="50000"/>
                  </a:schemeClr>
                </a:solidFill>
              </a:rPr>
              <a:t> ER</a:t>
            </a:r>
          </a:p>
          <a:p>
            <a:pPr algn="ctr"/>
            <a:r>
              <a:rPr lang="tr-TR" sz="1400" b="1" dirty="0">
                <a:solidFill>
                  <a:schemeClr val="accent6">
                    <a:lumMod val="50000"/>
                  </a:schemeClr>
                </a:solidFill>
              </a:rPr>
              <a:t>Ankara Üniversitesi’nde Araştırma Görevlisi</a:t>
            </a:r>
          </a:p>
          <a:p>
            <a:pPr algn="ctr"/>
            <a:endParaRPr lang="tr-TR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tr-TR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tr-TR" sz="2800" b="1" u="sng" dirty="0">
                <a:solidFill>
                  <a:schemeClr val="accent6">
                    <a:lumMod val="50000"/>
                  </a:schemeClr>
                </a:solidFill>
              </a:rPr>
              <a:t>Konu</a:t>
            </a:r>
            <a:r>
              <a:rPr lang="tr-TR" sz="28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tr-TR" sz="2800" b="1" dirty="0" err="1">
                <a:solidFill>
                  <a:schemeClr val="accent6">
                    <a:lumMod val="50000"/>
                  </a:schemeClr>
                </a:solidFill>
              </a:rPr>
              <a:t>rvest</a:t>
            </a:r>
            <a:r>
              <a:rPr lang="tr-TR" sz="2800" b="1" dirty="0">
                <a:solidFill>
                  <a:schemeClr val="accent6">
                    <a:lumMod val="50000"/>
                  </a:schemeClr>
                </a:solidFill>
              </a:rPr>
              <a:t> ile Web </a:t>
            </a:r>
            <a:r>
              <a:rPr lang="tr-TR" sz="2800" b="1" dirty="0" err="1">
                <a:solidFill>
                  <a:schemeClr val="accent6">
                    <a:lumMod val="50000"/>
                  </a:schemeClr>
                </a:solidFill>
              </a:rPr>
              <a:t>Scraping</a:t>
            </a:r>
            <a:endParaRPr lang="tr-TR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tr-TR" dirty="0"/>
          </a:p>
        </p:txBody>
      </p:sp>
      <p:pic>
        <p:nvPicPr>
          <p:cNvPr id="7" name="Resim 6" descr="ayna, adam, yansıma, fotoğraf içeren bir resim&#10;&#10;Açıklama otomatik olarak oluşturuldu">
            <a:extLst>
              <a:ext uri="{FF2B5EF4-FFF2-40B4-BE49-F238E27FC236}">
                <a16:creationId xmlns:a16="http://schemas.microsoft.com/office/drawing/2014/main" id="{ED4809D9-C89D-4481-BF81-2A49B477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78" y="2758519"/>
            <a:ext cx="3277423" cy="32774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A2879F9-1EF9-43C2-A3A5-4A3B14929CEF}"/>
              </a:ext>
            </a:extLst>
          </p:cNvPr>
          <p:cNvSpPr/>
          <p:nvPr/>
        </p:nvSpPr>
        <p:spPr>
          <a:xfrm>
            <a:off x="3671740" y="5772976"/>
            <a:ext cx="452761" cy="4705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57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127</Words>
  <Application>Microsoft Office PowerPoint</Application>
  <PresentationFormat>Geniş ekran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Franklin Gothic Heavy</vt:lpstr>
      <vt:lpstr>Wingdings</vt:lpstr>
      <vt:lpstr>Wingdings 3</vt:lpstr>
      <vt:lpstr>İyon Toplantı Odası</vt:lpstr>
      <vt:lpstr>PowerPoint Sunusu</vt:lpstr>
      <vt:lpstr>R-LADIES HEDEFLERİ</vt:lpstr>
      <vt:lpstr>R-LADIES GLOBAL</vt:lpstr>
      <vt:lpstr>R LADIES GLOBAL</vt:lpstr>
      <vt:lpstr>R-LADIES TÜRKİYE</vt:lpstr>
      <vt:lpstr>KURUCULAR</vt:lpstr>
      <vt:lpstr>BİZİ TAKİP EDİN LÜTFEN !</vt:lpstr>
      <vt:lpstr>      Webinar’da Bugün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mubina ipek</dc:creator>
  <cp:lastModifiedBy>mubina ipek</cp:lastModifiedBy>
  <cp:revision>24</cp:revision>
  <dcterms:created xsi:type="dcterms:W3CDTF">2020-05-19T15:53:19Z</dcterms:created>
  <dcterms:modified xsi:type="dcterms:W3CDTF">2020-06-03T16:55:53Z</dcterms:modified>
</cp:coreProperties>
</file>