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94" r:id="rId4"/>
    <p:sldId id="258" r:id="rId5"/>
    <p:sldId id="259" r:id="rId6"/>
    <p:sldId id="260" r:id="rId7"/>
    <p:sldId id="261" r:id="rId8"/>
    <p:sldId id="262" r:id="rId9"/>
    <p:sldId id="274" r:id="rId10"/>
    <p:sldId id="275" r:id="rId11"/>
    <p:sldId id="276" r:id="rId12"/>
    <p:sldId id="263" r:id="rId13"/>
    <p:sldId id="277" r:id="rId14"/>
    <p:sldId id="279" r:id="rId15"/>
    <p:sldId id="278" r:id="rId16"/>
    <p:sldId id="264" r:id="rId17"/>
    <p:sldId id="280" r:id="rId18"/>
    <p:sldId id="281" r:id="rId19"/>
    <p:sldId id="282" r:id="rId20"/>
    <p:sldId id="283" r:id="rId21"/>
    <p:sldId id="284" r:id="rId22"/>
    <p:sldId id="285" r:id="rId23"/>
    <p:sldId id="286" r:id="rId24"/>
    <p:sldId id="287" r:id="rId25"/>
    <p:sldId id="270" r:id="rId26"/>
    <p:sldId id="288" r:id="rId27"/>
    <p:sldId id="289" r:id="rId28"/>
    <p:sldId id="290" r:id="rId29"/>
    <p:sldId id="291" r:id="rId30"/>
    <p:sldId id="292" r:id="rId31"/>
    <p:sldId id="293" r:id="rId32"/>
    <p:sldId id="271"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71" d="100"/>
          <a:sy n="71" d="100"/>
        </p:scale>
        <p:origin x="-1356" y="-96"/>
      </p:cViewPr>
      <p:guideLst>
        <p:guide orient="horz" pos="2160"/>
        <p:guide pos="2880"/>
      </p:guideLst>
    </p:cSldViewPr>
  </p:slideViewPr>
  <p:outlineViewPr>
    <p:cViewPr>
      <p:scale>
        <a:sx n="33" d="100"/>
        <a:sy n="33" d="100"/>
      </p:scale>
      <p:origin x="0" y="28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02.06.2020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24051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02.06.2020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59801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02.06.2020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76818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02.06.2020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1820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02.06.2020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8534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3720DD-5B6D-40BF-8493-A6B52D484E6B}" type="datetimeFigureOut">
              <a:rPr lang="tr-TR" smtClean="0"/>
              <a:t>02.06.2020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601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3720DD-5B6D-40BF-8493-A6B52D484E6B}" type="datetimeFigureOut">
              <a:rPr lang="tr-TR" smtClean="0"/>
              <a:t>02.06.2020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817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3720DD-5B6D-40BF-8493-A6B52D484E6B}" type="datetimeFigureOut">
              <a:rPr lang="tr-TR" smtClean="0"/>
              <a:t>02.06.2020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7834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02.06.2020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7351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02.06.2020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75525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02.06.2020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3884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02.06.2020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26341705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aifmohammad.com/WebPages/NRC-Emotion-Lexicon.htm" TargetMode="External"/><Relationship Id="rId2" Type="http://schemas.openxmlformats.org/officeDocument/2006/relationships/hyperlink" Target="https://www.tidytextmining.com/" TargetMode="External"/><Relationship Id="rId1" Type="http://schemas.openxmlformats.org/officeDocument/2006/relationships/slideLayout" Target="../slideLayouts/slideLayout2.xml"/><Relationship Id="rId6" Type="http://schemas.openxmlformats.org/officeDocument/2006/relationships/hyperlink" Target="https://cbail.github.io/SICSS_Dictionary-Based_Text_Analysis.html" TargetMode="External"/><Relationship Id="rId5" Type="http://schemas.openxmlformats.org/officeDocument/2006/relationships/hyperlink" Target="https://www.analyticsinsight.net/benefits-of-sentiment-analysis-for-businesses/" TargetMode="External"/><Relationship Id="rId4" Type="http://schemas.openxmlformats.org/officeDocument/2006/relationships/hyperlink" Target="https://monkeylearn.com/sentiment-analysi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74113" y="4557311"/>
            <a:ext cx="8928992" cy="1368152"/>
          </a:xfrm>
        </p:spPr>
        <p:txBody>
          <a:bodyPr>
            <a:normAutofit/>
          </a:bodyPr>
          <a:lstStyle/>
          <a:p>
            <a:r>
              <a:rPr lang="tr-TR" sz="3200" b="1" dirty="0" err="1" smtClean="0"/>
              <a:t>Tidytext</a:t>
            </a:r>
            <a:r>
              <a:rPr lang="tr-TR" sz="3200" b="1" dirty="0" smtClean="0"/>
              <a:t> </a:t>
            </a:r>
            <a:r>
              <a:rPr lang="tr-TR" sz="3200" b="1" dirty="0" smtClean="0"/>
              <a:t>İle</a:t>
            </a:r>
            <a:r>
              <a:rPr lang="tr-TR" sz="3200" b="1" dirty="0" smtClean="0"/>
              <a:t> </a:t>
            </a:r>
            <a:r>
              <a:rPr lang="tr-TR" sz="3200" b="1" dirty="0" smtClean="0"/>
              <a:t>Metin </a:t>
            </a:r>
            <a:r>
              <a:rPr lang="tr-TR" sz="3200" b="1" dirty="0" smtClean="0"/>
              <a:t>Madenciliği ve Duygu Analizi</a:t>
            </a:r>
            <a:endParaRPr lang="tr-TR" sz="3200" b="1" dirty="0"/>
          </a:p>
        </p:txBody>
      </p:sp>
      <p:pic>
        <p:nvPicPr>
          <p:cNvPr id="5122" name="Picture 2" descr="C:\Users\Pc\Desktop\kapak.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86146" cy="436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9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5750099"/>
          </a:xfrm>
        </p:spPr>
        <p:txBody>
          <a:bodyPr>
            <a:normAutofit/>
          </a:bodyPr>
          <a:lstStyle/>
          <a:p>
            <a:pPr marL="0" indent="0">
              <a:buNone/>
            </a:pPr>
            <a:r>
              <a:rPr lang="tr-TR" sz="1800" dirty="0" err="1">
                <a:solidFill>
                  <a:schemeClr val="accent2"/>
                </a:solidFill>
              </a:rPr>
              <a:t>s</a:t>
            </a:r>
            <a:r>
              <a:rPr lang="tr-TR" sz="1800" dirty="0" err="1" smtClean="0">
                <a:solidFill>
                  <a:schemeClr val="accent2"/>
                </a:solidFill>
              </a:rPr>
              <a:t>top_words</a:t>
            </a:r>
            <a:endParaRPr lang="en-US" sz="18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r>
              <a:rPr lang="tr-TR" sz="1800" dirty="0" err="1" smtClean="0">
                <a:solidFill>
                  <a:schemeClr val="accent2"/>
                </a:solidFill>
              </a:rPr>
              <a:t>stop_words</a:t>
            </a:r>
            <a:r>
              <a:rPr lang="tr-TR" sz="1800" dirty="0" smtClean="0">
                <a:solidFill>
                  <a:schemeClr val="accent2"/>
                </a:solidFill>
              </a:rPr>
              <a:t>, </a:t>
            </a:r>
            <a:r>
              <a:rPr lang="tr-TR" sz="1800" dirty="0" err="1" smtClean="0">
                <a:solidFill>
                  <a:schemeClr val="accent2"/>
                </a:solidFill>
              </a:rPr>
              <a:t>tidytext</a:t>
            </a:r>
            <a:r>
              <a:rPr lang="tr-TR" sz="1800" dirty="0" smtClean="0">
                <a:solidFill>
                  <a:schemeClr val="accent2"/>
                </a:solidFill>
              </a:rPr>
              <a:t> kütüphanesinin içinde bulunan bir veri setidir. İçerisinde </a:t>
            </a:r>
            <a:r>
              <a:rPr lang="tr-TR" sz="1800" dirty="0" err="1" smtClean="0">
                <a:solidFill>
                  <a:schemeClr val="accent2"/>
                </a:solidFill>
              </a:rPr>
              <a:t>the</a:t>
            </a:r>
            <a:r>
              <a:rPr lang="tr-TR" sz="1800" dirty="0" smtClean="0">
                <a:solidFill>
                  <a:schemeClr val="accent2"/>
                </a:solidFill>
              </a:rPr>
              <a:t>, a, an, </a:t>
            </a:r>
            <a:r>
              <a:rPr lang="tr-TR" sz="1800" dirty="0" err="1" smtClean="0">
                <a:solidFill>
                  <a:schemeClr val="accent2"/>
                </a:solidFill>
              </a:rPr>
              <a:t>for</a:t>
            </a:r>
            <a:r>
              <a:rPr lang="tr-TR" sz="1800" dirty="0" smtClean="0">
                <a:solidFill>
                  <a:schemeClr val="accent2"/>
                </a:solidFill>
              </a:rPr>
              <a:t>, </a:t>
            </a:r>
            <a:r>
              <a:rPr lang="tr-TR" sz="1800" dirty="0" err="1" smtClean="0">
                <a:solidFill>
                  <a:schemeClr val="accent2"/>
                </a:solidFill>
              </a:rPr>
              <a:t>after</a:t>
            </a:r>
            <a:r>
              <a:rPr lang="tr-TR" sz="1800" dirty="0" smtClean="0">
                <a:solidFill>
                  <a:schemeClr val="accent2"/>
                </a:solidFill>
              </a:rPr>
              <a:t> </a:t>
            </a:r>
            <a:r>
              <a:rPr lang="tr-TR" sz="1800" dirty="0" err="1" smtClean="0">
                <a:solidFill>
                  <a:schemeClr val="accent2"/>
                </a:solidFill>
              </a:rPr>
              <a:t>vs</a:t>
            </a:r>
            <a:r>
              <a:rPr lang="tr-TR" sz="1800" dirty="0" smtClean="0">
                <a:solidFill>
                  <a:schemeClr val="accent2"/>
                </a:solidFill>
              </a:rPr>
              <a:t>… gibi metin analizinde anlamı olmayan kelimeleri içerisinde barındırır.</a:t>
            </a:r>
          </a:p>
        </p:txBody>
      </p:sp>
      <p:pic>
        <p:nvPicPr>
          <p:cNvPr id="7170" name="Picture 2" descr="C:\Users\Pc\Desktop\webinar\stopwor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19431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8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5750099"/>
          </a:xfrm>
        </p:spPr>
        <p:txBody>
          <a:bodyPr>
            <a:normAutofit/>
          </a:bodyPr>
          <a:lstStyle/>
          <a:p>
            <a:pPr marL="0" indent="0">
              <a:buNone/>
            </a:pPr>
            <a:r>
              <a:rPr lang="en-US" sz="1800" dirty="0" err="1" smtClean="0">
                <a:solidFill>
                  <a:schemeClr val="accent2"/>
                </a:solidFill>
              </a:rPr>
              <a:t>sirali</a:t>
            </a:r>
            <a:r>
              <a:rPr lang="en-US" sz="1800" dirty="0" smtClean="0">
                <a:solidFill>
                  <a:schemeClr val="accent2"/>
                </a:solidFill>
              </a:rPr>
              <a:t> &lt;- </a:t>
            </a:r>
            <a:r>
              <a:rPr lang="en-US" sz="1800" dirty="0" err="1" smtClean="0">
                <a:solidFill>
                  <a:schemeClr val="accent2"/>
                </a:solidFill>
              </a:rPr>
              <a:t>kelime</a:t>
            </a:r>
            <a:r>
              <a:rPr lang="en-US" sz="1800" dirty="0" smtClean="0">
                <a:solidFill>
                  <a:schemeClr val="accent2"/>
                </a:solidFill>
              </a:rPr>
              <a:t> %&gt;% </a:t>
            </a:r>
            <a:r>
              <a:rPr lang="en-US" sz="1800" dirty="0" err="1" smtClean="0">
                <a:solidFill>
                  <a:schemeClr val="accent2"/>
                </a:solidFill>
              </a:rPr>
              <a:t>anti_join</a:t>
            </a:r>
            <a:r>
              <a:rPr lang="en-US" sz="1800" dirty="0" smtClean="0">
                <a:solidFill>
                  <a:schemeClr val="accent2"/>
                </a:solidFill>
              </a:rPr>
              <a:t>(</a:t>
            </a:r>
            <a:r>
              <a:rPr lang="en-US" sz="1800" dirty="0" err="1" smtClean="0">
                <a:solidFill>
                  <a:schemeClr val="accent2"/>
                </a:solidFill>
              </a:rPr>
              <a:t>stop_words</a:t>
            </a:r>
            <a:r>
              <a:rPr lang="en-US" sz="1800" dirty="0" smtClean="0">
                <a:solidFill>
                  <a:schemeClr val="accent2"/>
                </a:solidFill>
              </a:rPr>
              <a:t>) %&gt;% count(word, sort = TRUE)</a:t>
            </a:r>
          </a:p>
          <a:p>
            <a:pPr marL="0" indent="0">
              <a:buNone/>
            </a:pPr>
            <a:endParaRPr lang="en-US"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p:txBody>
      </p:sp>
      <p:pic>
        <p:nvPicPr>
          <p:cNvPr id="8194" name="Picture 2" descr="C:\Users\Pc\Desktop\webinar\siral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1752600" cy="4896544"/>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3059832" y="1484784"/>
            <a:ext cx="5616624" cy="646331"/>
          </a:xfrm>
          <a:prstGeom prst="rect">
            <a:avLst/>
          </a:prstGeom>
          <a:noFill/>
        </p:spPr>
        <p:txBody>
          <a:bodyPr wrap="square" rtlCol="0">
            <a:spAutoFit/>
          </a:bodyPr>
          <a:lstStyle/>
          <a:p>
            <a:r>
              <a:rPr lang="tr-TR" dirty="0" smtClean="0"/>
              <a:t>Suç ve Ceza kitabında, stop </a:t>
            </a:r>
            <a:r>
              <a:rPr lang="tr-TR" dirty="0" err="1" smtClean="0"/>
              <a:t>words’ler</a:t>
            </a:r>
            <a:r>
              <a:rPr lang="tr-TR" dirty="0" smtClean="0"/>
              <a:t> atıldığında en çok kullanılan 20 kelime.</a:t>
            </a:r>
            <a:endParaRPr lang="tr-TR" dirty="0"/>
          </a:p>
        </p:txBody>
      </p:sp>
      <p:sp>
        <p:nvSpPr>
          <p:cNvPr id="5" name="Metin kutusu 4"/>
          <p:cNvSpPr txBox="1"/>
          <p:nvPr/>
        </p:nvSpPr>
        <p:spPr>
          <a:xfrm>
            <a:off x="3085438" y="2420888"/>
            <a:ext cx="5616624" cy="1200329"/>
          </a:xfrm>
          <a:prstGeom prst="rect">
            <a:avLst/>
          </a:prstGeom>
          <a:noFill/>
        </p:spPr>
        <p:txBody>
          <a:bodyPr wrap="square" rtlCol="0">
            <a:spAutoFit/>
          </a:bodyPr>
          <a:lstStyle/>
          <a:p>
            <a:r>
              <a:rPr lang="tr-TR" dirty="0" smtClean="0"/>
              <a:t>Top 10 kelimeye baktığımızda kitap ile ilgili hayali olarak bir cümle bile oluşturabiliriz;</a:t>
            </a:r>
          </a:p>
          <a:p>
            <a:endParaRPr lang="tr-TR" dirty="0" smtClean="0">
              <a:solidFill>
                <a:schemeClr val="accent2"/>
              </a:solidFill>
            </a:endParaRPr>
          </a:p>
          <a:p>
            <a:r>
              <a:rPr lang="tr-TR" u="sng" dirty="0" smtClean="0">
                <a:solidFill>
                  <a:schemeClr val="accent2"/>
                </a:solidFill>
              </a:rPr>
              <a:t>‘</a:t>
            </a:r>
            <a:r>
              <a:rPr lang="tr-TR" u="sng" dirty="0" err="1" smtClean="0">
                <a:solidFill>
                  <a:schemeClr val="accent2"/>
                </a:solidFill>
              </a:rPr>
              <a:t>Raskolnikov</a:t>
            </a:r>
            <a:r>
              <a:rPr lang="tr-TR" u="sng" dirty="0" smtClean="0">
                <a:solidFill>
                  <a:schemeClr val="accent2"/>
                </a:solidFill>
              </a:rPr>
              <a:t> </a:t>
            </a:r>
            <a:r>
              <a:rPr lang="tr-TR" u="sng" dirty="0" err="1" smtClean="0">
                <a:solidFill>
                  <a:schemeClr val="accent2"/>
                </a:solidFill>
              </a:rPr>
              <a:t>suddenly</a:t>
            </a:r>
            <a:r>
              <a:rPr lang="tr-TR" u="sng" dirty="0" smtClean="0">
                <a:solidFill>
                  <a:schemeClr val="accent2"/>
                </a:solidFill>
              </a:rPr>
              <a:t> </a:t>
            </a:r>
            <a:r>
              <a:rPr lang="tr-TR" u="sng" dirty="0" err="1" smtClean="0">
                <a:solidFill>
                  <a:schemeClr val="accent2"/>
                </a:solidFill>
              </a:rPr>
              <a:t>looked</a:t>
            </a:r>
            <a:r>
              <a:rPr lang="tr-TR" u="sng" dirty="0" smtClean="0">
                <a:solidFill>
                  <a:schemeClr val="accent2"/>
                </a:solidFill>
              </a:rPr>
              <a:t> at </a:t>
            </a:r>
            <a:r>
              <a:rPr lang="tr-TR" u="sng" dirty="0" err="1" smtClean="0">
                <a:solidFill>
                  <a:schemeClr val="accent2"/>
                </a:solidFill>
              </a:rPr>
              <a:t>Sonia</a:t>
            </a:r>
            <a:r>
              <a:rPr lang="tr-TR" u="sng" dirty="0" smtClean="0">
                <a:solidFill>
                  <a:schemeClr val="accent2"/>
                </a:solidFill>
              </a:rPr>
              <a:t>.’</a:t>
            </a:r>
            <a:endParaRPr lang="tr-TR" u="sng" dirty="0">
              <a:solidFill>
                <a:schemeClr val="accent2"/>
              </a:solidFill>
            </a:endParaRPr>
          </a:p>
        </p:txBody>
      </p:sp>
      <p:pic>
        <p:nvPicPr>
          <p:cNvPr id="1026" name="Picture 2" descr="C:\Users\Pc\AppData\Local\Microsoft\Windows\Temporary Internet Files\Content.IE5\2R4QLPLK\exclamation_mark_PNG3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4569" y="2359162"/>
            <a:ext cx="1543774" cy="134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2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sz="3200" dirty="0" smtClean="0"/>
              <a:t>Görselleştirelim!</a:t>
            </a:r>
            <a:endParaRPr lang="tr-TR" sz="3200" dirty="0"/>
          </a:p>
        </p:txBody>
      </p:sp>
      <p:sp>
        <p:nvSpPr>
          <p:cNvPr id="7" name="İçerik Yer Tutucusu 6"/>
          <p:cNvSpPr>
            <a:spLocks noGrp="1"/>
          </p:cNvSpPr>
          <p:nvPr>
            <p:ph idx="1"/>
          </p:nvPr>
        </p:nvSpPr>
        <p:spPr>
          <a:xfrm>
            <a:off x="435034" y="1268760"/>
            <a:ext cx="8229600" cy="4525963"/>
          </a:xfrm>
        </p:spPr>
        <p:txBody>
          <a:bodyPr>
            <a:normAutofit/>
          </a:bodyPr>
          <a:lstStyle/>
          <a:p>
            <a:pPr marL="0" indent="0">
              <a:buNone/>
            </a:pPr>
            <a:r>
              <a:rPr lang="en-US" sz="1800" dirty="0">
                <a:solidFill>
                  <a:schemeClr val="accent2"/>
                </a:solidFill>
              </a:rPr>
              <a:t>head(</a:t>
            </a:r>
            <a:r>
              <a:rPr lang="en-US" sz="1800" dirty="0" err="1">
                <a:solidFill>
                  <a:schemeClr val="accent2"/>
                </a:solidFill>
              </a:rPr>
              <a:t>sirali</a:t>
            </a:r>
            <a:r>
              <a:rPr lang="en-US" sz="1800" dirty="0">
                <a:solidFill>
                  <a:schemeClr val="accent2"/>
                </a:solidFill>
              </a:rPr>
              <a:t>, n=10) %&gt;% </a:t>
            </a:r>
            <a:r>
              <a:rPr lang="en-US" sz="1800" dirty="0" err="1">
                <a:solidFill>
                  <a:schemeClr val="accent2"/>
                </a:solidFill>
              </a:rPr>
              <a:t>ggplot</a:t>
            </a:r>
            <a:r>
              <a:rPr lang="en-US" sz="1800" dirty="0">
                <a:solidFill>
                  <a:schemeClr val="accent2"/>
                </a:solidFill>
              </a:rPr>
              <a:t>(</a:t>
            </a:r>
            <a:r>
              <a:rPr lang="en-US" sz="1800" dirty="0" err="1">
                <a:solidFill>
                  <a:schemeClr val="accent2"/>
                </a:solidFill>
              </a:rPr>
              <a:t>aes</a:t>
            </a:r>
            <a:r>
              <a:rPr lang="en-US" sz="1800" dirty="0">
                <a:solidFill>
                  <a:schemeClr val="accent2"/>
                </a:solidFill>
              </a:rPr>
              <a:t>(word, n)) + </a:t>
            </a:r>
            <a:r>
              <a:rPr lang="en-US" sz="1800" dirty="0" err="1">
                <a:solidFill>
                  <a:schemeClr val="accent2"/>
                </a:solidFill>
              </a:rPr>
              <a:t>geom_col</a:t>
            </a:r>
            <a:r>
              <a:rPr lang="en-US" sz="1800" dirty="0">
                <a:solidFill>
                  <a:schemeClr val="accent2"/>
                </a:solidFill>
              </a:rPr>
              <a:t>()</a:t>
            </a:r>
            <a:endParaRPr lang="tr-TR" sz="1800" dirty="0">
              <a:solidFill>
                <a:schemeClr val="accent2"/>
              </a:solidFill>
            </a:endParaRPr>
          </a:p>
        </p:txBody>
      </p:sp>
      <p:pic>
        <p:nvPicPr>
          <p:cNvPr id="1026" name="Picture 2" descr="C:\Users\Pc\Desktop\webinar\ilk_graf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 y="1628801"/>
            <a:ext cx="9130638" cy="489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19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en-US" sz="1800" dirty="0">
                <a:solidFill>
                  <a:schemeClr val="accent2"/>
                </a:solidFill>
              </a:rPr>
              <a:t>head(</a:t>
            </a:r>
            <a:r>
              <a:rPr lang="en-US" sz="1800" dirty="0" err="1">
                <a:solidFill>
                  <a:schemeClr val="accent2"/>
                </a:solidFill>
              </a:rPr>
              <a:t>sirali</a:t>
            </a:r>
            <a:r>
              <a:rPr lang="en-US" sz="1800" dirty="0">
                <a:solidFill>
                  <a:schemeClr val="accent2"/>
                </a:solidFill>
              </a:rPr>
              <a:t>, n=10) %&gt;% </a:t>
            </a:r>
            <a:r>
              <a:rPr lang="en-US" sz="1800" dirty="0" err="1">
                <a:solidFill>
                  <a:schemeClr val="accent2"/>
                </a:solidFill>
              </a:rPr>
              <a:t>ggplot</a:t>
            </a:r>
            <a:r>
              <a:rPr lang="en-US" sz="1800" dirty="0">
                <a:solidFill>
                  <a:schemeClr val="accent2"/>
                </a:solidFill>
              </a:rPr>
              <a:t>(</a:t>
            </a:r>
            <a:r>
              <a:rPr lang="en-US" sz="1800" dirty="0" err="1">
                <a:solidFill>
                  <a:schemeClr val="accent2"/>
                </a:solidFill>
              </a:rPr>
              <a:t>aes</a:t>
            </a:r>
            <a:r>
              <a:rPr lang="en-US" sz="1800" dirty="0">
                <a:solidFill>
                  <a:schemeClr val="accent2"/>
                </a:solidFill>
              </a:rPr>
              <a:t>(reorder(word, n),n)) + </a:t>
            </a:r>
            <a:r>
              <a:rPr lang="en-US" sz="1800" dirty="0" err="1">
                <a:solidFill>
                  <a:schemeClr val="accent2"/>
                </a:solidFill>
              </a:rPr>
              <a:t>geom_col</a:t>
            </a:r>
            <a:r>
              <a:rPr lang="en-US" sz="1800" dirty="0">
                <a:solidFill>
                  <a:schemeClr val="accent2"/>
                </a:solidFill>
              </a:rPr>
              <a:t>(fill= "steelblue2", alpha = 1) + </a:t>
            </a:r>
            <a:r>
              <a:rPr lang="en-US" sz="1800" dirty="0" err="1">
                <a:solidFill>
                  <a:schemeClr val="accent2"/>
                </a:solidFill>
              </a:rPr>
              <a:t>coord_flip</a:t>
            </a:r>
            <a:r>
              <a:rPr lang="en-US" sz="1800" dirty="0">
                <a:solidFill>
                  <a:schemeClr val="accent2"/>
                </a:solidFill>
              </a:rPr>
              <a:t>() +labs(</a:t>
            </a:r>
          </a:p>
          <a:p>
            <a:pPr marL="0" indent="0">
              <a:buNone/>
            </a:pPr>
            <a:r>
              <a:rPr lang="en-US" sz="1800" dirty="0">
                <a:solidFill>
                  <a:schemeClr val="accent2"/>
                </a:solidFill>
              </a:rPr>
              <a:t>  x = "</a:t>
            </a:r>
            <a:r>
              <a:rPr lang="en-US" sz="1800" dirty="0" err="1">
                <a:solidFill>
                  <a:schemeClr val="accent2"/>
                </a:solidFill>
              </a:rPr>
              <a:t>Kelimeler</a:t>
            </a:r>
            <a:r>
              <a:rPr lang="en-US" sz="1800" dirty="0">
                <a:solidFill>
                  <a:schemeClr val="accent2"/>
                </a:solidFill>
              </a:rPr>
              <a:t>", y ="</a:t>
            </a:r>
            <a:r>
              <a:rPr lang="en-US" sz="1800" dirty="0" err="1">
                <a:solidFill>
                  <a:schemeClr val="accent2"/>
                </a:solidFill>
              </a:rPr>
              <a:t>Frekansları</a:t>
            </a:r>
            <a:r>
              <a:rPr lang="en-US" sz="1800" dirty="0">
                <a:solidFill>
                  <a:schemeClr val="accent2"/>
                </a:solidFill>
              </a:rPr>
              <a:t>",</a:t>
            </a:r>
          </a:p>
          <a:p>
            <a:pPr marL="0" indent="0">
              <a:buNone/>
            </a:pPr>
            <a:r>
              <a:rPr lang="en-US" sz="1800" dirty="0">
                <a:solidFill>
                  <a:schemeClr val="accent2"/>
                </a:solidFill>
              </a:rPr>
              <a:t>  title = "</a:t>
            </a:r>
            <a:r>
              <a:rPr lang="en-US" sz="1800" dirty="0" err="1">
                <a:solidFill>
                  <a:schemeClr val="accent2"/>
                </a:solidFill>
              </a:rPr>
              <a:t>Suç</a:t>
            </a:r>
            <a:r>
              <a:rPr lang="en-US" sz="1800" dirty="0">
                <a:solidFill>
                  <a:schemeClr val="accent2"/>
                </a:solidFill>
              </a:rPr>
              <a:t> </a:t>
            </a:r>
            <a:r>
              <a:rPr lang="en-US" sz="1800" dirty="0" err="1">
                <a:solidFill>
                  <a:schemeClr val="accent2"/>
                </a:solidFill>
              </a:rPr>
              <a:t>ve</a:t>
            </a:r>
            <a:r>
              <a:rPr lang="en-US" sz="1800" dirty="0">
                <a:solidFill>
                  <a:schemeClr val="accent2"/>
                </a:solidFill>
              </a:rPr>
              <a:t> </a:t>
            </a:r>
            <a:r>
              <a:rPr lang="en-US" sz="1800" dirty="0" err="1">
                <a:solidFill>
                  <a:schemeClr val="accent2"/>
                </a:solidFill>
              </a:rPr>
              <a:t>Ceza</a:t>
            </a:r>
            <a:r>
              <a:rPr lang="en-US" sz="1800" dirty="0">
                <a:solidFill>
                  <a:schemeClr val="accent2"/>
                </a:solidFill>
              </a:rPr>
              <a:t>", subtitle = "</a:t>
            </a:r>
            <a:r>
              <a:rPr lang="en-US" sz="1800" dirty="0" err="1">
                <a:solidFill>
                  <a:schemeClr val="accent2"/>
                </a:solidFill>
              </a:rPr>
              <a:t>Kelimeler</a:t>
            </a:r>
            <a:r>
              <a:rPr lang="en-US" sz="1800" dirty="0">
                <a:solidFill>
                  <a:schemeClr val="accent2"/>
                </a:solidFill>
              </a:rPr>
              <a:t> </a:t>
            </a:r>
            <a:r>
              <a:rPr lang="en-US" sz="1800" dirty="0" err="1">
                <a:solidFill>
                  <a:schemeClr val="accent2"/>
                </a:solidFill>
              </a:rPr>
              <a:t>ve</a:t>
            </a:r>
            <a:r>
              <a:rPr lang="en-US" sz="1800" dirty="0">
                <a:solidFill>
                  <a:schemeClr val="accent2"/>
                </a:solidFill>
              </a:rPr>
              <a:t> </a:t>
            </a:r>
            <a:r>
              <a:rPr lang="en-US" sz="1800" dirty="0" err="1">
                <a:solidFill>
                  <a:schemeClr val="accent2"/>
                </a:solidFill>
              </a:rPr>
              <a:t>Frekansları</a:t>
            </a:r>
            <a:r>
              <a:rPr lang="en-US" sz="1800" dirty="0" smtClean="0">
                <a:solidFill>
                  <a:schemeClr val="accent2"/>
                </a:solidFill>
              </a:rPr>
              <a:t>"</a:t>
            </a:r>
            <a:r>
              <a:rPr lang="tr-TR" sz="1800" dirty="0" smtClean="0">
                <a:solidFill>
                  <a:schemeClr val="accent2"/>
                </a:solidFill>
              </a:rPr>
              <a:t>)</a:t>
            </a:r>
            <a:r>
              <a:rPr lang="en-US" sz="1800" dirty="0" smtClean="0">
                <a:solidFill>
                  <a:schemeClr val="accent2"/>
                </a:solidFill>
              </a:rPr>
              <a:t> </a:t>
            </a:r>
            <a:r>
              <a:rPr lang="en-US" sz="1800" dirty="0">
                <a:solidFill>
                  <a:schemeClr val="accent2"/>
                </a:solidFill>
              </a:rPr>
              <a:t>+ </a:t>
            </a:r>
            <a:r>
              <a:rPr lang="en-US" sz="1800" dirty="0" err="1">
                <a:solidFill>
                  <a:schemeClr val="accent2"/>
                </a:solidFill>
              </a:rPr>
              <a:t>theme_minimal</a:t>
            </a:r>
            <a:r>
              <a:rPr lang="en-US" sz="1800" dirty="0">
                <a:solidFill>
                  <a:schemeClr val="accent2"/>
                </a:solidFill>
              </a:rPr>
              <a:t>()</a:t>
            </a:r>
            <a:endParaRPr lang="tr-TR" sz="1800" dirty="0">
              <a:solidFill>
                <a:schemeClr val="accent2"/>
              </a:solidFill>
            </a:endParaRPr>
          </a:p>
        </p:txBody>
      </p:sp>
      <p:pic>
        <p:nvPicPr>
          <p:cNvPr id="2050" name="Picture 2" descr="C:\Users\Pc\Desktop\webinar\ikinci_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9"/>
            <a:ext cx="9144000"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Kelime Bulutu</a:t>
            </a:r>
            <a:endParaRPr lang="tr-TR" sz="3200" dirty="0"/>
          </a:p>
        </p:txBody>
      </p:sp>
      <p:sp>
        <p:nvSpPr>
          <p:cNvPr id="3" name="İçerik Yer Tutucusu 2"/>
          <p:cNvSpPr>
            <a:spLocks noGrp="1"/>
          </p:cNvSpPr>
          <p:nvPr>
            <p:ph idx="1"/>
          </p:nvPr>
        </p:nvSpPr>
        <p:spPr/>
        <p:txBody>
          <a:bodyPr>
            <a:normAutofit/>
          </a:bodyPr>
          <a:lstStyle/>
          <a:p>
            <a:pPr marL="0" indent="0">
              <a:buNone/>
            </a:pPr>
            <a:r>
              <a:rPr lang="tr-TR" sz="1800" dirty="0">
                <a:solidFill>
                  <a:schemeClr val="accent2"/>
                </a:solidFill>
              </a:rPr>
              <a:t>wordcloud2(</a:t>
            </a:r>
            <a:r>
              <a:rPr lang="tr-TR" sz="1800" dirty="0" err="1">
                <a:solidFill>
                  <a:schemeClr val="accent2"/>
                </a:solidFill>
              </a:rPr>
              <a:t>sirali</a:t>
            </a:r>
            <a:r>
              <a:rPr lang="tr-TR" sz="1800" dirty="0">
                <a:solidFill>
                  <a:schemeClr val="accent2"/>
                </a:solidFill>
              </a:rPr>
              <a:t>, size = 0.4, </a:t>
            </a:r>
            <a:r>
              <a:rPr lang="tr-TR" sz="1800" dirty="0" err="1">
                <a:solidFill>
                  <a:schemeClr val="accent2"/>
                </a:solidFill>
              </a:rPr>
              <a:t>color</a:t>
            </a:r>
            <a:r>
              <a:rPr lang="tr-TR" sz="1800" dirty="0">
                <a:solidFill>
                  <a:schemeClr val="accent2"/>
                </a:solidFill>
              </a:rPr>
              <a:t> = </a:t>
            </a:r>
            <a:r>
              <a:rPr lang="tr-TR" sz="1800" dirty="0" err="1">
                <a:solidFill>
                  <a:schemeClr val="accent2"/>
                </a:solidFill>
              </a:rPr>
              <a:t>ifelse</a:t>
            </a:r>
            <a:r>
              <a:rPr lang="tr-TR" sz="1800" dirty="0">
                <a:solidFill>
                  <a:schemeClr val="accent2"/>
                </a:solidFill>
              </a:rPr>
              <a:t>(</a:t>
            </a:r>
            <a:r>
              <a:rPr lang="tr-TR" sz="1800" dirty="0" err="1">
                <a:solidFill>
                  <a:schemeClr val="accent2"/>
                </a:solidFill>
              </a:rPr>
              <a:t>sirali</a:t>
            </a:r>
            <a:r>
              <a:rPr lang="tr-TR" sz="1800" dirty="0">
                <a:solidFill>
                  <a:schemeClr val="accent2"/>
                </a:solidFill>
              </a:rPr>
              <a:t>[,2]&gt;300, '</a:t>
            </a:r>
            <a:r>
              <a:rPr lang="tr-TR" sz="1800" dirty="0" err="1">
                <a:solidFill>
                  <a:schemeClr val="accent2"/>
                </a:solidFill>
              </a:rPr>
              <a:t>red</a:t>
            </a:r>
            <a:r>
              <a:rPr lang="tr-TR" sz="1800" dirty="0">
                <a:solidFill>
                  <a:schemeClr val="accent2"/>
                </a:solidFill>
              </a:rPr>
              <a:t>', '</a:t>
            </a:r>
            <a:r>
              <a:rPr lang="tr-TR" sz="1800" dirty="0" err="1">
                <a:solidFill>
                  <a:schemeClr val="accent2"/>
                </a:solidFill>
              </a:rPr>
              <a:t>black</a:t>
            </a:r>
            <a:r>
              <a:rPr lang="tr-TR" sz="1800" dirty="0">
                <a:solidFill>
                  <a:schemeClr val="accent2"/>
                </a:solidFill>
              </a:rPr>
              <a:t>')) + </a:t>
            </a:r>
            <a:r>
              <a:rPr lang="tr-TR" sz="1800" dirty="0" err="1">
                <a:solidFill>
                  <a:schemeClr val="accent2"/>
                </a:solidFill>
              </a:rPr>
              <a:t>WCtheme</a:t>
            </a:r>
            <a:r>
              <a:rPr lang="tr-TR" sz="1800" dirty="0">
                <a:solidFill>
                  <a:schemeClr val="accent2"/>
                </a:solidFill>
              </a:rPr>
              <a:t>(1)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4510" y="2332278"/>
            <a:ext cx="6622932" cy="4252962"/>
          </a:xfrm>
          <a:prstGeom prst="rect">
            <a:avLst/>
          </a:prstGeom>
          <a:noFill/>
          <a:effectLst>
            <a:outerShdw dist="50800" dir="5400000" sx="1000" sy="1000" algn="ctr" rotWithShape="0">
              <a:srgbClr val="000000"/>
            </a:outerShdw>
          </a:effectLst>
        </p:spPr>
      </p:pic>
    </p:spTree>
    <p:extLst>
      <p:ext uri="{BB962C8B-B14F-4D97-AF65-F5344CB8AC3E}">
        <p14:creationId xmlns:p14="http://schemas.microsoft.com/office/powerpoint/2010/main" val="1296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Kelime Bulutu</a:t>
            </a:r>
            <a:endParaRPr lang="tr-TR" sz="3200" dirty="0"/>
          </a:p>
        </p:txBody>
      </p:sp>
      <p:sp>
        <p:nvSpPr>
          <p:cNvPr id="3" name="İçerik Yer Tutucusu 2"/>
          <p:cNvSpPr>
            <a:spLocks noGrp="1"/>
          </p:cNvSpPr>
          <p:nvPr>
            <p:ph idx="1"/>
          </p:nvPr>
        </p:nvSpPr>
        <p:spPr/>
        <p:txBody>
          <a:bodyPr>
            <a:normAutofit/>
          </a:bodyPr>
          <a:lstStyle/>
          <a:p>
            <a:pPr marL="0" indent="0">
              <a:buNone/>
            </a:pPr>
            <a:r>
              <a:rPr lang="tr-TR" sz="1800" dirty="0" smtClean="0">
                <a:solidFill>
                  <a:schemeClr val="accent2"/>
                </a:solidFill>
              </a:rPr>
              <a:t>wordcloud2(</a:t>
            </a:r>
            <a:r>
              <a:rPr lang="tr-TR" sz="1800" dirty="0" err="1" smtClean="0">
                <a:solidFill>
                  <a:schemeClr val="accent2"/>
                </a:solidFill>
              </a:rPr>
              <a:t>sirali</a:t>
            </a:r>
            <a:r>
              <a:rPr lang="tr-TR" sz="1800" dirty="0">
                <a:solidFill>
                  <a:schemeClr val="accent2"/>
                </a:solidFill>
              </a:rPr>
              <a:t>, </a:t>
            </a:r>
            <a:r>
              <a:rPr lang="tr-TR" sz="1800" dirty="0" err="1">
                <a:solidFill>
                  <a:schemeClr val="accent2"/>
                </a:solidFill>
              </a:rPr>
              <a:t>figPath</a:t>
            </a:r>
            <a:r>
              <a:rPr lang="tr-TR" sz="1800" dirty="0">
                <a:solidFill>
                  <a:schemeClr val="accent2"/>
                </a:solidFill>
              </a:rPr>
              <a:t> = "C:/Users/Pc/Desktop/suc.png", </a:t>
            </a:r>
            <a:r>
              <a:rPr lang="tr-TR" sz="1800" dirty="0" err="1">
                <a:solidFill>
                  <a:schemeClr val="accent2"/>
                </a:solidFill>
              </a:rPr>
              <a:t>color</a:t>
            </a:r>
            <a:r>
              <a:rPr lang="tr-TR" sz="1800" dirty="0">
                <a:solidFill>
                  <a:schemeClr val="accent2"/>
                </a:solidFill>
              </a:rPr>
              <a:t> = "</a:t>
            </a:r>
            <a:r>
              <a:rPr lang="tr-TR" sz="1800" dirty="0" err="1">
                <a:solidFill>
                  <a:schemeClr val="accent2"/>
                </a:solidFill>
              </a:rPr>
              <a:t>white</a:t>
            </a:r>
            <a:r>
              <a:rPr lang="tr-TR" sz="1800" dirty="0" smtClean="0">
                <a:solidFill>
                  <a:schemeClr val="accent2"/>
                </a:solidFill>
              </a:rPr>
              <a:t>", </a:t>
            </a:r>
            <a:r>
              <a:rPr lang="tr-TR" sz="1800" dirty="0" err="1" smtClean="0">
                <a:solidFill>
                  <a:schemeClr val="accent2"/>
                </a:solidFill>
              </a:rPr>
              <a:t>backgroundColor</a:t>
            </a:r>
            <a:r>
              <a:rPr lang="tr-TR" sz="1800" dirty="0" smtClean="0">
                <a:solidFill>
                  <a:schemeClr val="accent2"/>
                </a:solidFill>
              </a:rPr>
              <a:t> </a:t>
            </a:r>
            <a:r>
              <a:rPr lang="tr-TR" sz="1800" dirty="0">
                <a:solidFill>
                  <a:schemeClr val="accent2"/>
                </a:solidFill>
              </a:rPr>
              <a:t>= "</a:t>
            </a:r>
            <a:r>
              <a:rPr lang="tr-TR" sz="1800" dirty="0" err="1">
                <a:solidFill>
                  <a:schemeClr val="accent2"/>
                </a:solidFill>
              </a:rPr>
              <a:t>black</a:t>
            </a:r>
            <a:r>
              <a:rPr lang="tr-TR" sz="1800" dirty="0">
                <a:solidFill>
                  <a:schemeClr val="accent2"/>
                </a:solidFill>
              </a:rPr>
              <a:t>", size= 0.3)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5407" y="2332278"/>
            <a:ext cx="6421138" cy="4252962"/>
          </a:xfrm>
          <a:prstGeom prst="rect">
            <a:avLst/>
          </a:prstGeom>
          <a:noFill/>
        </p:spPr>
      </p:pic>
    </p:spTree>
    <p:extLst>
      <p:ext uri="{BB962C8B-B14F-4D97-AF65-F5344CB8AC3E}">
        <p14:creationId xmlns:p14="http://schemas.microsoft.com/office/powerpoint/2010/main" val="1668733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Duygu Analizi Nedir?</a:t>
            </a:r>
            <a:endParaRPr lang="tr-TR" sz="3200" dirty="0"/>
          </a:p>
        </p:txBody>
      </p:sp>
      <p:sp>
        <p:nvSpPr>
          <p:cNvPr id="3" name="İçerik Yer Tutucusu 2"/>
          <p:cNvSpPr>
            <a:spLocks noGrp="1"/>
          </p:cNvSpPr>
          <p:nvPr>
            <p:ph idx="1"/>
          </p:nvPr>
        </p:nvSpPr>
        <p:spPr/>
        <p:txBody>
          <a:bodyPr>
            <a:normAutofit/>
          </a:bodyPr>
          <a:lstStyle/>
          <a:p>
            <a:r>
              <a:rPr lang="tr-TR" sz="1800" dirty="0">
                <a:solidFill>
                  <a:schemeClr val="accent2"/>
                </a:solidFill>
              </a:rPr>
              <a:t>Herhangi bir metnin içerisinde yer alan duyguların ortaya çıkarılmasını sağlayan analiz türüdür.</a:t>
            </a:r>
          </a:p>
          <a:p>
            <a:endParaRPr lang="tr-TR" sz="1800" dirty="0">
              <a:solidFill>
                <a:schemeClr val="accent2"/>
              </a:solidFill>
            </a:endParaRPr>
          </a:p>
          <a:p>
            <a:r>
              <a:rPr lang="tr-TR" sz="1800" dirty="0">
                <a:solidFill>
                  <a:schemeClr val="accent2"/>
                </a:solidFill>
              </a:rPr>
              <a:t>Metin verilerinin analiz edilmesi ve fikirlerin duygusal olarak sınıflandırılmasını sağlayan bir süreçtir.</a:t>
            </a:r>
          </a:p>
          <a:p>
            <a:endParaRPr lang="tr-TR" sz="1800" dirty="0">
              <a:solidFill>
                <a:schemeClr val="accent2"/>
              </a:solidFill>
            </a:endParaRPr>
          </a:p>
          <a:p>
            <a:r>
              <a:rPr lang="tr-TR" sz="1800" dirty="0">
                <a:solidFill>
                  <a:schemeClr val="accent2"/>
                </a:solidFill>
              </a:rPr>
              <a:t>Duygu analizindeki temel amaç, mutluluk, üzüntü, hayal kırıklığı, öfke gibi duyguları tespit etmektir</a:t>
            </a:r>
            <a:r>
              <a:rPr lang="tr-TR" sz="1800" dirty="0" smtClean="0">
                <a:solidFill>
                  <a:schemeClr val="accent2"/>
                </a:solidFill>
              </a:rPr>
              <a:t>.</a:t>
            </a:r>
          </a:p>
          <a:p>
            <a:endParaRPr lang="tr-TR" sz="1800" dirty="0">
              <a:solidFill>
                <a:schemeClr val="accent2"/>
              </a:solidFill>
            </a:endParaRPr>
          </a:p>
          <a:p>
            <a:r>
              <a:rPr lang="tr-TR" sz="1800" dirty="0" smtClean="0">
                <a:solidFill>
                  <a:schemeClr val="accent2"/>
                </a:solidFill>
              </a:rPr>
              <a:t>Çalışmalar, genellikle 3 büyük sözlük üzerinden ilerler.</a:t>
            </a:r>
            <a:endParaRPr lang="tr-TR" sz="1800" dirty="0">
              <a:solidFill>
                <a:schemeClr val="accent2"/>
              </a:solidFill>
            </a:endParaRPr>
          </a:p>
        </p:txBody>
      </p:sp>
    </p:spTree>
    <p:extLst>
      <p:ext uri="{BB962C8B-B14F-4D97-AF65-F5344CB8AC3E}">
        <p14:creationId xmlns:p14="http://schemas.microsoft.com/office/powerpoint/2010/main" val="3107396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R Programlamada Duygu Analizi</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919444905"/>
              </p:ext>
            </p:extLst>
          </p:nvPr>
        </p:nvGraphicFramePr>
        <p:xfrm>
          <a:off x="457200" y="1600200"/>
          <a:ext cx="7931223" cy="3845836"/>
        </p:xfrm>
        <a:graphic>
          <a:graphicData uri="http://schemas.openxmlformats.org/drawingml/2006/table">
            <a:tbl>
              <a:tblPr firstRow="1" bandRow="1">
                <a:tableStyleId>{2D5ABB26-0587-4C30-8999-92F81FD0307C}</a:tableStyleId>
              </a:tblPr>
              <a:tblGrid>
                <a:gridCol w="2643741"/>
                <a:gridCol w="2643741"/>
                <a:gridCol w="2643741"/>
              </a:tblGrid>
              <a:tr h="460648">
                <a:tc>
                  <a:txBody>
                    <a:bodyPr/>
                    <a:lstStyle/>
                    <a:p>
                      <a:pPr algn="ctr"/>
                      <a:r>
                        <a:rPr lang="tr-TR" b="1" dirty="0" err="1" smtClean="0">
                          <a:solidFill>
                            <a:schemeClr val="accent2"/>
                          </a:solidFill>
                        </a:rPr>
                        <a:t>Afinn</a:t>
                      </a:r>
                      <a:endParaRPr lang="tr-TR" b="1" dirty="0">
                        <a:solidFill>
                          <a:schemeClr val="accent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tr-TR" b="1" dirty="0" err="1" smtClean="0">
                          <a:solidFill>
                            <a:schemeClr val="accent2"/>
                          </a:solidFill>
                        </a:rPr>
                        <a:t>Bing</a:t>
                      </a:r>
                      <a:endParaRPr lang="tr-TR" b="1"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tr-TR" b="1" dirty="0" smtClean="0">
                          <a:solidFill>
                            <a:schemeClr val="accent2"/>
                          </a:solidFill>
                        </a:rPr>
                        <a:t>NRC</a:t>
                      </a:r>
                      <a:endParaRPr lang="tr-TR" b="1"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385188">
                <a:tc>
                  <a:txBody>
                    <a:bodyPr/>
                    <a:lstStyle/>
                    <a:p>
                      <a:pPr fontAlgn="t"/>
                      <a:r>
                        <a:rPr lang="tr-TR" sz="1800" kern="1200" dirty="0" smtClean="0">
                          <a:solidFill>
                            <a:schemeClr val="accent2"/>
                          </a:solidFill>
                          <a:effectLst/>
                        </a:rPr>
                        <a:t>AFINN,</a:t>
                      </a:r>
                      <a:r>
                        <a:rPr lang="tr-TR" sz="1800" kern="1200" baseline="0" dirty="0" smtClean="0">
                          <a:solidFill>
                            <a:schemeClr val="accent2"/>
                          </a:solidFill>
                          <a:effectLst/>
                        </a:rPr>
                        <a:t> </a:t>
                      </a:r>
                      <a:r>
                        <a:rPr lang="tr-TR" sz="1800" kern="1200" dirty="0" smtClean="0">
                          <a:solidFill>
                            <a:schemeClr val="accent2"/>
                          </a:solidFill>
                          <a:effectLst/>
                        </a:rPr>
                        <a:t>-5 ve</a:t>
                      </a:r>
                      <a:r>
                        <a:rPr lang="tr-TR" sz="1800" kern="1200" baseline="0" dirty="0" smtClean="0">
                          <a:solidFill>
                            <a:schemeClr val="accent2"/>
                          </a:solidFill>
                          <a:effectLst/>
                        </a:rPr>
                        <a:t> 5</a:t>
                      </a:r>
                      <a:r>
                        <a:rPr lang="tr-TR" sz="1800" kern="1200" dirty="0" smtClean="0">
                          <a:solidFill>
                            <a:schemeClr val="accent2"/>
                          </a:solidFill>
                          <a:effectLst/>
                        </a:rPr>
                        <a:t> arasında bir tamsayı ile değerlik için derecelendirilmiş İngilizce kelimelerin bir sözlüğüdür.</a:t>
                      </a:r>
                      <a:r>
                        <a:rPr lang="tr-TR" sz="1800" kern="1200" baseline="0" dirty="0" smtClean="0">
                          <a:solidFill>
                            <a:schemeClr val="accent2"/>
                          </a:solidFill>
                          <a:effectLst/>
                        </a:rPr>
                        <a:t> </a:t>
                      </a:r>
                      <a:r>
                        <a:rPr lang="tr-TR" sz="1800" kern="1200" dirty="0" smtClean="0">
                          <a:solidFill>
                            <a:schemeClr val="accent2"/>
                          </a:solidFill>
                          <a:effectLst/>
                        </a:rPr>
                        <a:t>2477</a:t>
                      </a:r>
                      <a:r>
                        <a:rPr lang="tr-TR" sz="1800" kern="1200" baseline="0" dirty="0" smtClean="0">
                          <a:solidFill>
                            <a:schemeClr val="accent2"/>
                          </a:solidFill>
                          <a:effectLst/>
                        </a:rPr>
                        <a:t> kelimeyi içerir.</a:t>
                      </a:r>
                      <a:endParaRPr lang="tr-TR" sz="1800" b="0" i="0" kern="1200" dirty="0" smtClean="0">
                        <a:solidFill>
                          <a:schemeClr val="accent2"/>
                        </a:solidFill>
                        <a:effectLst/>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tr-TR" dirty="0" err="1" smtClean="0">
                          <a:solidFill>
                            <a:schemeClr val="accent2"/>
                          </a:solidFill>
                        </a:rPr>
                        <a:t>Bing</a:t>
                      </a:r>
                      <a:r>
                        <a:rPr lang="tr-TR" dirty="0" smtClean="0">
                          <a:solidFill>
                            <a:schemeClr val="accent2"/>
                          </a:solidFill>
                        </a:rPr>
                        <a:t> sözlüğü,</a:t>
                      </a:r>
                      <a:r>
                        <a:rPr lang="tr-TR" baseline="0" dirty="0" smtClean="0">
                          <a:solidFill>
                            <a:schemeClr val="accent2"/>
                          </a:solidFill>
                        </a:rPr>
                        <a:t> kelimeleri pozitif ve negatif olarak ikiye ayırıp değer döndürür. 6786 kelimeyi içerir.</a:t>
                      </a:r>
                      <a:endParaRPr lang="tr-TR"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dirty="0" smtClean="0">
                          <a:solidFill>
                            <a:schemeClr val="accent2"/>
                          </a:solidFill>
                        </a:rPr>
                        <a:t>NRC duygu sözlüğü, İngilizce kelimelerin ve sekiz temel duygu (öfke, korku, beklenti, güven, sürpriz, üzüntü, sevinç ve tiksinti) ve iki duygu (negatif ve olumlu) ile ilişkilerinin bir listesidir. 13901 kelimeyi içerir.</a:t>
                      </a:r>
                      <a:endParaRPr lang="tr-TR"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7370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en-US" sz="1800" dirty="0" err="1">
                <a:solidFill>
                  <a:schemeClr val="accent2"/>
                </a:solidFill>
              </a:rPr>
              <a:t>nrc</a:t>
            </a:r>
            <a:r>
              <a:rPr lang="en-US" sz="1800" dirty="0">
                <a:solidFill>
                  <a:schemeClr val="accent2"/>
                </a:solidFill>
              </a:rPr>
              <a:t> &lt;- </a:t>
            </a:r>
            <a:r>
              <a:rPr lang="en-US" sz="1800" dirty="0" err="1">
                <a:solidFill>
                  <a:schemeClr val="accent2"/>
                </a:solidFill>
              </a:rPr>
              <a:t>sirali</a:t>
            </a:r>
            <a:r>
              <a:rPr lang="en-US" sz="1800" dirty="0">
                <a:solidFill>
                  <a:schemeClr val="accent2"/>
                </a:solidFill>
              </a:rPr>
              <a:t> %&gt;% </a:t>
            </a:r>
            <a:endParaRPr lang="tr-TR" sz="1800" dirty="0" smtClean="0">
              <a:solidFill>
                <a:schemeClr val="accent2"/>
              </a:solidFill>
            </a:endParaRPr>
          </a:p>
          <a:p>
            <a:pPr marL="0" indent="0">
              <a:buNone/>
            </a:pPr>
            <a:r>
              <a:rPr lang="en-US" sz="1800" dirty="0" err="1" smtClean="0">
                <a:solidFill>
                  <a:schemeClr val="accent2"/>
                </a:solidFill>
              </a:rPr>
              <a:t>inner_join</a:t>
            </a:r>
            <a:r>
              <a:rPr lang="en-US" sz="1800" dirty="0" smtClean="0">
                <a:solidFill>
                  <a:schemeClr val="accent2"/>
                </a:solidFill>
              </a:rPr>
              <a:t>(</a:t>
            </a:r>
            <a:r>
              <a:rPr lang="en-US" sz="1800" dirty="0" err="1" smtClean="0">
                <a:solidFill>
                  <a:schemeClr val="accent2"/>
                </a:solidFill>
              </a:rPr>
              <a:t>get_sentiments</a:t>
            </a:r>
            <a:r>
              <a:rPr lang="en-US" sz="1800" dirty="0">
                <a:solidFill>
                  <a:schemeClr val="accent2"/>
                </a:solidFill>
              </a:rPr>
              <a:t>("</a:t>
            </a:r>
            <a:r>
              <a:rPr lang="en-US" sz="1800" dirty="0" err="1">
                <a:solidFill>
                  <a:schemeClr val="accent2"/>
                </a:solidFill>
              </a:rPr>
              <a:t>nrc</a:t>
            </a:r>
            <a:r>
              <a:rPr lang="en-US" sz="1800" dirty="0">
                <a:solidFill>
                  <a:schemeClr val="accent2"/>
                </a:solidFill>
              </a:rPr>
              <a:t>"))</a:t>
            </a:r>
            <a:endParaRPr lang="tr-TR" sz="1800" dirty="0">
              <a:solidFill>
                <a:schemeClr val="accent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552" y="1052736"/>
            <a:ext cx="298512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5292080" y="376861"/>
            <a:ext cx="3744416" cy="646331"/>
          </a:xfrm>
          <a:prstGeom prst="rect">
            <a:avLst/>
          </a:prstGeom>
          <a:noFill/>
        </p:spPr>
        <p:txBody>
          <a:bodyPr wrap="square" rtlCol="0">
            <a:spAutoFit/>
          </a:bodyPr>
          <a:lstStyle/>
          <a:p>
            <a:r>
              <a:rPr lang="tr-TR" dirty="0" err="1">
                <a:solidFill>
                  <a:schemeClr val="accent2"/>
                </a:solidFill>
              </a:rPr>
              <a:t>n</a:t>
            </a:r>
            <a:r>
              <a:rPr lang="tr-TR" dirty="0" err="1" smtClean="0">
                <a:solidFill>
                  <a:schemeClr val="accent2"/>
                </a:solidFill>
              </a:rPr>
              <a:t>rc_duygu</a:t>
            </a:r>
            <a:r>
              <a:rPr lang="tr-TR" dirty="0" smtClean="0">
                <a:solidFill>
                  <a:schemeClr val="accent2"/>
                </a:solidFill>
              </a:rPr>
              <a:t> </a:t>
            </a:r>
            <a:r>
              <a:rPr lang="tr-TR" dirty="0">
                <a:solidFill>
                  <a:schemeClr val="accent2"/>
                </a:solidFill>
              </a:rPr>
              <a:t>&lt;- </a:t>
            </a:r>
            <a:r>
              <a:rPr lang="tr-TR" dirty="0" err="1">
                <a:solidFill>
                  <a:schemeClr val="accent2"/>
                </a:solidFill>
              </a:rPr>
              <a:t>nrc</a:t>
            </a:r>
            <a:r>
              <a:rPr lang="tr-TR" dirty="0">
                <a:solidFill>
                  <a:schemeClr val="accent2"/>
                </a:solidFill>
              </a:rPr>
              <a:t> %&gt;% </a:t>
            </a:r>
            <a:r>
              <a:rPr lang="tr-TR" dirty="0" err="1">
                <a:solidFill>
                  <a:schemeClr val="accent2"/>
                </a:solidFill>
              </a:rPr>
              <a:t>count</a:t>
            </a:r>
            <a:r>
              <a:rPr lang="tr-TR" dirty="0">
                <a:solidFill>
                  <a:schemeClr val="accent2"/>
                </a:solidFill>
              </a:rPr>
              <a:t>(</a:t>
            </a:r>
            <a:r>
              <a:rPr lang="tr-TR" dirty="0" err="1">
                <a:solidFill>
                  <a:schemeClr val="accent2"/>
                </a:solidFill>
              </a:rPr>
              <a:t>sentiment</a:t>
            </a:r>
            <a:r>
              <a:rPr lang="tr-TR" dirty="0">
                <a:solidFill>
                  <a:schemeClr val="accent2"/>
                </a:solidFill>
              </a:rPr>
              <a:t>, </a:t>
            </a:r>
            <a:r>
              <a:rPr lang="tr-TR" dirty="0" err="1">
                <a:solidFill>
                  <a:schemeClr val="accent2"/>
                </a:solidFill>
              </a:rPr>
              <a:t>sort</a:t>
            </a:r>
            <a:r>
              <a:rPr lang="tr-TR" dirty="0">
                <a:solidFill>
                  <a:schemeClr val="accent2"/>
                </a:solidFill>
              </a:rPr>
              <a:t> = TRUE)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29397" y="1023192"/>
            <a:ext cx="2742535" cy="4896544"/>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032113" y="6165304"/>
            <a:ext cx="4968551" cy="369332"/>
          </a:xfrm>
          <a:prstGeom prst="rect">
            <a:avLst/>
          </a:prstGeom>
          <a:noFill/>
        </p:spPr>
        <p:txBody>
          <a:bodyPr wrap="square" rtlCol="0">
            <a:spAutoFit/>
          </a:bodyPr>
          <a:lstStyle/>
          <a:p>
            <a:pPr algn="ctr"/>
            <a:r>
              <a:rPr lang="tr-TR" dirty="0" smtClean="0"/>
              <a:t>NRC</a:t>
            </a:r>
            <a:endParaRPr lang="tr-TR" dirty="0"/>
          </a:p>
        </p:txBody>
      </p:sp>
    </p:spTree>
    <p:extLst>
      <p:ext uri="{BB962C8B-B14F-4D97-AF65-F5344CB8AC3E}">
        <p14:creationId xmlns:p14="http://schemas.microsoft.com/office/powerpoint/2010/main" val="3759713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en-US" sz="1800" dirty="0" err="1">
                <a:solidFill>
                  <a:schemeClr val="accent2"/>
                </a:solidFill>
              </a:rPr>
              <a:t>nrc</a:t>
            </a:r>
            <a:r>
              <a:rPr lang="en-US" sz="1800" dirty="0">
                <a:solidFill>
                  <a:schemeClr val="accent2"/>
                </a:solidFill>
              </a:rPr>
              <a:t> %&gt;% count(sentiment, sort = TRUE) %&gt;% </a:t>
            </a:r>
            <a:r>
              <a:rPr lang="en-US" sz="1800" dirty="0" err="1">
                <a:solidFill>
                  <a:schemeClr val="accent2"/>
                </a:solidFill>
              </a:rPr>
              <a:t>ggplot</a:t>
            </a:r>
            <a:r>
              <a:rPr lang="en-US" sz="1800" dirty="0">
                <a:solidFill>
                  <a:schemeClr val="accent2"/>
                </a:solidFill>
              </a:rPr>
              <a:t>(</a:t>
            </a:r>
            <a:r>
              <a:rPr lang="en-US" sz="1800" dirty="0" err="1">
                <a:solidFill>
                  <a:schemeClr val="accent2"/>
                </a:solidFill>
              </a:rPr>
              <a:t>aes</a:t>
            </a:r>
            <a:r>
              <a:rPr lang="en-US" sz="1800" dirty="0">
                <a:solidFill>
                  <a:schemeClr val="accent2"/>
                </a:solidFill>
              </a:rPr>
              <a:t>(reorder(sentiment, n),n, fill = sentiment)) + </a:t>
            </a:r>
            <a:r>
              <a:rPr lang="en-US" sz="1800" dirty="0" err="1">
                <a:solidFill>
                  <a:schemeClr val="accent2"/>
                </a:solidFill>
              </a:rPr>
              <a:t>geom_col</a:t>
            </a:r>
            <a:r>
              <a:rPr lang="en-US" sz="1800" dirty="0">
                <a:solidFill>
                  <a:schemeClr val="accent2"/>
                </a:solidFill>
              </a:rPr>
              <a:t>() + </a:t>
            </a:r>
            <a:r>
              <a:rPr lang="tr-TR" sz="1800" dirty="0" smtClean="0">
                <a:solidFill>
                  <a:schemeClr val="accent2"/>
                </a:solidFill>
              </a:rPr>
              <a:t> </a:t>
            </a:r>
            <a:r>
              <a:rPr lang="en-US" sz="1800" dirty="0" err="1" smtClean="0">
                <a:solidFill>
                  <a:schemeClr val="accent2"/>
                </a:solidFill>
              </a:rPr>
              <a:t>coord_flip</a:t>
            </a:r>
            <a:r>
              <a:rPr lang="en-US" sz="1800" dirty="0">
                <a:solidFill>
                  <a:schemeClr val="accent2"/>
                </a:solidFill>
              </a:rPr>
              <a:t>() </a:t>
            </a:r>
            <a:r>
              <a:rPr lang="en-US" sz="1800" dirty="0" smtClean="0">
                <a:solidFill>
                  <a:schemeClr val="accent2"/>
                </a:solidFill>
              </a:rPr>
              <a:t>+</a:t>
            </a:r>
            <a:r>
              <a:rPr lang="tr-TR" sz="1800" dirty="0" smtClean="0">
                <a:solidFill>
                  <a:schemeClr val="accent2"/>
                </a:solidFill>
              </a:rPr>
              <a:t> </a:t>
            </a:r>
            <a:r>
              <a:rPr lang="en-US" sz="1800" dirty="0" smtClean="0">
                <a:solidFill>
                  <a:schemeClr val="accent2"/>
                </a:solidFill>
              </a:rPr>
              <a:t>labs(x </a:t>
            </a:r>
            <a:r>
              <a:rPr lang="en-US" sz="1800" dirty="0">
                <a:solidFill>
                  <a:schemeClr val="accent2"/>
                </a:solidFill>
              </a:rPr>
              <a:t>= </a:t>
            </a:r>
            <a:r>
              <a:rPr lang="en-US" sz="1800" dirty="0" smtClean="0">
                <a:solidFill>
                  <a:schemeClr val="accent2"/>
                </a:solidFill>
              </a:rPr>
              <a:t>"</a:t>
            </a:r>
            <a:r>
              <a:rPr lang="tr-TR" sz="1800" dirty="0" smtClean="0">
                <a:solidFill>
                  <a:schemeClr val="accent2"/>
                </a:solidFill>
              </a:rPr>
              <a:t>Duygu</a:t>
            </a:r>
            <a:r>
              <a:rPr lang="en-US" sz="1800" dirty="0" smtClean="0">
                <a:solidFill>
                  <a:schemeClr val="accent2"/>
                </a:solidFill>
              </a:rPr>
              <a:t>", </a:t>
            </a:r>
            <a:r>
              <a:rPr lang="en-US" sz="1800" dirty="0">
                <a:solidFill>
                  <a:schemeClr val="accent2"/>
                </a:solidFill>
              </a:rPr>
              <a:t>y ="</a:t>
            </a:r>
            <a:r>
              <a:rPr lang="en-US" sz="1800" dirty="0" err="1">
                <a:solidFill>
                  <a:schemeClr val="accent2"/>
                </a:solidFill>
              </a:rPr>
              <a:t>Frekansı</a:t>
            </a:r>
            <a:r>
              <a:rPr lang="en-US" sz="1800" dirty="0">
                <a:solidFill>
                  <a:schemeClr val="accent2"/>
                </a:solidFill>
              </a:rPr>
              <a:t>",</a:t>
            </a:r>
          </a:p>
          <a:p>
            <a:pPr marL="0" indent="0">
              <a:buNone/>
            </a:pPr>
            <a:r>
              <a:rPr lang="en-US" sz="1800" dirty="0">
                <a:solidFill>
                  <a:schemeClr val="accent2"/>
                </a:solidFill>
              </a:rPr>
              <a:t>    title = "</a:t>
            </a:r>
            <a:r>
              <a:rPr lang="en-US" sz="1800" dirty="0" err="1">
                <a:solidFill>
                  <a:schemeClr val="accent2"/>
                </a:solidFill>
              </a:rPr>
              <a:t>Suç</a:t>
            </a:r>
            <a:r>
              <a:rPr lang="en-US" sz="1800" dirty="0">
                <a:solidFill>
                  <a:schemeClr val="accent2"/>
                </a:solidFill>
              </a:rPr>
              <a:t> </a:t>
            </a:r>
            <a:r>
              <a:rPr lang="en-US" sz="1800" dirty="0" err="1">
                <a:solidFill>
                  <a:schemeClr val="accent2"/>
                </a:solidFill>
              </a:rPr>
              <a:t>ve</a:t>
            </a:r>
            <a:r>
              <a:rPr lang="en-US" sz="1800" dirty="0">
                <a:solidFill>
                  <a:schemeClr val="accent2"/>
                </a:solidFill>
              </a:rPr>
              <a:t> </a:t>
            </a:r>
            <a:r>
              <a:rPr lang="en-US" sz="1800" dirty="0" err="1">
                <a:solidFill>
                  <a:schemeClr val="accent2"/>
                </a:solidFill>
              </a:rPr>
              <a:t>Ceza</a:t>
            </a:r>
            <a:r>
              <a:rPr lang="en-US" sz="1800" dirty="0">
                <a:solidFill>
                  <a:schemeClr val="accent2"/>
                </a:solidFill>
              </a:rPr>
              <a:t>", subtitle = "NRC </a:t>
            </a:r>
            <a:r>
              <a:rPr lang="en-US" sz="1800" dirty="0" err="1">
                <a:solidFill>
                  <a:schemeClr val="accent2"/>
                </a:solidFill>
              </a:rPr>
              <a:t>Sözlüğüne</a:t>
            </a:r>
            <a:r>
              <a:rPr lang="en-US" sz="1800" dirty="0">
                <a:solidFill>
                  <a:schemeClr val="accent2"/>
                </a:solidFill>
              </a:rPr>
              <a:t> </a:t>
            </a:r>
            <a:r>
              <a:rPr lang="en-US" sz="1800" dirty="0" err="1">
                <a:solidFill>
                  <a:schemeClr val="accent2"/>
                </a:solidFill>
              </a:rPr>
              <a:t>Göre</a:t>
            </a:r>
            <a:r>
              <a:rPr lang="en-US" sz="1800" dirty="0">
                <a:solidFill>
                  <a:schemeClr val="accent2"/>
                </a:solidFill>
              </a:rPr>
              <a:t>") + </a:t>
            </a:r>
            <a:r>
              <a:rPr lang="en-US" sz="1800" dirty="0" err="1">
                <a:solidFill>
                  <a:schemeClr val="accent2"/>
                </a:solidFill>
              </a:rPr>
              <a:t>theme_minimal</a:t>
            </a:r>
            <a:r>
              <a:rPr lang="en-US" sz="1800" dirty="0">
                <a:solidFill>
                  <a:schemeClr val="accent2"/>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412776"/>
            <a:ext cx="9144000" cy="532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0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err="1" smtClean="0"/>
              <a:t>Tidytext</a:t>
            </a:r>
            <a:r>
              <a:rPr lang="tr-TR" sz="3200" dirty="0" smtClean="0"/>
              <a:t> Nedir?</a:t>
            </a:r>
            <a:endParaRPr lang="tr-TR" sz="3200" dirty="0"/>
          </a:p>
        </p:txBody>
      </p:sp>
      <p:sp>
        <p:nvSpPr>
          <p:cNvPr id="3" name="İçerik Yer Tutucusu 2"/>
          <p:cNvSpPr>
            <a:spLocks noGrp="1"/>
          </p:cNvSpPr>
          <p:nvPr>
            <p:ph idx="1"/>
          </p:nvPr>
        </p:nvSpPr>
        <p:spPr/>
        <p:txBody>
          <a:bodyPr/>
          <a:lstStyle/>
          <a:p>
            <a:r>
              <a:rPr lang="tr-TR" sz="1800" dirty="0" smtClean="0">
                <a:solidFill>
                  <a:schemeClr val="accent2"/>
                </a:solidFill>
              </a:rPr>
              <a:t>‘</a:t>
            </a:r>
            <a:r>
              <a:rPr lang="tr-TR" sz="1800" dirty="0" err="1" smtClean="0">
                <a:solidFill>
                  <a:schemeClr val="accent2"/>
                </a:solidFill>
              </a:rPr>
              <a:t>dplyr</a:t>
            </a:r>
            <a:r>
              <a:rPr lang="tr-TR" sz="1800" dirty="0">
                <a:solidFill>
                  <a:schemeClr val="accent2"/>
                </a:solidFill>
              </a:rPr>
              <a:t>', 'ggplot2' ve diğer düzenli </a:t>
            </a:r>
            <a:r>
              <a:rPr lang="tr-TR" sz="1800" dirty="0" smtClean="0">
                <a:solidFill>
                  <a:schemeClr val="accent2"/>
                </a:solidFill>
              </a:rPr>
              <a:t>kütüphaneleri </a:t>
            </a:r>
            <a:r>
              <a:rPr lang="tr-TR" sz="1800" dirty="0">
                <a:solidFill>
                  <a:schemeClr val="accent2"/>
                </a:solidFill>
              </a:rPr>
              <a:t>kullanarak </a:t>
            </a:r>
            <a:r>
              <a:rPr lang="tr-TR" sz="1800" dirty="0" smtClean="0">
                <a:solidFill>
                  <a:schemeClr val="accent2"/>
                </a:solidFill>
              </a:rPr>
              <a:t>metin madenciliği ve duygu </a:t>
            </a:r>
            <a:r>
              <a:rPr lang="tr-TR" sz="1800" dirty="0">
                <a:solidFill>
                  <a:schemeClr val="accent2"/>
                </a:solidFill>
              </a:rPr>
              <a:t>analizi için </a:t>
            </a:r>
            <a:r>
              <a:rPr lang="tr-TR" sz="1800" dirty="0" smtClean="0">
                <a:solidFill>
                  <a:schemeClr val="accent2"/>
                </a:solidFill>
              </a:rPr>
              <a:t>ihtiyaç duyulan kütüphanedir.</a:t>
            </a:r>
          </a:p>
          <a:p>
            <a:pPr marL="0" indent="0">
              <a:buNone/>
            </a:pPr>
            <a:endParaRPr lang="tr-TR" dirty="0"/>
          </a:p>
        </p:txBody>
      </p:sp>
      <p:pic>
        <p:nvPicPr>
          <p:cNvPr id="1026" name="Picture 2" descr="C:\Users\Pc\Desktop\tidytex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2492896"/>
            <a:ext cx="4176464" cy="400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165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tr-TR" sz="1800" dirty="0" err="1">
                <a:solidFill>
                  <a:schemeClr val="accent2"/>
                </a:solidFill>
              </a:rPr>
              <a:t>bing</a:t>
            </a:r>
            <a:r>
              <a:rPr lang="tr-TR" sz="1800" dirty="0">
                <a:solidFill>
                  <a:schemeClr val="accent2"/>
                </a:solidFill>
              </a:rPr>
              <a:t> &lt;- </a:t>
            </a:r>
            <a:r>
              <a:rPr lang="tr-TR" sz="1800" dirty="0" err="1">
                <a:solidFill>
                  <a:schemeClr val="accent2"/>
                </a:solidFill>
              </a:rPr>
              <a:t>sirali</a:t>
            </a:r>
            <a:r>
              <a:rPr lang="tr-TR" sz="1800" dirty="0">
                <a:solidFill>
                  <a:schemeClr val="accent2"/>
                </a:solidFill>
              </a:rPr>
              <a:t> %&gt;% </a:t>
            </a:r>
            <a:endParaRPr lang="tr-TR" sz="1800" dirty="0" smtClean="0">
              <a:solidFill>
                <a:schemeClr val="accent2"/>
              </a:solidFill>
            </a:endParaRPr>
          </a:p>
          <a:p>
            <a:pPr marL="0" indent="0">
              <a:buNone/>
            </a:pPr>
            <a:r>
              <a:rPr lang="tr-TR" sz="1800" dirty="0" err="1" smtClean="0">
                <a:solidFill>
                  <a:schemeClr val="accent2"/>
                </a:solidFill>
              </a:rPr>
              <a:t>inner_join</a:t>
            </a:r>
            <a:r>
              <a:rPr lang="tr-TR" sz="1800" dirty="0" smtClean="0">
                <a:solidFill>
                  <a:schemeClr val="accent2"/>
                </a:solidFill>
              </a:rPr>
              <a:t>(</a:t>
            </a:r>
            <a:r>
              <a:rPr lang="tr-TR" sz="1800" dirty="0" err="1" smtClean="0">
                <a:solidFill>
                  <a:schemeClr val="accent2"/>
                </a:solidFill>
              </a:rPr>
              <a:t>get_sentiments</a:t>
            </a:r>
            <a:r>
              <a:rPr lang="tr-TR" sz="1800" dirty="0">
                <a:solidFill>
                  <a:schemeClr val="accent2"/>
                </a:solidFill>
              </a:rPr>
              <a:t>("</a:t>
            </a:r>
            <a:r>
              <a:rPr lang="tr-TR" sz="1800" dirty="0" err="1">
                <a:solidFill>
                  <a:schemeClr val="accent2"/>
                </a:solidFill>
              </a:rPr>
              <a:t>bing</a:t>
            </a:r>
            <a:r>
              <a:rPr lang="tr-TR" sz="1800" dirty="0">
                <a:solidFill>
                  <a:schemeClr val="accent2"/>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552" y="1174202"/>
            <a:ext cx="2985122" cy="4653611"/>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p:cNvSpPr txBox="1"/>
          <p:nvPr/>
        </p:nvSpPr>
        <p:spPr>
          <a:xfrm>
            <a:off x="2032113" y="6165304"/>
            <a:ext cx="4968551" cy="369332"/>
          </a:xfrm>
          <a:prstGeom prst="rect">
            <a:avLst/>
          </a:prstGeom>
          <a:noFill/>
        </p:spPr>
        <p:txBody>
          <a:bodyPr wrap="square" rtlCol="0">
            <a:spAutoFit/>
          </a:bodyPr>
          <a:lstStyle/>
          <a:p>
            <a:pPr algn="ctr"/>
            <a:r>
              <a:rPr lang="tr-TR" dirty="0" smtClean="0"/>
              <a:t>BING</a:t>
            </a:r>
            <a:endParaRPr lang="tr-TR" dirty="0"/>
          </a:p>
        </p:txBody>
      </p:sp>
    </p:spTree>
    <p:extLst>
      <p:ext uri="{BB962C8B-B14F-4D97-AF65-F5344CB8AC3E}">
        <p14:creationId xmlns:p14="http://schemas.microsoft.com/office/powerpoint/2010/main" val="2371935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en-US" sz="1800" dirty="0" err="1">
                <a:solidFill>
                  <a:schemeClr val="accent2"/>
                </a:solidFill>
              </a:rPr>
              <a:t>bing</a:t>
            </a:r>
            <a:r>
              <a:rPr lang="en-US" sz="1800" dirty="0">
                <a:solidFill>
                  <a:schemeClr val="accent2"/>
                </a:solidFill>
              </a:rPr>
              <a:t> %&gt;% </a:t>
            </a:r>
            <a:r>
              <a:rPr lang="en-US" sz="1800" dirty="0" err="1">
                <a:solidFill>
                  <a:schemeClr val="accent2"/>
                </a:solidFill>
              </a:rPr>
              <a:t>ggplot</a:t>
            </a:r>
            <a:r>
              <a:rPr lang="en-US" sz="1800" dirty="0">
                <a:solidFill>
                  <a:schemeClr val="accent2"/>
                </a:solidFill>
              </a:rPr>
              <a:t>(</a:t>
            </a:r>
            <a:r>
              <a:rPr lang="en-US" sz="1800" dirty="0" err="1">
                <a:solidFill>
                  <a:schemeClr val="accent2"/>
                </a:solidFill>
              </a:rPr>
              <a:t>aes</a:t>
            </a:r>
            <a:r>
              <a:rPr lang="en-US" sz="1800" dirty="0">
                <a:solidFill>
                  <a:schemeClr val="accent2"/>
                </a:solidFill>
              </a:rPr>
              <a:t>(sentiment, n, fill = sentiment)) + </a:t>
            </a:r>
            <a:r>
              <a:rPr lang="en-US" sz="1800" dirty="0" err="1">
                <a:solidFill>
                  <a:schemeClr val="accent2"/>
                </a:solidFill>
              </a:rPr>
              <a:t>geom_col</a:t>
            </a:r>
            <a:r>
              <a:rPr lang="en-US" sz="1800" dirty="0">
                <a:solidFill>
                  <a:schemeClr val="accent2"/>
                </a:solidFill>
              </a:rPr>
              <a:t>() + </a:t>
            </a:r>
            <a:r>
              <a:rPr lang="en-US" sz="1800" dirty="0" err="1">
                <a:solidFill>
                  <a:schemeClr val="accent2"/>
                </a:solidFill>
              </a:rPr>
              <a:t>theme_minimal</a:t>
            </a:r>
            <a:r>
              <a:rPr lang="en-US" sz="1800" dirty="0">
                <a:solidFill>
                  <a:schemeClr val="accent2"/>
                </a:solidFill>
              </a:rPr>
              <a:t>() </a:t>
            </a:r>
            <a:r>
              <a:rPr lang="en-US" sz="1800" dirty="0" smtClean="0">
                <a:solidFill>
                  <a:schemeClr val="accent2"/>
                </a:solidFill>
              </a:rPr>
              <a:t>+ </a:t>
            </a:r>
            <a:r>
              <a:rPr lang="en-US" sz="1800" dirty="0">
                <a:solidFill>
                  <a:schemeClr val="accent2"/>
                </a:solidFill>
              </a:rPr>
              <a:t>labs(x = "</a:t>
            </a:r>
            <a:r>
              <a:rPr lang="en-US" sz="1800" dirty="0" err="1">
                <a:solidFill>
                  <a:schemeClr val="accent2"/>
                </a:solidFill>
              </a:rPr>
              <a:t>Duygu</a:t>
            </a:r>
            <a:r>
              <a:rPr lang="en-US" sz="1800" dirty="0">
                <a:solidFill>
                  <a:schemeClr val="accent2"/>
                </a:solidFill>
              </a:rPr>
              <a:t>", y ="</a:t>
            </a:r>
            <a:r>
              <a:rPr lang="en-US" sz="1800" dirty="0" err="1">
                <a:solidFill>
                  <a:schemeClr val="accent2"/>
                </a:solidFill>
              </a:rPr>
              <a:t>Frekansı</a:t>
            </a:r>
            <a:r>
              <a:rPr lang="en-US" sz="1800" dirty="0" smtClean="0">
                <a:solidFill>
                  <a:schemeClr val="accent2"/>
                </a:solidFill>
              </a:rPr>
              <a:t>",</a:t>
            </a:r>
            <a:r>
              <a:rPr lang="tr-TR" sz="1800" dirty="0" smtClean="0">
                <a:solidFill>
                  <a:schemeClr val="accent2"/>
                </a:solidFill>
              </a:rPr>
              <a:t> </a:t>
            </a:r>
            <a:r>
              <a:rPr lang="en-US" sz="1800" dirty="0" smtClean="0">
                <a:solidFill>
                  <a:schemeClr val="accent2"/>
                </a:solidFill>
              </a:rPr>
              <a:t>title </a:t>
            </a:r>
            <a:r>
              <a:rPr lang="en-US" sz="1800" dirty="0">
                <a:solidFill>
                  <a:schemeClr val="accent2"/>
                </a:solidFill>
              </a:rPr>
              <a:t>= "</a:t>
            </a:r>
            <a:r>
              <a:rPr lang="en-US" sz="1800" dirty="0" err="1">
                <a:solidFill>
                  <a:schemeClr val="accent2"/>
                </a:solidFill>
              </a:rPr>
              <a:t>Suç</a:t>
            </a:r>
            <a:r>
              <a:rPr lang="en-US" sz="1800" dirty="0">
                <a:solidFill>
                  <a:schemeClr val="accent2"/>
                </a:solidFill>
              </a:rPr>
              <a:t> </a:t>
            </a:r>
            <a:r>
              <a:rPr lang="en-US" sz="1800" dirty="0" err="1">
                <a:solidFill>
                  <a:schemeClr val="accent2"/>
                </a:solidFill>
              </a:rPr>
              <a:t>ve</a:t>
            </a:r>
            <a:r>
              <a:rPr lang="en-US" sz="1800" dirty="0">
                <a:solidFill>
                  <a:schemeClr val="accent2"/>
                </a:solidFill>
              </a:rPr>
              <a:t> </a:t>
            </a:r>
            <a:r>
              <a:rPr lang="en-US" sz="1800" dirty="0" err="1">
                <a:solidFill>
                  <a:schemeClr val="accent2"/>
                </a:solidFill>
              </a:rPr>
              <a:t>Ceza</a:t>
            </a:r>
            <a:r>
              <a:rPr lang="en-US" sz="1800" dirty="0">
                <a:solidFill>
                  <a:schemeClr val="accent2"/>
                </a:solidFill>
              </a:rPr>
              <a:t>", subtitle = "Bing </a:t>
            </a:r>
            <a:r>
              <a:rPr lang="en-US" sz="1800" dirty="0" err="1" smtClean="0">
                <a:solidFill>
                  <a:schemeClr val="accent2"/>
                </a:solidFill>
              </a:rPr>
              <a:t>Sözlüğüne</a:t>
            </a:r>
            <a:r>
              <a:rPr lang="tr-TR" sz="1800" dirty="0" smtClean="0">
                <a:solidFill>
                  <a:schemeClr val="accent2"/>
                </a:solidFill>
              </a:rPr>
              <a:t> </a:t>
            </a:r>
            <a:r>
              <a:rPr lang="en-US" sz="1800" dirty="0" err="1" smtClean="0">
                <a:solidFill>
                  <a:schemeClr val="accent2"/>
                </a:solidFill>
              </a:rPr>
              <a:t>Göre</a:t>
            </a:r>
            <a:r>
              <a:rPr lang="en-US" sz="1800" dirty="0">
                <a:solidFill>
                  <a:schemeClr val="accent2"/>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696665"/>
            <a:ext cx="9144000" cy="476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169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tr-TR" sz="1800" dirty="0" smtClean="0">
                <a:solidFill>
                  <a:schemeClr val="accent2"/>
                </a:solidFill>
              </a:rPr>
              <a:t>*</a:t>
            </a:r>
            <a:r>
              <a:rPr lang="en-US" sz="1800" dirty="0" err="1" smtClean="0">
                <a:solidFill>
                  <a:schemeClr val="accent2"/>
                </a:solidFill>
              </a:rPr>
              <a:t>pos_bing</a:t>
            </a:r>
            <a:r>
              <a:rPr lang="en-US" sz="1800" dirty="0" smtClean="0">
                <a:solidFill>
                  <a:schemeClr val="accent2"/>
                </a:solidFill>
              </a:rPr>
              <a:t> </a:t>
            </a:r>
            <a:r>
              <a:rPr lang="en-US" sz="1800" dirty="0">
                <a:solidFill>
                  <a:schemeClr val="accent2"/>
                </a:solidFill>
              </a:rPr>
              <a:t>&lt;- </a:t>
            </a:r>
            <a:r>
              <a:rPr lang="en-US" sz="1800" dirty="0" err="1">
                <a:solidFill>
                  <a:schemeClr val="accent2"/>
                </a:solidFill>
              </a:rPr>
              <a:t>sirali</a:t>
            </a:r>
            <a:r>
              <a:rPr lang="en-US" sz="1800" dirty="0">
                <a:solidFill>
                  <a:schemeClr val="accent2"/>
                </a:solidFill>
              </a:rPr>
              <a:t> %&gt;% </a:t>
            </a:r>
            <a:r>
              <a:rPr lang="en-US" sz="1800" dirty="0" err="1">
                <a:solidFill>
                  <a:schemeClr val="accent2"/>
                </a:solidFill>
              </a:rPr>
              <a:t>inner_join</a:t>
            </a:r>
            <a:r>
              <a:rPr lang="en-US" sz="1800" dirty="0">
                <a:solidFill>
                  <a:schemeClr val="accent2"/>
                </a:solidFill>
              </a:rPr>
              <a:t>(</a:t>
            </a:r>
            <a:r>
              <a:rPr lang="en-US" sz="1800" dirty="0" err="1">
                <a:solidFill>
                  <a:schemeClr val="accent2"/>
                </a:solidFill>
              </a:rPr>
              <a:t>get_sentiments</a:t>
            </a:r>
            <a:r>
              <a:rPr lang="en-US" sz="1800" dirty="0">
                <a:solidFill>
                  <a:schemeClr val="accent2"/>
                </a:solidFill>
              </a:rPr>
              <a:t>("</a:t>
            </a:r>
            <a:r>
              <a:rPr lang="en-US" sz="1800" dirty="0" err="1">
                <a:solidFill>
                  <a:schemeClr val="accent2"/>
                </a:solidFill>
              </a:rPr>
              <a:t>bing</a:t>
            </a:r>
            <a:r>
              <a:rPr lang="en-US" sz="1800" dirty="0">
                <a:solidFill>
                  <a:schemeClr val="accent2"/>
                </a:solidFill>
              </a:rPr>
              <a:t>")) %&gt;% filter(sentiment == "positive")</a:t>
            </a:r>
          </a:p>
          <a:p>
            <a:pPr marL="0" indent="0">
              <a:buNone/>
            </a:pPr>
            <a:r>
              <a:rPr lang="tr-TR" sz="1800" dirty="0" smtClean="0">
                <a:solidFill>
                  <a:schemeClr val="accent2"/>
                </a:solidFill>
              </a:rPr>
              <a:t>*</a:t>
            </a:r>
            <a:r>
              <a:rPr lang="en-US" sz="1800" dirty="0" err="1" smtClean="0">
                <a:solidFill>
                  <a:schemeClr val="accent2"/>
                </a:solidFill>
              </a:rPr>
              <a:t>neg_bing</a:t>
            </a:r>
            <a:r>
              <a:rPr lang="en-US" sz="1800" dirty="0" smtClean="0">
                <a:solidFill>
                  <a:schemeClr val="accent2"/>
                </a:solidFill>
              </a:rPr>
              <a:t> &lt;- </a:t>
            </a:r>
            <a:r>
              <a:rPr lang="en-US" sz="1800" dirty="0" err="1">
                <a:solidFill>
                  <a:schemeClr val="accent2"/>
                </a:solidFill>
              </a:rPr>
              <a:t>sirali</a:t>
            </a:r>
            <a:r>
              <a:rPr lang="en-US" sz="1800" dirty="0">
                <a:solidFill>
                  <a:schemeClr val="accent2"/>
                </a:solidFill>
              </a:rPr>
              <a:t> %&gt;% </a:t>
            </a:r>
            <a:r>
              <a:rPr lang="en-US" sz="1800" dirty="0" err="1">
                <a:solidFill>
                  <a:schemeClr val="accent2"/>
                </a:solidFill>
              </a:rPr>
              <a:t>inner_join</a:t>
            </a:r>
            <a:r>
              <a:rPr lang="en-US" sz="1800" dirty="0">
                <a:solidFill>
                  <a:schemeClr val="accent2"/>
                </a:solidFill>
              </a:rPr>
              <a:t>(</a:t>
            </a:r>
            <a:r>
              <a:rPr lang="en-US" sz="1800" dirty="0" err="1">
                <a:solidFill>
                  <a:schemeClr val="accent2"/>
                </a:solidFill>
              </a:rPr>
              <a:t>get_sentiments</a:t>
            </a:r>
            <a:r>
              <a:rPr lang="en-US" sz="1800" dirty="0">
                <a:solidFill>
                  <a:schemeClr val="accent2"/>
                </a:solidFill>
              </a:rPr>
              <a:t>("</a:t>
            </a:r>
            <a:r>
              <a:rPr lang="en-US" sz="1800" dirty="0" err="1">
                <a:solidFill>
                  <a:schemeClr val="accent2"/>
                </a:solidFill>
              </a:rPr>
              <a:t>bing</a:t>
            </a:r>
            <a:r>
              <a:rPr lang="en-US" sz="1800" dirty="0">
                <a:solidFill>
                  <a:schemeClr val="accent2"/>
                </a:solidFill>
              </a:rPr>
              <a:t>")) %&gt;% filter(sentiment == "</a:t>
            </a:r>
            <a:r>
              <a:rPr lang="en-US" sz="1800" dirty="0" smtClean="0">
                <a:solidFill>
                  <a:schemeClr val="accent2"/>
                </a:solidFill>
              </a:rPr>
              <a:t>negative</a:t>
            </a:r>
            <a:r>
              <a:rPr lang="en-US" sz="1800" dirty="0">
                <a:solidFill>
                  <a:schemeClr val="accent2"/>
                </a:solidFill>
              </a:rPr>
              <a:t> "</a:t>
            </a:r>
            <a:r>
              <a:rPr lang="tr-TR" sz="1800" dirty="0" smtClean="0">
                <a:solidFill>
                  <a:schemeClr val="accent2"/>
                </a:solidFill>
              </a:rPr>
              <a:t>)</a:t>
            </a:r>
          </a:p>
          <a:p>
            <a:pPr marL="0" indent="0">
              <a:buNone/>
            </a:pPr>
            <a:r>
              <a:rPr lang="tr-TR" sz="1800" dirty="0" smtClean="0">
                <a:solidFill>
                  <a:schemeClr val="accent2"/>
                </a:solidFill>
              </a:rPr>
              <a:t>*</a:t>
            </a:r>
            <a:r>
              <a:rPr lang="tr-TR" sz="1800" dirty="0" err="1" smtClean="0">
                <a:solidFill>
                  <a:schemeClr val="accent2"/>
                </a:solidFill>
              </a:rPr>
              <a:t>plot</a:t>
            </a:r>
            <a:r>
              <a:rPr lang="tr-TR" sz="1800" dirty="0" smtClean="0">
                <a:solidFill>
                  <a:schemeClr val="accent2"/>
                </a:solidFill>
              </a:rPr>
              <a:t>(</a:t>
            </a:r>
            <a:r>
              <a:rPr lang="tr-TR" sz="1800" dirty="0" err="1" smtClean="0">
                <a:solidFill>
                  <a:schemeClr val="accent2"/>
                </a:solidFill>
              </a:rPr>
              <a:t>arrangeGrob</a:t>
            </a:r>
            <a:r>
              <a:rPr lang="tr-TR" sz="1800" dirty="0" smtClean="0">
                <a:solidFill>
                  <a:schemeClr val="accent2"/>
                </a:solidFill>
              </a:rPr>
              <a:t>(</a:t>
            </a:r>
            <a:r>
              <a:rPr lang="tr-TR" sz="1800" dirty="0" err="1" smtClean="0">
                <a:solidFill>
                  <a:schemeClr val="accent2"/>
                </a:solidFill>
              </a:rPr>
              <a:t>neg_grap_bing,pos_grap_bing</a:t>
            </a:r>
            <a:r>
              <a:rPr lang="tr-TR" sz="1800" dirty="0">
                <a:solidFill>
                  <a:schemeClr val="accent2"/>
                </a:solidFill>
              </a:rPr>
              <a:t>, </a:t>
            </a:r>
            <a:r>
              <a:rPr lang="tr-TR" sz="1800" dirty="0" err="1">
                <a:solidFill>
                  <a:schemeClr val="accent2"/>
                </a:solidFill>
              </a:rPr>
              <a:t>nrow</a:t>
            </a:r>
            <a:r>
              <a:rPr lang="tr-TR" sz="1800" dirty="0">
                <a:solidFill>
                  <a:schemeClr val="accent2"/>
                </a:solidFill>
              </a:rPr>
              <a:t> = 1, </a:t>
            </a:r>
            <a:r>
              <a:rPr lang="tr-TR" sz="1800" dirty="0" err="1">
                <a:solidFill>
                  <a:schemeClr val="accent2"/>
                </a:solidFill>
              </a:rPr>
              <a:t>ncol</a:t>
            </a:r>
            <a:r>
              <a:rPr lang="tr-TR" sz="1800" dirty="0">
                <a:solidFill>
                  <a:schemeClr val="accent2"/>
                </a:solidFill>
              </a:rPr>
              <a:t> = 2</a:t>
            </a:r>
            <a:r>
              <a:rPr lang="tr-TR" sz="1800" dirty="0" smtClean="0">
                <a:solidFill>
                  <a:schemeClr val="accent2"/>
                </a:solidFill>
              </a:rPr>
              <a:t>))</a:t>
            </a:r>
          </a:p>
          <a:p>
            <a:pPr marL="0" indent="0">
              <a:buNone/>
            </a:pPr>
            <a:endParaRPr lang="tr-TR" sz="1800" dirty="0" smtClean="0">
              <a:solidFill>
                <a:schemeClr val="accent2"/>
              </a:solidFill>
            </a:endParaRPr>
          </a:p>
          <a:p>
            <a:pPr marL="0" indent="0">
              <a:buNone/>
            </a:pPr>
            <a:endParaRPr lang="tr-TR" sz="1800" dirty="0" smtClean="0">
              <a:solidFill>
                <a:schemeClr val="accent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23664"/>
            <a:ext cx="9050923" cy="476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474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en-US" sz="1800" dirty="0" err="1">
                <a:solidFill>
                  <a:schemeClr val="accent2"/>
                </a:solidFill>
              </a:rPr>
              <a:t>afinn</a:t>
            </a:r>
            <a:r>
              <a:rPr lang="en-US" sz="1800" dirty="0">
                <a:solidFill>
                  <a:schemeClr val="accent2"/>
                </a:solidFill>
              </a:rPr>
              <a:t> &lt;- </a:t>
            </a:r>
            <a:r>
              <a:rPr lang="en-US" sz="1800" dirty="0" err="1">
                <a:solidFill>
                  <a:schemeClr val="accent2"/>
                </a:solidFill>
              </a:rPr>
              <a:t>sirali</a:t>
            </a:r>
            <a:r>
              <a:rPr lang="en-US" sz="1800" dirty="0">
                <a:solidFill>
                  <a:schemeClr val="accent2"/>
                </a:solidFill>
              </a:rPr>
              <a:t> </a:t>
            </a:r>
            <a:r>
              <a:rPr lang="en-US" sz="1800" dirty="0" smtClean="0">
                <a:solidFill>
                  <a:schemeClr val="accent2"/>
                </a:solidFill>
              </a:rPr>
              <a:t>%&gt;%</a:t>
            </a:r>
            <a:endParaRPr lang="tr-TR" sz="1800" dirty="0" smtClean="0">
              <a:solidFill>
                <a:schemeClr val="accent2"/>
              </a:solidFill>
            </a:endParaRPr>
          </a:p>
          <a:p>
            <a:pPr marL="0" indent="0">
              <a:buNone/>
            </a:pPr>
            <a:r>
              <a:rPr lang="en-US" sz="1800" dirty="0" err="1" smtClean="0">
                <a:solidFill>
                  <a:schemeClr val="accent2"/>
                </a:solidFill>
              </a:rPr>
              <a:t>inner_join</a:t>
            </a:r>
            <a:r>
              <a:rPr lang="en-US" sz="1800" dirty="0" smtClean="0">
                <a:solidFill>
                  <a:schemeClr val="accent2"/>
                </a:solidFill>
              </a:rPr>
              <a:t>(</a:t>
            </a:r>
            <a:r>
              <a:rPr lang="en-US" sz="1800" dirty="0" err="1" smtClean="0">
                <a:solidFill>
                  <a:schemeClr val="accent2"/>
                </a:solidFill>
              </a:rPr>
              <a:t>get_sentiments</a:t>
            </a:r>
            <a:r>
              <a:rPr lang="en-US" sz="1800" dirty="0">
                <a:solidFill>
                  <a:schemeClr val="accent2"/>
                </a:solidFill>
              </a:rPr>
              <a:t>("</a:t>
            </a:r>
            <a:r>
              <a:rPr lang="en-US" sz="1800" dirty="0" err="1">
                <a:solidFill>
                  <a:schemeClr val="accent2"/>
                </a:solidFill>
              </a:rPr>
              <a:t>afinn</a:t>
            </a:r>
            <a:r>
              <a:rPr lang="en-US" sz="1800" dirty="0">
                <a:solidFill>
                  <a:schemeClr val="accent2"/>
                </a:solidFill>
              </a:rPr>
              <a:t>"))</a:t>
            </a:r>
            <a:endParaRPr lang="tr-TR" sz="1800" dirty="0">
              <a:solidFill>
                <a:schemeClr val="accent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552" y="1187837"/>
            <a:ext cx="2985122" cy="4269198"/>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5292080" y="376861"/>
            <a:ext cx="3744416" cy="646331"/>
          </a:xfrm>
          <a:prstGeom prst="rect">
            <a:avLst/>
          </a:prstGeom>
          <a:noFill/>
        </p:spPr>
        <p:txBody>
          <a:bodyPr wrap="square" rtlCol="0">
            <a:spAutoFit/>
          </a:bodyPr>
          <a:lstStyle/>
          <a:p>
            <a:r>
              <a:rPr lang="tr-TR" dirty="0" err="1" smtClean="0">
                <a:solidFill>
                  <a:schemeClr val="accent2"/>
                </a:solidFill>
              </a:rPr>
              <a:t>afinn_sayi</a:t>
            </a:r>
            <a:r>
              <a:rPr lang="tr-TR" dirty="0" smtClean="0">
                <a:solidFill>
                  <a:schemeClr val="accent2"/>
                </a:solidFill>
              </a:rPr>
              <a:t> &lt;- </a:t>
            </a:r>
            <a:r>
              <a:rPr lang="tr-TR" dirty="0" err="1" smtClean="0">
                <a:solidFill>
                  <a:schemeClr val="accent2"/>
                </a:solidFill>
              </a:rPr>
              <a:t>afinn</a:t>
            </a:r>
            <a:r>
              <a:rPr lang="tr-TR" dirty="0" smtClean="0">
                <a:solidFill>
                  <a:schemeClr val="accent2"/>
                </a:solidFill>
              </a:rPr>
              <a:t> </a:t>
            </a:r>
            <a:r>
              <a:rPr lang="tr-TR" dirty="0">
                <a:solidFill>
                  <a:schemeClr val="accent2"/>
                </a:solidFill>
              </a:rPr>
              <a:t>%&gt;% </a:t>
            </a:r>
            <a:r>
              <a:rPr lang="tr-TR" dirty="0" err="1">
                <a:solidFill>
                  <a:schemeClr val="accent2"/>
                </a:solidFill>
              </a:rPr>
              <a:t>count</a:t>
            </a:r>
            <a:r>
              <a:rPr lang="tr-TR" dirty="0">
                <a:solidFill>
                  <a:schemeClr val="accent2"/>
                </a:solidFill>
              </a:rPr>
              <a:t>(</a:t>
            </a:r>
            <a:r>
              <a:rPr lang="tr-TR" dirty="0" err="1">
                <a:solidFill>
                  <a:schemeClr val="accent2"/>
                </a:solidFill>
              </a:rPr>
              <a:t>value</a:t>
            </a:r>
            <a:r>
              <a:rPr lang="tr-TR" dirty="0">
                <a:solidFill>
                  <a:schemeClr val="accent2"/>
                </a:solidFill>
              </a:rPr>
              <a:t>, </a:t>
            </a:r>
            <a:r>
              <a:rPr lang="tr-TR" dirty="0" err="1">
                <a:solidFill>
                  <a:schemeClr val="accent2"/>
                </a:solidFill>
              </a:rPr>
              <a:t>sort</a:t>
            </a:r>
            <a:r>
              <a:rPr lang="tr-TR" dirty="0">
                <a:solidFill>
                  <a:schemeClr val="accent2"/>
                </a:solidFill>
              </a:rPr>
              <a:t> = TRUE)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28562" y="1190867"/>
            <a:ext cx="2742535" cy="4266167"/>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032113" y="6165304"/>
            <a:ext cx="4968551" cy="369332"/>
          </a:xfrm>
          <a:prstGeom prst="rect">
            <a:avLst/>
          </a:prstGeom>
          <a:noFill/>
        </p:spPr>
        <p:txBody>
          <a:bodyPr wrap="square" rtlCol="0">
            <a:spAutoFit/>
          </a:bodyPr>
          <a:lstStyle/>
          <a:p>
            <a:pPr algn="ctr"/>
            <a:r>
              <a:rPr lang="tr-TR" dirty="0" smtClean="0"/>
              <a:t>AFINN</a:t>
            </a:r>
            <a:endParaRPr lang="tr-TR" dirty="0"/>
          </a:p>
        </p:txBody>
      </p:sp>
    </p:spTree>
    <p:extLst>
      <p:ext uri="{BB962C8B-B14F-4D97-AF65-F5344CB8AC3E}">
        <p14:creationId xmlns:p14="http://schemas.microsoft.com/office/powerpoint/2010/main" val="3958384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67544" y="332656"/>
            <a:ext cx="8229600" cy="4525963"/>
          </a:xfrm>
        </p:spPr>
        <p:txBody>
          <a:bodyPr>
            <a:normAutofit/>
          </a:bodyPr>
          <a:lstStyle/>
          <a:p>
            <a:pPr marL="0" indent="0">
              <a:buNone/>
            </a:pPr>
            <a:r>
              <a:rPr lang="tr-TR" sz="1800" dirty="0" err="1">
                <a:solidFill>
                  <a:schemeClr val="accent2"/>
                </a:solidFill>
              </a:rPr>
              <a:t>afinn</a:t>
            </a:r>
            <a:r>
              <a:rPr lang="tr-TR" sz="1800" dirty="0">
                <a:solidFill>
                  <a:schemeClr val="accent2"/>
                </a:solidFill>
              </a:rPr>
              <a:t> %&gt;% </a:t>
            </a:r>
            <a:r>
              <a:rPr lang="tr-TR" sz="1800" dirty="0" err="1">
                <a:solidFill>
                  <a:schemeClr val="accent2"/>
                </a:solidFill>
              </a:rPr>
              <a:t>count</a:t>
            </a:r>
            <a:r>
              <a:rPr lang="tr-TR" sz="1800" dirty="0">
                <a:solidFill>
                  <a:schemeClr val="accent2"/>
                </a:solidFill>
              </a:rPr>
              <a:t>(</a:t>
            </a:r>
            <a:r>
              <a:rPr lang="tr-TR" sz="1800" dirty="0" err="1">
                <a:solidFill>
                  <a:schemeClr val="accent2"/>
                </a:solidFill>
              </a:rPr>
              <a:t>value</a:t>
            </a:r>
            <a:r>
              <a:rPr lang="tr-TR" sz="1800" dirty="0">
                <a:solidFill>
                  <a:schemeClr val="accent2"/>
                </a:solidFill>
              </a:rPr>
              <a:t>, </a:t>
            </a:r>
            <a:r>
              <a:rPr lang="tr-TR" sz="1800" dirty="0" err="1">
                <a:solidFill>
                  <a:schemeClr val="accent2"/>
                </a:solidFill>
              </a:rPr>
              <a:t>sort</a:t>
            </a:r>
            <a:r>
              <a:rPr lang="tr-TR" sz="1800" dirty="0">
                <a:solidFill>
                  <a:schemeClr val="accent2"/>
                </a:solidFill>
              </a:rPr>
              <a:t> = TRUE) %&gt;% </a:t>
            </a:r>
            <a:r>
              <a:rPr lang="tr-TR" sz="1800" dirty="0" err="1">
                <a:solidFill>
                  <a:schemeClr val="accent2"/>
                </a:solidFill>
              </a:rPr>
              <a:t>ggplot</a:t>
            </a:r>
            <a:r>
              <a:rPr lang="tr-TR" sz="1800" dirty="0">
                <a:solidFill>
                  <a:schemeClr val="accent2"/>
                </a:solidFill>
              </a:rPr>
              <a:t>(</a:t>
            </a:r>
            <a:r>
              <a:rPr lang="tr-TR" sz="1800" dirty="0" err="1">
                <a:solidFill>
                  <a:schemeClr val="accent2"/>
                </a:solidFill>
              </a:rPr>
              <a:t>aes</a:t>
            </a:r>
            <a:r>
              <a:rPr lang="tr-TR" sz="1800" dirty="0">
                <a:solidFill>
                  <a:schemeClr val="accent2"/>
                </a:solidFill>
              </a:rPr>
              <a:t>(</a:t>
            </a:r>
            <a:r>
              <a:rPr lang="tr-TR" sz="1800" dirty="0" err="1">
                <a:solidFill>
                  <a:schemeClr val="accent2"/>
                </a:solidFill>
              </a:rPr>
              <a:t>reorder</a:t>
            </a:r>
            <a:r>
              <a:rPr lang="tr-TR" sz="1800" dirty="0">
                <a:solidFill>
                  <a:schemeClr val="accent2"/>
                </a:solidFill>
              </a:rPr>
              <a:t>(</a:t>
            </a:r>
            <a:r>
              <a:rPr lang="tr-TR" sz="1800" dirty="0" err="1">
                <a:solidFill>
                  <a:schemeClr val="accent2"/>
                </a:solidFill>
              </a:rPr>
              <a:t>value</a:t>
            </a:r>
            <a:r>
              <a:rPr lang="tr-TR" sz="1800" dirty="0">
                <a:solidFill>
                  <a:schemeClr val="accent2"/>
                </a:solidFill>
              </a:rPr>
              <a:t>, n),n, </a:t>
            </a:r>
            <a:r>
              <a:rPr lang="tr-TR" sz="1800" dirty="0" err="1">
                <a:solidFill>
                  <a:schemeClr val="accent2"/>
                </a:solidFill>
              </a:rPr>
              <a:t>fill</a:t>
            </a:r>
            <a:r>
              <a:rPr lang="tr-TR" sz="1800" dirty="0">
                <a:solidFill>
                  <a:schemeClr val="accent2"/>
                </a:solidFill>
              </a:rPr>
              <a:t> = </a:t>
            </a:r>
            <a:r>
              <a:rPr lang="tr-TR" sz="1800" dirty="0" err="1">
                <a:solidFill>
                  <a:schemeClr val="accent2"/>
                </a:solidFill>
              </a:rPr>
              <a:t>value</a:t>
            </a:r>
            <a:r>
              <a:rPr lang="tr-TR" sz="1800" dirty="0">
                <a:solidFill>
                  <a:schemeClr val="accent2"/>
                </a:solidFill>
              </a:rPr>
              <a:t>)) + </a:t>
            </a:r>
            <a:r>
              <a:rPr lang="tr-TR" sz="1800" dirty="0" err="1">
                <a:solidFill>
                  <a:schemeClr val="accent2"/>
                </a:solidFill>
              </a:rPr>
              <a:t>geom_col</a:t>
            </a:r>
            <a:r>
              <a:rPr lang="tr-TR" sz="1800" dirty="0">
                <a:solidFill>
                  <a:schemeClr val="accent2"/>
                </a:solidFill>
              </a:rPr>
              <a:t>() + </a:t>
            </a:r>
            <a:r>
              <a:rPr lang="tr-TR" sz="1800" dirty="0" err="1" smtClean="0">
                <a:solidFill>
                  <a:schemeClr val="accent2"/>
                </a:solidFill>
              </a:rPr>
              <a:t>coord_flip</a:t>
            </a:r>
            <a:r>
              <a:rPr lang="tr-TR" sz="1800" dirty="0">
                <a:solidFill>
                  <a:schemeClr val="accent2"/>
                </a:solidFill>
              </a:rPr>
              <a:t>() </a:t>
            </a:r>
            <a:r>
              <a:rPr lang="tr-TR" sz="1800" dirty="0" smtClean="0">
                <a:solidFill>
                  <a:schemeClr val="accent2"/>
                </a:solidFill>
              </a:rPr>
              <a:t>+ </a:t>
            </a:r>
            <a:r>
              <a:rPr lang="tr-TR" sz="1800" dirty="0" err="1" smtClean="0">
                <a:solidFill>
                  <a:schemeClr val="accent2"/>
                </a:solidFill>
              </a:rPr>
              <a:t>labs</a:t>
            </a:r>
            <a:r>
              <a:rPr lang="tr-TR" sz="1800" dirty="0" smtClean="0">
                <a:solidFill>
                  <a:schemeClr val="accent2"/>
                </a:solidFill>
              </a:rPr>
              <a:t>(x </a:t>
            </a:r>
            <a:r>
              <a:rPr lang="tr-TR" sz="1800" dirty="0">
                <a:solidFill>
                  <a:schemeClr val="accent2"/>
                </a:solidFill>
              </a:rPr>
              <a:t>= "Kelimeler", y ="Frekansları</a:t>
            </a:r>
            <a:r>
              <a:rPr lang="tr-TR" sz="1800" dirty="0" smtClean="0">
                <a:solidFill>
                  <a:schemeClr val="accent2"/>
                </a:solidFill>
              </a:rPr>
              <a:t>", </a:t>
            </a:r>
            <a:r>
              <a:rPr lang="tr-TR" sz="1800" dirty="0" err="1" smtClean="0">
                <a:solidFill>
                  <a:schemeClr val="accent2"/>
                </a:solidFill>
              </a:rPr>
              <a:t>title</a:t>
            </a:r>
            <a:r>
              <a:rPr lang="tr-TR" sz="1800" dirty="0" smtClean="0">
                <a:solidFill>
                  <a:schemeClr val="accent2"/>
                </a:solidFill>
              </a:rPr>
              <a:t> </a:t>
            </a:r>
            <a:r>
              <a:rPr lang="tr-TR" sz="1800" dirty="0">
                <a:solidFill>
                  <a:schemeClr val="accent2"/>
                </a:solidFill>
              </a:rPr>
              <a:t>= "Suç </a:t>
            </a:r>
            <a:r>
              <a:rPr lang="tr-TR" sz="1800" dirty="0" smtClean="0">
                <a:solidFill>
                  <a:schemeClr val="accent2"/>
                </a:solidFill>
              </a:rPr>
              <a:t>ve Ceza</a:t>
            </a:r>
            <a:r>
              <a:rPr lang="tr-TR" sz="1800" dirty="0">
                <a:solidFill>
                  <a:schemeClr val="accent2"/>
                </a:solidFill>
              </a:rPr>
              <a:t>", </a:t>
            </a:r>
            <a:r>
              <a:rPr lang="tr-TR" sz="1800" dirty="0" err="1">
                <a:solidFill>
                  <a:schemeClr val="accent2"/>
                </a:solidFill>
              </a:rPr>
              <a:t>subtitle</a:t>
            </a:r>
            <a:r>
              <a:rPr lang="tr-TR" sz="1800" dirty="0">
                <a:solidFill>
                  <a:schemeClr val="accent2"/>
                </a:solidFill>
              </a:rPr>
              <a:t> = "AFINN Sözlüğüne Göre") + </a:t>
            </a:r>
            <a:r>
              <a:rPr lang="tr-TR" sz="1800" dirty="0" err="1">
                <a:solidFill>
                  <a:schemeClr val="accent2"/>
                </a:solidFill>
              </a:rPr>
              <a:t>theme_minimal</a:t>
            </a:r>
            <a:r>
              <a:rPr lang="tr-TR" sz="1800" dirty="0">
                <a:solidFill>
                  <a:schemeClr val="accent2"/>
                </a:solidFill>
              </a:rPr>
              <a:t>()</a:t>
            </a:r>
          </a:p>
          <a:p>
            <a:pPr marL="0" indent="0">
              <a:buNone/>
            </a:pPr>
            <a:r>
              <a:rPr lang="tr-TR" sz="1800" dirty="0">
                <a:solidFill>
                  <a:schemeClr val="accent2"/>
                </a:solidFill>
              </a:rPr>
              <a:t> </a:t>
            </a:r>
            <a:endParaRPr lang="tr-TR" sz="1800" dirty="0" smtClean="0">
              <a:solidFill>
                <a:schemeClr val="accent2"/>
              </a:solidFill>
            </a:endParaRPr>
          </a:p>
          <a:p>
            <a:pPr marL="0" indent="0">
              <a:buNone/>
            </a:pPr>
            <a:endParaRPr lang="tr-TR" sz="1800" dirty="0" smtClean="0">
              <a:solidFill>
                <a:schemeClr val="accent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00808"/>
            <a:ext cx="9050923" cy="50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38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endParaRPr lang="tr-TR" sz="1800" dirty="0">
              <a:solidFill>
                <a:schemeClr val="accent2"/>
              </a:solidFill>
            </a:endParaRPr>
          </a:p>
          <a:p>
            <a:pPr marL="0" indent="0">
              <a:buNone/>
            </a:pPr>
            <a:endParaRPr lang="tr-TR" sz="1800" dirty="0" smtClean="0">
              <a:solidFill>
                <a:schemeClr val="accent2"/>
              </a:solidFill>
            </a:endParaRPr>
          </a:p>
        </p:txBody>
      </p:sp>
      <p:pic>
        <p:nvPicPr>
          <p:cNvPr id="4098" name="Picture 2" descr="C:\Users\Pc\Desktop\webinar\kelime_bulutu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13338"/>
            <a:ext cx="3600400" cy="6192688"/>
          </a:xfrm>
          <a:prstGeom prst="rect">
            <a:avLst/>
          </a:prstGeom>
          <a:noFill/>
          <a:ln>
            <a:solidFill>
              <a:schemeClr val="accent1">
                <a:alpha val="29000"/>
              </a:schemeClr>
            </a:solidFill>
          </a:ln>
          <a:extLst/>
        </p:spPr>
      </p:pic>
    </p:spTree>
    <p:extLst>
      <p:ext uri="{BB962C8B-B14F-4D97-AF65-F5344CB8AC3E}">
        <p14:creationId xmlns:p14="http://schemas.microsoft.com/office/powerpoint/2010/main" val="3656366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068960"/>
            <a:ext cx="8229600" cy="990600"/>
          </a:xfrm>
        </p:spPr>
        <p:txBody>
          <a:bodyPr>
            <a:noAutofit/>
          </a:bodyPr>
          <a:lstStyle/>
          <a:p>
            <a:pPr algn="ctr"/>
            <a:r>
              <a:rPr lang="tr-TR" sz="3200" dirty="0" smtClean="0"/>
              <a:t>Uygulama </a:t>
            </a:r>
            <a:r>
              <a:rPr lang="tr-TR" sz="3200" dirty="0" smtClean="0"/>
              <a:t>2 </a:t>
            </a:r>
            <a:r>
              <a:rPr lang="tr-TR" sz="3200" dirty="0" smtClean="0"/>
              <a:t/>
            </a:r>
            <a:br>
              <a:rPr lang="tr-TR" sz="3200" dirty="0" smtClean="0"/>
            </a:br>
            <a:r>
              <a:rPr lang="tr-TR" sz="3200" dirty="0" smtClean="0"/>
              <a:t/>
            </a:r>
            <a:br>
              <a:rPr lang="tr-TR" sz="3200" dirty="0" smtClean="0"/>
            </a:br>
            <a:r>
              <a:rPr lang="tr-TR" sz="3200" dirty="0" smtClean="0">
                <a:solidFill>
                  <a:schemeClr val="accent2"/>
                </a:solidFill>
              </a:rPr>
              <a:t>Atatürk - Stalin</a:t>
            </a:r>
            <a:endParaRPr lang="tr-TR" sz="3200" dirty="0">
              <a:solidFill>
                <a:schemeClr val="accent2"/>
              </a:solidFill>
            </a:endParaRPr>
          </a:p>
        </p:txBody>
      </p:sp>
    </p:spTree>
    <p:extLst>
      <p:ext uri="{BB962C8B-B14F-4D97-AF65-F5344CB8AC3E}">
        <p14:creationId xmlns:p14="http://schemas.microsoft.com/office/powerpoint/2010/main" val="648148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3200" dirty="0" smtClean="0"/>
              <a:t>Atatürk - Stalin</a:t>
            </a:r>
            <a:endParaRPr lang="tr-TR" sz="3200" dirty="0"/>
          </a:p>
        </p:txBody>
      </p:sp>
      <p:sp>
        <p:nvSpPr>
          <p:cNvPr id="3" name="İçerik Yer Tutucusu 2"/>
          <p:cNvSpPr>
            <a:spLocks noGrp="1"/>
          </p:cNvSpPr>
          <p:nvPr>
            <p:ph idx="1"/>
          </p:nvPr>
        </p:nvSpPr>
        <p:spPr/>
        <p:txBody>
          <a:bodyPr/>
          <a:lstStyle/>
          <a:p>
            <a:r>
              <a:rPr lang="tr-TR" sz="1800" dirty="0" smtClean="0">
                <a:solidFill>
                  <a:schemeClr val="accent2"/>
                </a:solidFill>
              </a:rPr>
              <a:t>Bu uygulamada Atatürk ve Stalin’in önemli konuşmaları ele alınmıştır.</a:t>
            </a:r>
          </a:p>
          <a:p>
            <a:pPr marL="0" indent="0">
              <a:buNone/>
            </a:pPr>
            <a:endParaRPr lang="tr-TR" sz="1800" dirty="0" smtClean="0">
              <a:solidFill>
                <a:schemeClr val="accent2"/>
              </a:solidFill>
            </a:endParaRPr>
          </a:p>
          <a:p>
            <a:r>
              <a:rPr lang="tr-TR" sz="1800" dirty="0" smtClean="0">
                <a:solidFill>
                  <a:schemeClr val="accent2"/>
                </a:solidFill>
              </a:rPr>
              <a:t>Atatürk için Gençliğe Hitabe ve 10. Yıl Nutku adlı konuşmaları,</a:t>
            </a:r>
          </a:p>
          <a:p>
            <a:pPr marL="0" indent="0">
              <a:buNone/>
            </a:pPr>
            <a:endParaRPr lang="tr-TR" sz="1800" dirty="0" smtClean="0">
              <a:solidFill>
                <a:schemeClr val="accent2"/>
              </a:solidFill>
            </a:endParaRPr>
          </a:p>
          <a:p>
            <a:r>
              <a:rPr lang="tr-TR" sz="1800" dirty="0" smtClean="0">
                <a:solidFill>
                  <a:schemeClr val="accent2"/>
                </a:solidFill>
              </a:rPr>
              <a:t>Stalin için ise Zafer Konuşması ve 24. Yıl Dönümü adlı konuşmaları incelenmiştir.</a:t>
            </a:r>
          </a:p>
          <a:p>
            <a:endParaRPr lang="tr-TR" dirty="0"/>
          </a:p>
          <a:p>
            <a:endParaRPr lang="tr-TR" dirty="0" smtClean="0"/>
          </a:p>
        </p:txBody>
      </p:sp>
    </p:spTree>
    <p:extLst>
      <p:ext uri="{BB962C8B-B14F-4D97-AF65-F5344CB8AC3E}">
        <p14:creationId xmlns:p14="http://schemas.microsoft.com/office/powerpoint/2010/main" val="2221320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3200" dirty="0" smtClean="0"/>
              <a:t>Atatürk - Stalin</a:t>
            </a:r>
            <a:endParaRPr lang="tr-TR" sz="3200" dirty="0"/>
          </a:p>
        </p:txBody>
      </p:sp>
      <p:sp>
        <p:nvSpPr>
          <p:cNvPr id="3" name="Metin Yer Tutucusu 2"/>
          <p:cNvSpPr>
            <a:spLocks noGrp="1"/>
          </p:cNvSpPr>
          <p:nvPr>
            <p:ph type="body" idx="1"/>
          </p:nvPr>
        </p:nvSpPr>
        <p:spPr>
          <a:xfrm>
            <a:off x="395536" y="1412776"/>
            <a:ext cx="3931920" cy="639762"/>
          </a:xfrm>
        </p:spPr>
        <p:txBody>
          <a:bodyPr>
            <a:normAutofit/>
          </a:bodyPr>
          <a:lstStyle/>
          <a:p>
            <a:r>
              <a:rPr lang="tr-TR" sz="1800" b="0" dirty="0" smtClean="0">
                <a:solidFill>
                  <a:schemeClr val="accent2"/>
                </a:solidFill>
              </a:rPr>
              <a:t>Kelime Frekansı</a:t>
            </a:r>
            <a:endParaRPr lang="tr-TR" sz="1800" b="0" dirty="0">
              <a:solidFill>
                <a:schemeClr val="accent2"/>
              </a:solidFill>
            </a:endParaRPr>
          </a:p>
        </p:txBody>
      </p:sp>
      <p:graphicFrame>
        <p:nvGraphicFramePr>
          <p:cNvPr id="8" name="İçerik Yer Tutucusu 7"/>
          <p:cNvGraphicFramePr>
            <a:graphicFrameLocks noGrp="1"/>
          </p:cNvGraphicFramePr>
          <p:nvPr>
            <p:ph sz="half" idx="2"/>
            <p:extLst>
              <p:ext uri="{D42A27DB-BD31-4B8C-83A1-F6EECF244321}">
                <p14:modId xmlns:p14="http://schemas.microsoft.com/office/powerpoint/2010/main" val="502222964"/>
              </p:ext>
            </p:extLst>
          </p:nvPr>
        </p:nvGraphicFramePr>
        <p:xfrm>
          <a:off x="457200" y="2204859"/>
          <a:ext cx="3898776" cy="4104463"/>
        </p:xfrm>
        <a:graphic>
          <a:graphicData uri="http://schemas.openxmlformats.org/drawingml/2006/table">
            <a:tbl>
              <a:tblPr firstRow="1" bandRow="1">
                <a:tableStyleId>{5C22544A-7EE6-4342-B048-85BDC9FD1C3A}</a:tableStyleId>
              </a:tblPr>
              <a:tblGrid>
                <a:gridCol w="1949388"/>
                <a:gridCol w="1949388"/>
              </a:tblGrid>
              <a:tr h="373133">
                <a:tc>
                  <a:txBody>
                    <a:bodyPr/>
                    <a:lstStyle/>
                    <a:p>
                      <a:pPr algn="ctr"/>
                      <a:r>
                        <a:rPr lang="tr-TR" b="0" dirty="0" smtClean="0">
                          <a:solidFill>
                            <a:srgbClr val="FFFFFF"/>
                          </a:solidFill>
                          <a:effectLst/>
                        </a:rPr>
                        <a:t>Kelimeler</a:t>
                      </a:r>
                      <a:endParaRPr lang="tr-TR" b="0" dirty="0">
                        <a:solidFill>
                          <a:srgbClr val="FFFFFF"/>
                        </a:solidFill>
                        <a:effectLst/>
                      </a:endParaRPr>
                    </a:p>
                  </a:txBody>
                  <a:tcPr marL="47625" marR="47625" marT="38100" marB="38100" anchor="ctr"/>
                </a:tc>
                <a:tc>
                  <a:txBody>
                    <a:bodyPr/>
                    <a:lstStyle/>
                    <a:p>
                      <a:pPr algn="ctr"/>
                      <a:r>
                        <a:rPr lang="tr-TR" b="0" dirty="0" smtClean="0">
                          <a:effectLst/>
                        </a:rPr>
                        <a:t>Frekans</a:t>
                      </a:r>
                      <a:endParaRPr lang="tr-TR" b="0" dirty="0">
                        <a:effectLst/>
                      </a:endParaRPr>
                    </a:p>
                  </a:txBody>
                  <a:tcPr marL="47625" marR="47625" marT="38100" marB="38100" anchor="ctr"/>
                </a:tc>
              </a:tr>
              <a:tr h="373133">
                <a:tc>
                  <a:txBody>
                    <a:bodyPr/>
                    <a:lstStyle/>
                    <a:p>
                      <a:r>
                        <a:rPr lang="tr-TR" dirty="0" err="1" smtClean="0">
                          <a:effectLst/>
                        </a:rPr>
                        <a:t>Turkish</a:t>
                      </a:r>
                      <a:endParaRPr lang="tr-TR" dirty="0">
                        <a:effectLst/>
                      </a:endParaRPr>
                    </a:p>
                  </a:txBody>
                  <a:tcPr marL="47625" marR="47625" marT="38100" marB="38100" anchor="ctr"/>
                </a:tc>
                <a:tc>
                  <a:txBody>
                    <a:bodyPr/>
                    <a:lstStyle/>
                    <a:p>
                      <a:pPr algn="ctr"/>
                      <a:r>
                        <a:rPr lang="tr-TR" dirty="0" smtClean="0"/>
                        <a:t>19</a:t>
                      </a:r>
                      <a:endParaRPr lang="tr-TR" dirty="0"/>
                    </a:p>
                  </a:txBody>
                  <a:tcPr marL="47625" marR="47625" marT="38100" marB="38100" anchor="ctr"/>
                </a:tc>
              </a:tr>
              <a:tr h="373133">
                <a:tc>
                  <a:txBody>
                    <a:bodyPr/>
                    <a:lstStyle/>
                    <a:p>
                      <a:r>
                        <a:rPr lang="tr-TR" dirty="0" err="1" smtClean="0">
                          <a:effectLst/>
                        </a:rPr>
                        <a:t>Nation</a:t>
                      </a:r>
                      <a:endParaRPr lang="tr-TR" dirty="0">
                        <a:effectLst/>
                      </a:endParaRPr>
                    </a:p>
                  </a:txBody>
                  <a:tcPr marL="47625" marR="47625" marT="38100" marB="38100" anchor="ctr"/>
                </a:tc>
                <a:tc>
                  <a:txBody>
                    <a:bodyPr/>
                    <a:lstStyle/>
                    <a:p>
                      <a:pPr algn="ctr"/>
                      <a:r>
                        <a:rPr lang="tr-TR" dirty="0" smtClean="0"/>
                        <a:t>14</a:t>
                      </a:r>
                      <a:endParaRPr lang="tr-TR" dirty="0"/>
                    </a:p>
                  </a:txBody>
                  <a:tcPr marL="47625" marR="47625" marT="38100" marB="38100" anchor="ctr"/>
                </a:tc>
              </a:tr>
              <a:tr h="373133">
                <a:tc>
                  <a:txBody>
                    <a:bodyPr/>
                    <a:lstStyle/>
                    <a:p>
                      <a:r>
                        <a:rPr lang="tr-TR" dirty="0" err="1" smtClean="0">
                          <a:effectLst/>
                        </a:rPr>
                        <a:t>National</a:t>
                      </a:r>
                      <a:endParaRPr lang="tr-TR" dirty="0">
                        <a:effectLst/>
                      </a:endParaRPr>
                    </a:p>
                  </a:txBody>
                  <a:tcPr marL="47625" marR="47625" marT="38100" marB="38100" anchor="ctr"/>
                </a:tc>
                <a:tc>
                  <a:txBody>
                    <a:bodyPr/>
                    <a:lstStyle/>
                    <a:p>
                      <a:pPr algn="ctr"/>
                      <a:r>
                        <a:rPr lang="tr-TR" dirty="0" smtClean="0"/>
                        <a:t>6</a:t>
                      </a:r>
                      <a:endParaRPr lang="tr-TR" dirty="0"/>
                    </a:p>
                  </a:txBody>
                  <a:tcPr marL="47625" marR="47625" marT="38100" marB="38100" anchor="ctr"/>
                </a:tc>
              </a:tr>
              <a:tr h="373133">
                <a:tc>
                  <a:txBody>
                    <a:bodyPr/>
                    <a:lstStyle/>
                    <a:p>
                      <a:r>
                        <a:rPr lang="tr-TR" dirty="0" err="1" smtClean="0">
                          <a:effectLst/>
                        </a:rPr>
                        <a:t>Republic</a:t>
                      </a:r>
                      <a:endParaRPr lang="tr-TR" dirty="0">
                        <a:effectLst/>
                      </a:endParaRPr>
                    </a:p>
                  </a:txBody>
                  <a:tcPr marL="47625" marR="47625" marT="38100" marB="38100" anchor="ctr"/>
                </a:tc>
                <a:tc>
                  <a:txBody>
                    <a:bodyPr/>
                    <a:lstStyle/>
                    <a:p>
                      <a:pPr algn="ctr"/>
                      <a:r>
                        <a:rPr lang="tr-TR" dirty="0" smtClean="0"/>
                        <a:t>6</a:t>
                      </a:r>
                      <a:endParaRPr lang="tr-TR" dirty="0"/>
                    </a:p>
                  </a:txBody>
                  <a:tcPr marL="47625" marR="47625" marT="38100" marB="38100" anchor="ctr"/>
                </a:tc>
              </a:tr>
              <a:tr h="373133">
                <a:tc>
                  <a:txBody>
                    <a:bodyPr/>
                    <a:lstStyle/>
                    <a:p>
                      <a:r>
                        <a:rPr lang="tr-TR" dirty="0" err="1" smtClean="0">
                          <a:effectLst/>
                        </a:rPr>
                        <a:t>Civilisied</a:t>
                      </a:r>
                      <a:endParaRPr lang="tr-TR" dirty="0">
                        <a:effectLst/>
                      </a:endParaRPr>
                    </a:p>
                  </a:txBody>
                  <a:tcPr marL="47625" marR="47625" marT="38100" marB="38100" anchor="ctr"/>
                </a:tc>
                <a:tc>
                  <a:txBody>
                    <a:bodyPr/>
                    <a:lstStyle/>
                    <a:p>
                      <a:pPr algn="ctr"/>
                      <a:r>
                        <a:rPr lang="tr-TR" dirty="0" smtClean="0"/>
                        <a:t>5</a:t>
                      </a:r>
                      <a:endParaRPr lang="tr-TR" dirty="0"/>
                    </a:p>
                  </a:txBody>
                  <a:tcPr marL="47625" marR="47625" marT="38100" marB="38100" anchor="ctr"/>
                </a:tc>
              </a:tr>
              <a:tr h="373133">
                <a:tc>
                  <a:txBody>
                    <a:bodyPr/>
                    <a:lstStyle/>
                    <a:p>
                      <a:r>
                        <a:rPr lang="tr-TR" sz="1800" b="0" i="0" kern="1200" dirty="0" err="1" smtClean="0">
                          <a:solidFill>
                            <a:schemeClr val="dk1"/>
                          </a:solidFill>
                          <a:effectLst/>
                          <a:latin typeface="+mn-lt"/>
                          <a:ea typeface="+mn-ea"/>
                          <a:cs typeface="+mn-cs"/>
                        </a:rPr>
                        <a:t>Circumstances</a:t>
                      </a:r>
                      <a:endParaRPr lang="tr-TR" dirty="0">
                        <a:effectLst/>
                      </a:endParaRPr>
                    </a:p>
                  </a:txBody>
                  <a:tcPr marL="47625" marR="47625" marT="38100" marB="38100" anchor="ctr"/>
                </a:tc>
                <a:tc>
                  <a:txBody>
                    <a:bodyPr/>
                    <a:lstStyle/>
                    <a:p>
                      <a:pPr algn="ctr"/>
                      <a:r>
                        <a:rPr lang="tr-TR" dirty="0" smtClean="0"/>
                        <a:t>4</a:t>
                      </a:r>
                      <a:endParaRPr lang="tr-TR" dirty="0"/>
                    </a:p>
                  </a:txBody>
                  <a:tcPr marL="47625" marR="47625" marT="38100" marB="38100" anchor="ctr"/>
                </a:tc>
              </a:tr>
              <a:tr h="373133">
                <a:tc>
                  <a:txBody>
                    <a:bodyPr/>
                    <a:lstStyle/>
                    <a:p>
                      <a:r>
                        <a:rPr lang="tr-TR" sz="1800" b="0" i="0" kern="1200" dirty="0" smtClean="0">
                          <a:solidFill>
                            <a:schemeClr val="dk1"/>
                          </a:solidFill>
                          <a:effectLst/>
                          <a:latin typeface="+mn-lt"/>
                          <a:ea typeface="+mn-ea"/>
                          <a:cs typeface="+mn-cs"/>
                        </a:rPr>
                        <a:t>Country</a:t>
                      </a:r>
                      <a:endParaRPr lang="tr-TR" dirty="0">
                        <a:effectLst/>
                      </a:endParaRPr>
                    </a:p>
                  </a:txBody>
                  <a:tcPr marL="47625" marR="47625" marT="38100" marB="38100" anchor="ctr"/>
                </a:tc>
                <a:tc>
                  <a:txBody>
                    <a:bodyPr/>
                    <a:lstStyle/>
                    <a:p>
                      <a:pPr algn="ctr"/>
                      <a:r>
                        <a:rPr lang="tr-TR" dirty="0" smtClean="0"/>
                        <a:t>4</a:t>
                      </a:r>
                      <a:endParaRPr lang="tr-TR" dirty="0"/>
                    </a:p>
                  </a:txBody>
                  <a:tcPr marL="47625" marR="47625" marT="38100" marB="38100" anchor="ctr"/>
                </a:tc>
              </a:tr>
              <a:tr h="373133">
                <a:tc>
                  <a:txBody>
                    <a:bodyPr/>
                    <a:lstStyle/>
                    <a:p>
                      <a:r>
                        <a:rPr lang="tr-TR" sz="1800" b="0" i="0" kern="1200" dirty="0" err="1" smtClean="0">
                          <a:solidFill>
                            <a:schemeClr val="dk1"/>
                          </a:solidFill>
                          <a:effectLst/>
                          <a:latin typeface="+mn-lt"/>
                          <a:ea typeface="+mn-ea"/>
                          <a:cs typeface="+mn-cs"/>
                        </a:rPr>
                        <a:t>Day</a:t>
                      </a:r>
                      <a:endParaRPr lang="tr-TR" dirty="0">
                        <a:effectLst/>
                      </a:endParaRPr>
                    </a:p>
                  </a:txBody>
                  <a:tcPr marL="47625" marR="47625" marT="38100" marB="38100" anchor="ctr"/>
                </a:tc>
                <a:tc>
                  <a:txBody>
                    <a:bodyPr/>
                    <a:lstStyle/>
                    <a:p>
                      <a:pPr algn="ctr"/>
                      <a:r>
                        <a:rPr lang="tr-TR" dirty="0" smtClean="0"/>
                        <a:t>4</a:t>
                      </a:r>
                      <a:endParaRPr lang="tr-TR" dirty="0"/>
                    </a:p>
                  </a:txBody>
                  <a:tcPr marL="47625" marR="47625" marT="38100" marB="38100" anchor="ctr"/>
                </a:tc>
              </a:tr>
              <a:tr h="373133">
                <a:tc>
                  <a:txBody>
                    <a:bodyPr/>
                    <a:lstStyle/>
                    <a:p>
                      <a:r>
                        <a:rPr lang="tr-TR" dirty="0" err="1">
                          <a:effectLst/>
                        </a:rPr>
                        <a:t>future</a:t>
                      </a:r>
                      <a:endParaRPr lang="tr-TR" dirty="0">
                        <a:effectLst/>
                      </a:endParaRPr>
                    </a:p>
                  </a:txBody>
                  <a:tcPr marL="47625" marR="47625" marT="38100" marB="38100" anchor="ctr"/>
                </a:tc>
                <a:tc>
                  <a:txBody>
                    <a:bodyPr/>
                    <a:lstStyle/>
                    <a:p>
                      <a:pPr algn="ctr"/>
                      <a:r>
                        <a:rPr lang="tr-TR" dirty="0" smtClean="0"/>
                        <a:t>4</a:t>
                      </a:r>
                      <a:endParaRPr lang="tr-TR" dirty="0"/>
                    </a:p>
                  </a:txBody>
                  <a:tcPr marL="47625" marR="47625" marT="38100" marB="38100" anchor="ctr"/>
                </a:tc>
              </a:tr>
              <a:tr h="373133">
                <a:tc>
                  <a:txBody>
                    <a:bodyPr/>
                    <a:lstStyle/>
                    <a:p>
                      <a:r>
                        <a:rPr lang="tr-TR" sz="1800" b="0" i="0" kern="1200" dirty="0" err="1" smtClean="0">
                          <a:solidFill>
                            <a:schemeClr val="dk1"/>
                          </a:solidFill>
                          <a:effectLst/>
                          <a:latin typeface="+mn-lt"/>
                          <a:ea typeface="+mn-ea"/>
                          <a:cs typeface="+mn-cs"/>
                        </a:rPr>
                        <a:t>independence</a:t>
                      </a:r>
                      <a:endParaRPr lang="tr-TR" dirty="0">
                        <a:effectLst/>
                      </a:endParaRPr>
                    </a:p>
                  </a:txBody>
                  <a:tcPr marL="47625" marR="47625" marT="38100" marB="38100" anchor="ctr"/>
                </a:tc>
                <a:tc>
                  <a:txBody>
                    <a:bodyPr/>
                    <a:lstStyle/>
                    <a:p>
                      <a:pPr algn="ctr"/>
                      <a:r>
                        <a:rPr lang="tr-TR" dirty="0" smtClean="0"/>
                        <a:t>4</a:t>
                      </a:r>
                      <a:endParaRPr lang="tr-TR" dirty="0"/>
                    </a:p>
                  </a:txBody>
                  <a:tcPr marL="47625" marR="47625" marT="38100" marB="38100" anchor="ctr"/>
                </a:tc>
              </a:tr>
            </a:tbl>
          </a:graphicData>
        </a:graphic>
      </p:graphicFrame>
      <p:sp>
        <p:nvSpPr>
          <p:cNvPr id="5" name="Metin Yer Tutucusu 4"/>
          <p:cNvSpPr>
            <a:spLocks noGrp="1"/>
          </p:cNvSpPr>
          <p:nvPr>
            <p:ph type="body" sz="quarter" idx="3"/>
          </p:nvPr>
        </p:nvSpPr>
        <p:spPr>
          <a:xfrm>
            <a:off x="4788024" y="1412776"/>
            <a:ext cx="3931920" cy="639762"/>
          </a:xfrm>
        </p:spPr>
        <p:txBody>
          <a:bodyPr>
            <a:normAutofit/>
          </a:bodyPr>
          <a:lstStyle/>
          <a:p>
            <a:r>
              <a:rPr lang="tr-TR" sz="1800" b="0" dirty="0" smtClean="0">
                <a:solidFill>
                  <a:schemeClr val="accent2"/>
                </a:solidFill>
              </a:rPr>
              <a:t>Kelime Frekansı</a:t>
            </a:r>
            <a:endParaRPr lang="tr-TR" sz="1800" b="0" dirty="0">
              <a:solidFill>
                <a:schemeClr val="accent2"/>
              </a:solidFill>
            </a:endParaRPr>
          </a:p>
        </p:txBody>
      </p:sp>
      <p:graphicFrame>
        <p:nvGraphicFramePr>
          <p:cNvPr id="7" name="İçerik Yer Tutucusu 6"/>
          <p:cNvGraphicFramePr>
            <a:graphicFrameLocks noGrp="1"/>
          </p:cNvGraphicFramePr>
          <p:nvPr>
            <p:ph sz="quarter" idx="4"/>
            <p:extLst>
              <p:ext uri="{D42A27DB-BD31-4B8C-83A1-F6EECF244321}">
                <p14:modId xmlns:p14="http://schemas.microsoft.com/office/powerpoint/2010/main" val="1004979187"/>
              </p:ext>
            </p:extLst>
          </p:nvPr>
        </p:nvGraphicFramePr>
        <p:xfrm>
          <a:off x="4754561" y="2204868"/>
          <a:ext cx="3633862" cy="4104452"/>
        </p:xfrm>
        <a:graphic>
          <a:graphicData uri="http://schemas.openxmlformats.org/drawingml/2006/table">
            <a:tbl>
              <a:tblPr firstRow="1" bandRow="1">
                <a:tableStyleId>{5C22544A-7EE6-4342-B048-85BDC9FD1C3A}</a:tableStyleId>
              </a:tblPr>
              <a:tblGrid>
                <a:gridCol w="1816931"/>
                <a:gridCol w="1816931"/>
              </a:tblGrid>
              <a:tr h="373132">
                <a:tc>
                  <a:txBody>
                    <a:bodyPr/>
                    <a:lstStyle/>
                    <a:p>
                      <a:pPr algn="ctr"/>
                      <a:r>
                        <a:rPr lang="tr-TR" b="0" dirty="0" smtClean="0">
                          <a:solidFill>
                            <a:srgbClr val="FFFFFF"/>
                          </a:solidFill>
                          <a:effectLst/>
                        </a:rPr>
                        <a:t>Kelimeler</a:t>
                      </a:r>
                      <a:endParaRPr lang="tr-TR" b="0" dirty="0">
                        <a:solidFill>
                          <a:srgbClr val="FFFFFF"/>
                        </a:solidFill>
                        <a:effectLst/>
                      </a:endParaRPr>
                    </a:p>
                  </a:txBody>
                  <a:tcPr marL="47625" marR="47625" marT="38100" marB="38100" anchor="ctr"/>
                </a:tc>
                <a:tc>
                  <a:txBody>
                    <a:bodyPr/>
                    <a:lstStyle/>
                    <a:p>
                      <a:pPr algn="ctr"/>
                      <a:r>
                        <a:rPr lang="tr-TR" b="0" dirty="0" smtClean="0">
                          <a:effectLst/>
                        </a:rPr>
                        <a:t>Frekans</a:t>
                      </a:r>
                      <a:endParaRPr lang="tr-TR" b="0" dirty="0">
                        <a:effectLst/>
                      </a:endParaRPr>
                    </a:p>
                  </a:txBody>
                  <a:tcPr marL="47625" marR="47625" marT="38100" marB="38100" anchor="ctr"/>
                </a:tc>
              </a:tr>
              <a:tr h="373132">
                <a:tc>
                  <a:txBody>
                    <a:bodyPr/>
                    <a:lstStyle/>
                    <a:p>
                      <a:r>
                        <a:rPr lang="tr-TR" dirty="0" err="1" smtClean="0">
                          <a:effectLst/>
                        </a:rPr>
                        <a:t>German</a:t>
                      </a:r>
                      <a:endParaRPr lang="tr-TR" dirty="0">
                        <a:effectLst/>
                      </a:endParaRPr>
                    </a:p>
                  </a:txBody>
                  <a:tcPr marL="47625" marR="47625" marT="38100" marB="38100" anchor="ctr"/>
                </a:tc>
                <a:tc>
                  <a:txBody>
                    <a:bodyPr/>
                    <a:lstStyle/>
                    <a:p>
                      <a:pPr algn="ctr"/>
                      <a:r>
                        <a:rPr lang="tr-TR" dirty="0" smtClean="0"/>
                        <a:t>25</a:t>
                      </a:r>
                      <a:endParaRPr lang="tr-TR" dirty="0"/>
                    </a:p>
                  </a:txBody>
                  <a:tcPr/>
                </a:tc>
              </a:tr>
              <a:tr h="373132">
                <a:tc>
                  <a:txBody>
                    <a:bodyPr/>
                    <a:lstStyle/>
                    <a:p>
                      <a:r>
                        <a:rPr lang="tr-TR" dirty="0" err="1" smtClean="0">
                          <a:effectLst/>
                        </a:rPr>
                        <a:t>Army</a:t>
                      </a:r>
                      <a:endParaRPr lang="tr-TR" dirty="0">
                        <a:effectLst/>
                      </a:endParaRPr>
                    </a:p>
                  </a:txBody>
                  <a:tcPr marL="47625" marR="47625" marT="38100" marB="38100" anchor="ctr"/>
                </a:tc>
                <a:tc>
                  <a:txBody>
                    <a:bodyPr/>
                    <a:lstStyle/>
                    <a:p>
                      <a:pPr algn="ctr"/>
                      <a:r>
                        <a:rPr lang="tr-TR" dirty="0" smtClean="0">
                          <a:effectLst/>
                        </a:rPr>
                        <a:t>15</a:t>
                      </a:r>
                      <a:endParaRPr lang="tr-TR" dirty="0">
                        <a:effectLst/>
                      </a:endParaRPr>
                    </a:p>
                  </a:txBody>
                  <a:tcPr marL="47625" marR="47625" marT="38100" marB="38100" anchor="ctr"/>
                </a:tc>
              </a:tr>
              <a:tr h="373132">
                <a:tc>
                  <a:txBody>
                    <a:bodyPr/>
                    <a:lstStyle/>
                    <a:p>
                      <a:r>
                        <a:rPr lang="tr-TR" dirty="0" smtClean="0">
                          <a:effectLst/>
                        </a:rPr>
                        <a:t>Country</a:t>
                      </a:r>
                      <a:endParaRPr lang="tr-TR" dirty="0">
                        <a:effectLst/>
                      </a:endParaRPr>
                    </a:p>
                  </a:txBody>
                  <a:tcPr marL="47625" marR="47625" marT="38100" marB="38100" anchor="ctr"/>
                </a:tc>
                <a:tc>
                  <a:txBody>
                    <a:bodyPr/>
                    <a:lstStyle/>
                    <a:p>
                      <a:pPr algn="ctr"/>
                      <a:r>
                        <a:rPr lang="tr-TR" dirty="0" smtClean="0">
                          <a:effectLst/>
                        </a:rPr>
                        <a:t>15</a:t>
                      </a:r>
                      <a:endParaRPr lang="tr-TR" dirty="0">
                        <a:effectLst/>
                      </a:endParaRPr>
                    </a:p>
                  </a:txBody>
                  <a:tcPr marL="47625" marR="47625" marT="38100" marB="38100" anchor="ctr"/>
                </a:tc>
              </a:tr>
              <a:tr h="373132">
                <a:tc>
                  <a:txBody>
                    <a:bodyPr/>
                    <a:lstStyle/>
                    <a:p>
                      <a:r>
                        <a:rPr lang="tr-TR" dirty="0" err="1" smtClean="0">
                          <a:effectLst/>
                        </a:rPr>
                        <a:t>War</a:t>
                      </a:r>
                      <a:endParaRPr lang="tr-TR" dirty="0">
                        <a:effectLst/>
                      </a:endParaRPr>
                    </a:p>
                  </a:txBody>
                  <a:tcPr marL="47625" marR="47625" marT="38100" marB="38100" anchor="ctr"/>
                </a:tc>
                <a:tc>
                  <a:txBody>
                    <a:bodyPr/>
                    <a:lstStyle/>
                    <a:p>
                      <a:pPr algn="ctr"/>
                      <a:r>
                        <a:rPr lang="tr-TR" dirty="0" smtClean="0">
                          <a:effectLst/>
                        </a:rPr>
                        <a:t>14</a:t>
                      </a:r>
                      <a:endParaRPr lang="tr-TR" dirty="0">
                        <a:effectLst/>
                      </a:endParaRPr>
                    </a:p>
                  </a:txBody>
                  <a:tcPr marL="47625" marR="47625" marT="38100" marB="38100" anchor="ctr"/>
                </a:tc>
              </a:tr>
              <a:tr h="373132">
                <a:tc>
                  <a:txBody>
                    <a:bodyPr/>
                    <a:lstStyle/>
                    <a:p>
                      <a:r>
                        <a:rPr lang="tr-TR" dirty="0" smtClean="0">
                          <a:effectLst/>
                        </a:rPr>
                        <a:t>Germany</a:t>
                      </a:r>
                      <a:endParaRPr lang="tr-TR" dirty="0">
                        <a:effectLst/>
                      </a:endParaRPr>
                    </a:p>
                  </a:txBody>
                  <a:tcPr marL="47625" marR="47625" marT="38100" marB="38100" anchor="ctr"/>
                </a:tc>
                <a:tc>
                  <a:txBody>
                    <a:bodyPr/>
                    <a:lstStyle/>
                    <a:p>
                      <a:pPr algn="ctr"/>
                      <a:r>
                        <a:rPr lang="tr-TR" dirty="0" smtClean="0">
                          <a:effectLst/>
                        </a:rPr>
                        <a:t>12</a:t>
                      </a:r>
                      <a:endParaRPr lang="tr-TR" dirty="0">
                        <a:effectLst/>
                      </a:endParaRPr>
                    </a:p>
                  </a:txBody>
                  <a:tcPr marL="47625" marR="47625" marT="38100" marB="38100" anchor="ctr"/>
                </a:tc>
              </a:tr>
              <a:tr h="373132">
                <a:tc>
                  <a:txBody>
                    <a:bodyPr/>
                    <a:lstStyle/>
                    <a:p>
                      <a:r>
                        <a:rPr lang="tr-TR" dirty="0" err="1" smtClean="0">
                          <a:effectLst/>
                        </a:rPr>
                        <a:t>İnvaders</a:t>
                      </a:r>
                      <a:endParaRPr lang="tr-TR" dirty="0">
                        <a:effectLst/>
                      </a:endParaRPr>
                    </a:p>
                  </a:txBody>
                  <a:tcPr marL="47625" marR="47625" marT="38100" marB="38100" anchor="ctr"/>
                </a:tc>
                <a:tc>
                  <a:txBody>
                    <a:bodyPr/>
                    <a:lstStyle/>
                    <a:p>
                      <a:pPr algn="ctr"/>
                      <a:r>
                        <a:rPr lang="tr-TR" dirty="0" smtClean="0">
                          <a:effectLst/>
                        </a:rPr>
                        <a:t>11</a:t>
                      </a:r>
                      <a:endParaRPr lang="tr-TR" dirty="0">
                        <a:effectLst/>
                      </a:endParaRPr>
                    </a:p>
                  </a:txBody>
                  <a:tcPr marL="47625" marR="47625" marT="38100" marB="38100" anchor="ctr"/>
                </a:tc>
              </a:tr>
              <a:tr h="373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err="1" smtClean="0">
                          <a:effectLst/>
                        </a:rPr>
                        <a:t>Red</a:t>
                      </a:r>
                      <a:endParaRPr lang="tr-TR" dirty="0" smtClean="0">
                        <a:effectLst/>
                      </a:endParaRPr>
                    </a:p>
                  </a:txBody>
                  <a:tcPr marL="47625" marR="47625" marT="38100" marB="38100" anchor="ctr"/>
                </a:tc>
                <a:tc>
                  <a:txBody>
                    <a:bodyPr/>
                    <a:lstStyle/>
                    <a:p>
                      <a:pPr algn="ctr"/>
                      <a:r>
                        <a:rPr lang="tr-TR" dirty="0" smtClean="0">
                          <a:effectLst/>
                        </a:rPr>
                        <a:t>10</a:t>
                      </a:r>
                      <a:endParaRPr lang="tr-TR" dirty="0">
                        <a:effectLst/>
                      </a:endParaRPr>
                    </a:p>
                  </a:txBody>
                  <a:tcPr marL="47625" marR="47625" marT="38100" marB="38100" anchor="ctr"/>
                </a:tc>
              </a:tr>
              <a:tr h="373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err="1" smtClean="0">
                          <a:effectLst/>
                        </a:rPr>
                        <a:t>Victory</a:t>
                      </a:r>
                      <a:endParaRPr lang="tr-TR" dirty="0" smtClean="0">
                        <a:effectLst/>
                      </a:endParaRPr>
                    </a:p>
                  </a:txBody>
                  <a:tcPr marL="47625" marR="47625" marT="38100" marB="38100" anchor="ctr"/>
                </a:tc>
                <a:tc>
                  <a:txBody>
                    <a:bodyPr/>
                    <a:lstStyle/>
                    <a:p>
                      <a:pPr algn="ctr"/>
                      <a:r>
                        <a:rPr lang="tr-TR" dirty="0" smtClean="0">
                          <a:effectLst/>
                        </a:rPr>
                        <a:t>9</a:t>
                      </a:r>
                      <a:endParaRPr lang="tr-TR" dirty="0">
                        <a:effectLst/>
                      </a:endParaRPr>
                    </a:p>
                  </a:txBody>
                  <a:tcPr marL="47625" marR="47625" marT="38100" marB="38100" anchor="ctr"/>
                </a:tc>
              </a:tr>
              <a:tr h="373132">
                <a:tc>
                  <a:txBody>
                    <a:bodyPr/>
                    <a:lstStyle/>
                    <a:p>
                      <a:r>
                        <a:rPr lang="tr-TR" dirty="0" err="1" smtClean="0">
                          <a:effectLst/>
                        </a:rPr>
                        <a:t>Troops</a:t>
                      </a:r>
                      <a:endParaRPr lang="tr-TR" dirty="0">
                        <a:effectLst/>
                      </a:endParaRPr>
                    </a:p>
                  </a:txBody>
                  <a:tcPr marL="47625" marR="47625" marT="38100" marB="38100" anchor="ctr"/>
                </a:tc>
                <a:tc>
                  <a:txBody>
                    <a:bodyPr/>
                    <a:lstStyle/>
                    <a:p>
                      <a:pPr algn="ctr"/>
                      <a:r>
                        <a:rPr lang="tr-TR" dirty="0" smtClean="0">
                          <a:effectLst/>
                        </a:rPr>
                        <a:t>8</a:t>
                      </a:r>
                      <a:endParaRPr lang="tr-TR" dirty="0">
                        <a:effectLst/>
                      </a:endParaRPr>
                    </a:p>
                  </a:txBody>
                  <a:tcPr marL="47625" marR="47625" marT="38100" marB="38100" anchor="ctr"/>
                </a:tc>
              </a:tr>
              <a:tr h="373132">
                <a:tc>
                  <a:txBody>
                    <a:bodyPr/>
                    <a:lstStyle/>
                    <a:p>
                      <a:r>
                        <a:rPr lang="tr-TR" dirty="0" err="1" smtClean="0">
                          <a:effectLst/>
                        </a:rPr>
                        <a:t>Enemy</a:t>
                      </a:r>
                      <a:endParaRPr lang="tr-TR" dirty="0">
                        <a:effectLst/>
                      </a:endParaRPr>
                    </a:p>
                  </a:txBody>
                  <a:tcPr marL="47625" marR="47625" marT="38100" marB="38100" anchor="ctr"/>
                </a:tc>
                <a:tc>
                  <a:txBody>
                    <a:bodyPr/>
                    <a:lstStyle/>
                    <a:p>
                      <a:pPr algn="ctr"/>
                      <a:r>
                        <a:rPr lang="tr-TR" dirty="0" smtClean="0">
                          <a:effectLst/>
                        </a:rPr>
                        <a:t>8</a:t>
                      </a:r>
                      <a:endParaRPr lang="tr-TR" dirty="0">
                        <a:effectLst/>
                      </a:endParaRPr>
                    </a:p>
                  </a:txBody>
                  <a:tcPr marL="47625" marR="47625" marT="38100" marB="38100" anchor="ctr"/>
                </a:tc>
              </a:tr>
            </a:tbl>
          </a:graphicData>
        </a:graphic>
      </p:graphicFrame>
    </p:spTree>
    <p:extLst>
      <p:ext uri="{BB962C8B-B14F-4D97-AF65-F5344CB8AC3E}">
        <p14:creationId xmlns:p14="http://schemas.microsoft.com/office/powerpoint/2010/main" val="2994144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3200" dirty="0" smtClean="0"/>
              <a:t>Atatürk - Stalin</a:t>
            </a:r>
            <a:endParaRPr lang="tr-TR" sz="3200" dirty="0"/>
          </a:p>
        </p:txBody>
      </p:sp>
      <p:sp>
        <p:nvSpPr>
          <p:cNvPr id="3" name="Metin Yer Tutucusu 2"/>
          <p:cNvSpPr>
            <a:spLocks noGrp="1"/>
          </p:cNvSpPr>
          <p:nvPr>
            <p:ph type="body" idx="1"/>
          </p:nvPr>
        </p:nvSpPr>
        <p:spPr/>
        <p:txBody>
          <a:bodyPr>
            <a:normAutofit/>
          </a:bodyPr>
          <a:lstStyle/>
          <a:p>
            <a:r>
              <a:rPr lang="tr-TR" sz="1800" b="0" dirty="0" err="1" smtClean="0">
                <a:solidFill>
                  <a:schemeClr val="accent2"/>
                </a:solidFill>
              </a:rPr>
              <a:t>Afinn</a:t>
            </a:r>
            <a:r>
              <a:rPr lang="tr-TR" sz="1800" b="0" dirty="0" smtClean="0">
                <a:solidFill>
                  <a:schemeClr val="accent2"/>
                </a:solidFill>
              </a:rPr>
              <a:t> Grafiği</a:t>
            </a:r>
            <a:endParaRPr lang="tr-TR" sz="1800" b="0" dirty="0">
              <a:solidFill>
                <a:schemeClr val="accent2"/>
              </a:solidFill>
            </a:endParaRPr>
          </a:p>
        </p:txBody>
      </p:sp>
      <p:sp>
        <p:nvSpPr>
          <p:cNvPr id="4" name="İçerik Yer Tutucusu 3"/>
          <p:cNvSpPr>
            <a:spLocks noGrp="1"/>
          </p:cNvSpPr>
          <p:nvPr>
            <p:ph sz="half" idx="2"/>
          </p:nvPr>
        </p:nvSpPr>
        <p:spPr/>
        <p:txBody>
          <a:bodyPr/>
          <a:lstStyle/>
          <a:p>
            <a:endParaRPr lang="tr-TR" dirty="0"/>
          </a:p>
        </p:txBody>
      </p:sp>
      <p:sp>
        <p:nvSpPr>
          <p:cNvPr id="5" name="Metin Yer Tutucusu 4"/>
          <p:cNvSpPr>
            <a:spLocks noGrp="1"/>
          </p:cNvSpPr>
          <p:nvPr>
            <p:ph type="body" sz="quarter" idx="3"/>
          </p:nvPr>
        </p:nvSpPr>
        <p:spPr/>
        <p:txBody>
          <a:bodyPr>
            <a:normAutofit/>
          </a:bodyPr>
          <a:lstStyle/>
          <a:p>
            <a:r>
              <a:rPr lang="tr-TR" sz="1800" b="0" dirty="0" err="1" smtClean="0">
                <a:solidFill>
                  <a:schemeClr val="accent2"/>
                </a:solidFill>
              </a:rPr>
              <a:t>Afinn</a:t>
            </a:r>
            <a:r>
              <a:rPr lang="tr-TR" sz="1800" b="0" dirty="0" smtClean="0">
                <a:solidFill>
                  <a:schemeClr val="accent2"/>
                </a:solidFill>
              </a:rPr>
              <a:t> Grafiği</a:t>
            </a:r>
            <a:endParaRPr lang="tr-TR" sz="1800" b="0" dirty="0">
              <a:solidFill>
                <a:schemeClr val="accent2"/>
              </a:solidFill>
            </a:endParaRPr>
          </a:p>
        </p:txBody>
      </p:sp>
      <p:sp>
        <p:nvSpPr>
          <p:cNvPr id="6" name="İçerik Yer Tutucusu 5"/>
          <p:cNvSpPr>
            <a:spLocks noGrp="1"/>
          </p:cNvSpPr>
          <p:nvPr>
            <p:ph sz="quarter" idx="4"/>
          </p:nvPr>
        </p:nvSpPr>
        <p:spPr/>
        <p:txBody>
          <a:bodyPr/>
          <a:lstStyle/>
          <a:p>
            <a:endParaRPr lang="tr-T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512" y="2204864"/>
            <a:ext cx="4536504" cy="396044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6016" y="2204864"/>
            <a:ext cx="446294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795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068960"/>
            <a:ext cx="8229600" cy="990600"/>
          </a:xfrm>
        </p:spPr>
        <p:txBody>
          <a:bodyPr>
            <a:noAutofit/>
          </a:bodyPr>
          <a:lstStyle/>
          <a:p>
            <a:pPr algn="ctr"/>
            <a:r>
              <a:rPr lang="tr-TR" sz="3200" dirty="0" smtClean="0"/>
              <a:t>Uygulama </a:t>
            </a:r>
            <a:r>
              <a:rPr lang="tr-TR" sz="3200" dirty="0" smtClean="0"/>
              <a:t>1 </a:t>
            </a:r>
            <a:r>
              <a:rPr lang="tr-TR" sz="3200" dirty="0" smtClean="0"/>
              <a:t/>
            </a:r>
            <a:br>
              <a:rPr lang="tr-TR" sz="3200" dirty="0" smtClean="0"/>
            </a:br>
            <a:r>
              <a:rPr lang="tr-TR" sz="3200" dirty="0" smtClean="0"/>
              <a:t/>
            </a:r>
            <a:br>
              <a:rPr lang="tr-TR" sz="3200" dirty="0" smtClean="0"/>
            </a:br>
            <a:r>
              <a:rPr lang="tr-TR" sz="3200" dirty="0" smtClean="0">
                <a:solidFill>
                  <a:schemeClr val="accent2"/>
                </a:solidFill>
              </a:rPr>
              <a:t>Suç ve Ceza</a:t>
            </a:r>
            <a:endParaRPr lang="tr-TR" sz="3200" dirty="0">
              <a:solidFill>
                <a:schemeClr val="accent2"/>
              </a:solidFill>
            </a:endParaRPr>
          </a:p>
        </p:txBody>
      </p:sp>
    </p:spTree>
    <p:extLst>
      <p:ext uri="{BB962C8B-B14F-4D97-AF65-F5344CB8AC3E}">
        <p14:creationId xmlns:p14="http://schemas.microsoft.com/office/powerpoint/2010/main" val="3255550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Atatürk - Stalin</a:t>
            </a:r>
            <a:endParaRPr lang="tr-TR" sz="3200" dirty="0"/>
          </a:p>
        </p:txBody>
      </p:sp>
      <p:sp>
        <p:nvSpPr>
          <p:cNvPr id="3" name="Metin Yer Tutucusu 2"/>
          <p:cNvSpPr>
            <a:spLocks noGrp="1"/>
          </p:cNvSpPr>
          <p:nvPr>
            <p:ph type="body" idx="1"/>
          </p:nvPr>
        </p:nvSpPr>
        <p:spPr/>
        <p:txBody>
          <a:bodyPr>
            <a:normAutofit/>
          </a:bodyPr>
          <a:lstStyle/>
          <a:p>
            <a:r>
              <a:rPr lang="tr-TR" sz="1800" b="0" dirty="0" err="1" smtClean="0">
                <a:solidFill>
                  <a:schemeClr val="accent2"/>
                </a:solidFill>
              </a:rPr>
              <a:t>Bing</a:t>
            </a:r>
            <a:r>
              <a:rPr lang="tr-TR" sz="1800" b="0" dirty="0" smtClean="0">
                <a:solidFill>
                  <a:schemeClr val="accent2"/>
                </a:solidFill>
              </a:rPr>
              <a:t> Grafiği</a:t>
            </a:r>
            <a:endParaRPr lang="tr-TR" sz="1800" b="0" dirty="0">
              <a:solidFill>
                <a:schemeClr val="accent2"/>
              </a:solidFill>
            </a:endParaRPr>
          </a:p>
        </p:txBody>
      </p:sp>
      <p:sp>
        <p:nvSpPr>
          <p:cNvPr id="4" name="İçerik Yer Tutucusu 3"/>
          <p:cNvSpPr>
            <a:spLocks noGrp="1"/>
          </p:cNvSpPr>
          <p:nvPr>
            <p:ph sz="half" idx="2"/>
          </p:nvPr>
        </p:nvSpPr>
        <p:spPr/>
        <p:txBody>
          <a:bodyPr/>
          <a:lstStyle/>
          <a:p>
            <a:endParaRPr lang="tr-TR" dirty="0"/>
          </a:p>
        </p:txBody>
      </p:sp>
      <p:sp>
        <p:nvSpPr>
          <p:cNvPr id="5" name="Metin Yer Tutucusu 4"/>
          <p:cNvSpPr>
            <a:spLocks noGrp="1"/>
          </p:cNvSpPr>
          <p:nvPr>
            <p:ph type="body" sz="quarter" idx="3"/>
          </p:nvPr>
        </p:nvSpPr>
        <p:spPr/>
        <p:txBody>
          <a:bodyPr>
            <a:normAutofit/>
          </a:bodyPr>
          <a:lstStyle/>
          <a:p>
            <a:r>
              <a:rPr lang="tr-TR" sz="1800" b="0" dirty="0" err="1" smtClean="0">
                <a:solidFill>
                  <a:schemeClr val="accent2"/>
                </a:solidFill>
              </a:rPr>
              <a:t>Bing</a:t>
            </a:r>
            <a:r>
              <a:rPr lang="tr-TR" sz="1800" b="0" dirty="0" smtClean="0">
                <a:solidFill>
                  <a:schemeClr val="accent2"/>
                </a:solidFill>
              </a:rPr>
              <a:t> Grafiği</a:t>
            </a:r>
            <a:endParaRPr lang="tr-TR" sz="1800" b="0" dirty="0">
              <a:solidFill>
                <a:schemeClr val="accent2"/>
              </a:solidFill>
            </a:endParaRPr>
          </a:p>
        </p:txBody>
      </p:sp>
      <p:sp>
        <p:nvSpPr>
          <p:cNvPr id="6" name="İçerik Yer Tutucusu 5"/>
          <p:cNvSpPr>
            <a:spLocks noGrp="1"/>
          </p:cNvSpPr>
          <p:nvPr>
            <p:ph sz="quarter" idx="4"/>
          </p:nvPr>
        </p:nvSpPr>
        <p:spPr/>
        <p:txBody>
          <a:bodyPr/>
          <a:lstStyle/>
          <a:p>
            <a:endParaRPr lang="tr-T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504" y="2132856"/>
            <a:ext cx="4392488" cy="410445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6016" y="2132856"/>
            <a:ext cx="432048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06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3200" dirty="0" smtClean="0"/>
              <a:t>Atatürk - Stalin</a:t>
            </a:r>
            <a:endParaRPr lang="tr-TR" sz="3200" dirty="0"/>
          </a:p>
        </p:txBody>
      </p:sp>
      <p:sp>
        <p:nvSpPr>
          <p:cNvPr id="3" name="Metin Yer Tutucusu 2"/>
          <p:cNvSpPr>
            <a:spLocks noGrp="1"/>
          </p:cNvSpPr>
          <p:nvPr>
            <p:ph type="body" idx="1"/>
          </p:nvPr>
        </p:nvSpPr>
        <p:spPr/>
        <p:txBody>
          <a:bodyPr/>
          <a:lstStyle/>
          <a:p>
            <a:r>
              <a:rPr lang="tr-TR" sz="1800" b="0" dirty="0" smtClean="0"/>
              <a:t>NRC Grafiği</a:t>
            </a:r>
            <a:endParaRPr lang="tr-TR" sz="1800" b="0" dirty="0"/>
          </a:p>
        </p:txBody>
      </p:sp>
      <p:sp>
        <p:nvSpPr>
          <p:cNvPr id="4" name="İçerik Yer Tutucusu 3"/>
          <p:cNvSpPr>
            <a:spLocks noGrp="1"/>
          </p:cNvSpPr>
          <p:nvPr>
            <p:ph sz="half" idx="2"/>
          </p:nvPr>
        </p:nvSpPr>
        <p:spPr/>
        <p:txBody>
          <a:bodyPr/>
          <a:lstStyle/>
          <a:p>
            <a:endParaRPr lang="tr-TR" dirty="0"/>
          </a:p>
        </p:txBody>
      </p:sp>
      <p:sp>
        <p:nvSpPr>
          <p:cNvPr id="5" name="Metin Yer Tutucusu 4"/>
          <p:cNvSpPr>
            <a:spLocks noGrp="1"/>
          </p:cNvSpPr>
          <p:nvPr>
            <p:ph type="body" sz="quarter" idx="3"/>
          </p:nvPr>
        </p:nvSpPr>
        <p:spPr/>
        <p:txBody>
          <a:bodyPr>
            <a:normAutofit/>
          </a:bodyPr>
          <a:lstStyle/>
          <a:p>
            <a:r>
              <a:rPr lang="tr-TR" sz="1800" b="0" dirty="0" smtClean="0"/>
              <a:t>NRC Grafiği</a:t>
            </a:r>
            <a:endParaRPr lang="tr-TR" sz="1800" b="0" dirty="0"/>
          </a:p>
        </p:txBody>
      </p:sp>
      <p:sp>
        <p:nvSpPr>
          <p:cNvPr id="6" name="İçerik Yer Tutucusu 5"/>
          <p:cNvSpPr>
            <a:spLocks noGrp="1"/>
          </p:cNvSpPr>
          <p:nvPr>
            <p:ph sz="quarter" idx="4"/>
          </p:nvPr>
        </p:nvSpPr>
        <p:spPr/>
        <p:txBody>
          <a:bodyPr/>
          <a:lstStyle/>
          <a:p>
            <a:endParaRPr lang="tr-T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512" y="2132856"/>
            <a:ext cx="4324350" cy="424847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4008" y="2132856"/>
            <a:ext cx="449999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85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KAYNAKLAR</a:t>
            </a:r>
            <a:endParaRPr lang="tr-TR" sz="3200" dirty="0"/>
          </a:p>
        </p:txBody>
      </p:sp>
      <p:sp>
        <p:nvSpPr>
          <p:cNvPr id="3" name="İçerik Yer Tutucusu 2"/>
          <p:cNvSpPr>
            <a:spLocks noGrp="1"/>
          </p:cNvSpPr>
          <p:nvPr>
            <p:ph idx="1"/>
          </p:nvPr>
        </p:nvSpPr>
        <p:spPr/>
        <p:txBody>
          <a:bodyPr>
            <a:normAutofit fontScale="70000" lnSpcReduction="20000"/>
          </a:bodyPr>
          <a:lstStyle/>
          <a:p>
            <a:r>
              <a:rPr lang="tr-TR" dirty="0">
                <a:hlinkClick r:id="rId2"/>
              </a:rPr>
              <a:t>https://www.tidytextmining.com</a:t>
            </a:r>
            <a:r>
              <a:rPr lang="tr-TR" dirty="0" smtClean="0">
                <a:hlinkClick r:id="rId2"/>
              </a:rPr>
              <a:t>/</a:t>
            </a:r>
            <a:endParaRPr lang="tr-TR" dirty="0" smtClean="0"/>
          </a:p>
          <a:p>
            <a:r>
              <a:rPr lang="tr-TR" dirty="0" err="1"/>
              <a:t>Lui</a:t>
            </a:r>
            <a:r>
              <a:rPr lang="tr-TR" dirty="0"/>
              <a:t>, B. (2015). </a:t>
            </a:r>
            <a:r>
              <a:rPr lang="tr-TR" dirty="0" err="1"/>
              <a:t>Sentiment</a:t>
            </a:r>
            <a:r>
              <a:rPr lang="tr-TR" dirty="0"/>
              <a:t> Analysis </a:t>
            </a:r>
            <a:r>
              <a:rPr lang="tr-TR" dirty="0" err="1"/>
              <a:t>Mining</a:t>
            </a:r>
            <a:r>
              <a:rPr lang="tr-TR" dirty="0"/>
              <a:t> </a:t>
            </a:r>
            <a:r>
              <a:rPr lang="tr-TR" dirty="0" err="1"/>
              <a:t>Opinions</a:t>
            </a:r>
            <a:r>
              <a:rPr lang="tr-TR" dirty="0"/>
              <a:t>, </a:t>
            </a:r>
            <a:r>
              <a:rPr lang="tr-TR" dirty="0" err="1"/>
              <a:t>Sentiments</a:t>
            </a:r>
            <a:r>
              <a:rPr lang="tr-TR" dirty="0"/>
              <a:t> </a:t>
            </a:r>
            <a:r>
              <a:rPr lang="tr-TR" dirty="0" err="1"/>
              <a:t>and</a:t>
            </a:r>
            <a:r>
              <a:rPr lang="tr-TR" dirty="0"/>
              <a:t> </a:t>
            </a:r>
            <a:r>
              <a:rPr lang="tr-TR" dirty="0" err="1"/>
              <a:t>Emotions</a:t>
            </a:r>
            <a:r>
              <a:rPr lang="tr-TR" dirty="0"/>
              <a:t>, Cambridge </a:t>
            </a:r>
            <a:r>
              <a:rPr lang="tr-TR" dirty="0" err="1"/>
              <a:t>University</a:t>
            </a:r>
            <a:r>
              <a:rPr lang="tr-TR" dirty="0"/>
              <a:t> </a:t>
            </a:r>
            <a:r>
              <a:rPr lang="tr-TR" dirty="0" err="1"/>
              <a:t>Press</a:t>
            </a:r>
            <a:r>
              <a:rPr lang="tr-TR" dirty="0"/>
              <a:t>, USA.</a:t>
            </a:r>
          </a:p>
          <a:p>
            <a:r>
              <a:rPr lang="tr-TR" dirty="0"/>
              <a:t> </a:t>
            </a:r>
            <a:r>
              <a:rPr lang="tr-TR" dirty="0" err="1"/>
              <a:t>Ashna</a:t>
            </a:r>
            <a:r>
              <a:rPr lang="tr-TR" dirty="0"/>
              <a:t>, M. P. </a:t>
            </a:r>
            <a:r>
              <a:rPr lang="tr-TR" dirty="0" err="1"/>
              <a:t>and</a:t>
            </a:r>
            <a:r>
              <a:rPr lang="tr-TR" dirty="0"/>
              <a:t> </a:t>
            </a:r>
            <a:r>
              <a:rPr lang="tr-TR" dirty="0" err="1"/>
              <a:t>Sunny</a:t>
            </a:r>
            <a:r>
              <a:rPr lang="tr-TR" dirty="0"/>
              <a:t> K. A. (2017). </a:t>
            </a:r>
            <a:r>
              <a:rPr lang="tr-TR" dirty="0" err="1"/>
              <a:t>Lexicon</a:t>
            </a:r>
            <a:r>
              <a:rPr lang="tr-TR" dirty="0"/>
              <a:t> </a:t>
            </a:r>
            <a:r>
              <a:rPr lang="tr-TR" dirty="0" err="1"/>
              <a:t>based</a:t>
            </a:r>
            <a:r>
              <a:rPr lang="tr-TR" dirty="0"/>
              <a:t> </a:t>
            </a:r>
            <a:r>
              <a:rPr lang="tr-TR" dirty="0" err="1"/>
              <a:t>sentiment</a:t>
            </a:r>
            <a:r>
              <a:rPr lang="tr-TR" dirty="0"/>
              <a:t> </a:t>
            </a:r>
            <a:r>
              <a:rPr lang="tr-TR" dirty="0" err="1"/>
              <a:t>analysis</a:t>
            </a:r>
            <a:r>
              <a:rPr lang="tr-TR" dirty="0"/>
              <a:t> </a:t>
            </a:r>
            <a:r>
              <a:rPr lang="tr-TR" dirty="0" err="1"/>
              <a:t>system</a:t>
            </a:r>
            <a:r>
              <a:rPr lang="tr-TR" dirty="0"/>
              <a:t> </a:t>
            </a:r>
            <a:r>
              <a:rPr lang="tr-TR" dirty="0" err="1"/>
              <a:t>for</a:t>
            </a:r>
            <a:r>
              <a:rPr lang="tr-TR" dirty="0"/>
              <a:t> </a:t>
            </a:r>
            <a:r>
              <a:rPr lang="tr-TR" dirty="0" err="1"/>
              <a:t>malayalam</a:t>
            </a:r>
            <a:r>
              <a:rPr lang="tr-TR" dirty="0"/>
              <a:t> </a:t>
            </a:r>
            <a:r>
              <a:rPr lang="tr-TR" dirty="0" err="1"/>
              <a:t>language</a:t>
            </a:r>
            <a:r>
              <a:rPr lang="tr-TR" dirty="0"/>
              <a:t>, </a:t>
            </a:r>
            <a:r>
              <a:rPr lang="en-US" dirty="0"/>
              <a:t>Proceedings of the IEEE International Conference on Computing Methodologies and Communication</a:t>
            </a:r>
            <a:r>
              <a:rPr lang="tr-TR" dirty="0"/>
              <a:t>, 777-783. </a:t>
            </a:r>
          </a:p>
          <a:p>
            <a:r>
              <a:rPr lang="tr-TR" dirty="0">
                <a:hlinkClick r:id="rId3"/>
              </a:rPr>
              <a:t>http://saifmohammad.com/WebPages/NRC-Emotion-Lexicon.htm</a:t>
            </a:r>
            <a:endParaRPr lang="tr-TR" dirty="0"/>
          </a:p>
          <a:p>
            <a:r>
              <a:rPr lang="tr-TR" dirty="0">
                <a:hlinkClick r:id="rId4"/>
              </a:rPr>
              <a:t>https://monkeylearn.com/sentiment-analysis/</a:t>
            </a:r>
            <a:endParaRPr lang="tr-TR" dirty="0"/>
          </a:p>
          <a:p>
            <a:r>
              <a:rPr lang="tr-TR" dirty="0">
                <a:hlinkClick r:id="rId5"/>
              </a:rPr>
              <a:t>https://www.analyticsinsight.net/benefits-of-sentiment-analysis-for-businesses/</a:t>
            </a:r>
            <a:endParaRPr lang="tr-TR" dirty="0"/>
          </a:p>
          <a:p>
            <a:r>
              <a:rPr lang="tr-TR" dirty="0">
                <a:hlinkClick r:id="rId6"/>
              </a:rPr>
              <a:t>https://</a:t>
            </a:r>
            <a:r>
              <a:rPr lang="tr-TR" dirty="0" smtClean="0">
                <a:hlinkClick r:id="rId6"/>
              </a:rPr>
              <a:t>cbail.github.io/SICSS_Dictionary-Based_Text_Analysis.html</a:t>
            </a:r>
            <a:endParaRPr lang="tr-TR" dirty="0"/>
          </a:p>
        </p:txBody>
      </p:sp>
    </p:spTree>
    <p:extLst>
      <p:ext uri="{BB962C8B-B14F-4D97-AF65-F5344CB8AC3E}">
        <p14:creationId xmlns:p14="http://schemas.microsoft.com/office/powerpoint/2010/main" val="140475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02253"/>
            <a:ext cx="3178696" cy="1008112"/>
          </a:xfrm>
        </p:spPr>
        <p:txBody>
          <a:bodyPr>
            <a:noAutofit/>
          </a:bodyPr>
          <a:lstStyle/>
          <a:p>
            <a:r>
              <a:rPr lang="tr-TR" sz="3200" b="0" dirty="0" smtClean="0"/>
              <a:t>Bu kitabı nasıl inceleyebilirim?</a:t>
            </a:r>
            <a:endParaRPr lang="tr-TR" sz="3200" b="0" dirty="0"/>
          </a:p>
        </p:txBody>
      </p:sp>
      <p:sp>
        <p:nvSpPr>
          <p:cNvPr id="3" name="İçerik Yer Tutucusu 2"/>
          <p:cNvSpPr>
            <a:spLocks noGrp="1"/>
          </p:cNvSpPr>
          <p:nvPr>
            <p:ph idx="1"/>
          </p:nvPr>
        </p:nvSpPr>
        <p:spPr/>
        <p:txBody>
          <a:bodyPr/>
          <a:lstStyle/>
          <a:p>
            <a:pPr marL="0" indent="0">
              <a:buNone/>
            </a:pPr>
            <a:endParaRPr lang="tr-TR" dirty="0"/>
          </a:p>
        </p:txBody>
      </p:sp>
      <p:sp>
        <p:nvSpPr>
          <p:cNvPr id="4" name="Metin Yer Tutucusu 3"/>
          <p:cNvSpPr>
            <a:spLocks noGrp="1"/>
          </p:cNvSpPr>
          <p:nvPr>
            <p:ph type="body" sz="half" idx="2"/>
          </p:nvPr>
        </p:nvSpPr>
        <p:spPr>
          <a:xfrm>
            <a:off x="467544" y="1988840"/>
            <a:ext cx="3008313" cy="4691063"/>
          </a:xfrm>
        </p:spPr>
        <p:txBody>
          <a:bodyPr>
            <a:normAutofit/>
          </a:bodyPr>
          <a:lstStyle/>
          <a:p>
            <a:r>
              <a:rPr lang="tr-TR" sz="1800" dirty="0" smtClean="0">
                <a:solidFill>
                  <a:schemeClr val="accent2"/>
                </a:solidFill>
              </a:rPr>
              <a:t>Bu kitabın tüm analizi için gerekli olan fonksiyonlara ‘’</a:t>
            </a:r>
            <a:r>
              <a:rPr lang="tr-TR" sz="1800" dirty="0" err="1" smtClean="0">
                <a:solidFill>
                  <a:schemeClr val="accent2"/>
                </a:solidFill>
              </a:rPr>
              <a:t>tidytext</a:t>
            </a:r>
            <a:r>
              <a:rPr lang="tr-TR" sz="1800" dirty="0" smtClean="0">
                <a:solidFill>
                  <a:schemeClr val="accent2"/>
                </a:solidFill>
              </a:rPr>
              <a:t>’’ ile ulaşabiliriz.</a:t>
            </a:r>
          </a:p>
          <a:p>
            <a:endParaRPr lang="tr-TR" dirty="0"/>
          </a:p>
        </p:txBody>
      </p:sp>
      <p:pic>
        <p:nvPicPr>
          <p:cNvPr id="2050" name="Picture 2" descr="C:\Users\Pc\Desktop\sucvecez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535229"/>
            <a:ext cx="4104456" cy="546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13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Veriyi Aktaralım</a:t>
            </a:r>
            <a:endParaRPr lang="tr-TR" sz="3200" dirty="0"/>
          </a:p>
        </p:txBody>
      </p:sp>
      <p:sp>
        <p:nvSpPr>
          <p:cNvPr id="3" name="İçerik Yer Tutucusu 2"/>
          <p:cNvSpPr>
            <a:spLocks noGrp="1"/>
          </p:cNvSpPr>
          <p:nvPr>
            <p:ph idx="1"/>
          </p:nvPr>
        </p:nvSpPr>
        <p:spPr/>
        <p:txBody>
          <a:bodyPr>
            <a:normAutofit/>
          </a:bodyPr>
          <a:lstStyle/>
          <a:p>
            <a:pPr marL="0" indent="0">
              <a:buNone/>
            </a:pPr>
            <a:r>
              <a:rPr lang="tr-TR" sz="1800" dirty="0" err="1" smtClean="0">
                <a:solidFill>
                  <a:schemeClr val="accent2"/>
                </a:solidFill>
              </a:rPr>
              <a:t>library</a:t>
            </a:r>
            <a:r>
              <a:rPr lang="tr-TR" sz="1800" dirty="0" smtClean="0">
                <a:solidFill>
                  <a:schemeClr val="accent2"/>
                </a:solidFill>
              </a:rPr>
              <a:t>(</a:t>
            </a:r>
            <a:r>
              <a:rPr lang="tr-TR" sz="1800" dirty="0" err="1" smtClean="0">
                <a:solidFill>
                  <a:schemeClr val="accent2"/>
                </a:solidFill>
              </a:rPr>
              <a:t>gutenbergr</a:t>
            </a:r>
            <a:r>
              <a:rPr lang="tr-TR" sz="1800" dirty="0" smtClean="0">
                <a:solidFill>
                  <a:schemeClr val="accent2"/>
                </a:solidFill>
              </a:rPr>
              <a:t>)</a:t>
            </a:r>
          </a:p>
          <a:p>
            <a:pPr marL="0" indent="0">
              <a:buNone/>
            </a:pPr>
            <a:endParaRPr lang="tr-TR" sz="1800" dirty="0" smtClean="0">
              <a:solidFill>
                <a:schemeClr val="accent2"/>
              </a:solidFill>
            </a:endParaRPr>
          </a:p>
          <a:p>
            <a:pPr marL="0" indent="0">
              <a:buNone/>
            </a:pPr>
            <a:r>
              <a:rPr lang="tr-TR" sz="1800" dirty="0" err="1">
                <a:solidFill>
                  <a:schemeClr val="accent2"/>
                </a:solidFill>
              </a:rPr>
              <a:t>gutenbergr</a:t>
            </a:r>
            <a:r>
              <a:rPr lang="tr-TR" sz="1800" dirty="0">
                <a:solidFill>
                  <a:schemeClr val="accent2"/>
                </a:solidFill>
              </a:rPr>
              <a:t>::</a:t>
            </a:r>
            <a:r>
              <a:rPr lang="tr-TR" sz="1800" dirty="0" err="1">
                <a:solidFill>
                  <a:schemeClr val="accent2"/>
                </a:solidFill>
              </a:rPr>
              <a:t>gutenberg_metadata</a:t>
            </a:r>
            <a:endParaRPr lang="tr-TR" sz="1800" dirty="0">
              <a:solidFill>
                <a:schemeClr val="accent2"/>
              </a:solidFill>
            </a:endParaRPr>
          </a:p>
        </p:txBody>
      </p:sp>
      <p:pic>
        <p:nvPicPr>
          <p:cNvPr id="3074" name="Picture 2" descr="C:\Users\Pc\Desktop\gutenbe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72" y="2996952"/>
            <a:ext cx="8280919" cy="351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41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Veriyi Aktaralım</a:t>
            </a:r>
            <a:endParaRPr lang="tr-TR" sz="3200" dirty="0"/>
          </a:p>
        </p:txBody>
      </p:sp>
      <p:sp>
        <p:nvSpPr>
          <p:cNvPr id="3" name="İçerik Yer Tutucusu 2"/>
          <p:cNvSpPr>
            <a:spLocks noGrp="1"/>
          </p:cNvSpPr>
          <p:nvPr>
            <p:ph idx="1"/>
          </p:nvPr>
        </p:nvSpPr>
        <p:spPr/>
        <p:txBody>
          <a:bodyPr/>
          <a:lstStyle/>
          <a:p>
            <a:pPr marL="0" indent="0">
              <a:buNone/>
            </a:pPr>
            <a:r>
              <a:rPr lang="tr-TR" sz="1800" dirty="0" err="1" smtClean="0">
                <a:solidFill>
                  <a:schemeClr val="accent2"/>
                </a:solidFill>
              </a:rPr>
              <a:t>cap</a:t>
            </a:r>
            <a:r>
              <a:rPr lang="tr-TR" sz="1800" dirty="0" smtClean="0">
                <a:solidFill>
                  <a:schemeClr val="accent2"/>
                </a:solidFill>
              </a:rPr>
              <a:t> &lt;- </a:t>
            </a:r>
            <a:r>
              <a:rPr lang="tr-TR" sz="1800" dirty="0" err="1" smtClean="0">
                <a:solidFill>
                  <a:schemeClr val="accent2"/>
                </a:solidFill>
              </a:rPr>
              <a:t>gutenberg_download</a:t>
            </a:r>
            <a:r>
              <a:rPr lang="tr-TR" sz="1800" dirty="0" smtClean="0">
                <a:solidFill>
                  <a:schemeClr val="accent2"/>
                </a:solidFill>
              </a:rPr>
              <a:t>("2554")</a:t>
            </a:r>
          </a:p>
          <a:p>
            <a:endParaRPr lang="tr-TR" dirty="0"/>
          </a:p>
        </p:txBody>
      </p:sp>
      <p:pic>
        <p:nvPicPr>
          <p:cNvPr id="4098" name="Picture 2" descr="C:\Users\Pc\Desktop\c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92896"/>
            <a:ext cx="3672408" cy="403966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c\Desktop\webinar\ca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92897"/>
            <a:ext cx="3888432" cy="404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1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t>Önemli Fonksiyonlar</a:t>
            </a:r>
            <a:endParaRPr lang="tr-TR" sz="3200" dirty="0"/>
          </a:p>
        </p:txBody>
      </p:sp>
      <p:sp>
        <p:nvSpPr>
          <p:cNvPr id="3" name="İçerik Yer Tutucusu 2"/>
          <p:cNvSpPr>
            <a:spLocks noGrp="1"/>
          </p:cNvSpPr>
          <p:nvPr>
            <p:ph idx="1"/>
          </p:nvPr>
        </p:nvSpPr>
        <p:spPr/>
        <p:txBody>
          <a:bodyPr>
            <a:normAutofit/>
          </a:bodyPr>
          <a:lstStyle/>
          <a:p>
            <a:r>
              <a:rPr lang="tr-TR" sz="1800" dirty="0" err="1">
                <a:solidFill>
                  <a:schemeClr val="accent2"/>
                </a:solidFill>
              </a:rPr>
              <a:t>u</a:t>
            </a:r>
            <a:r>
              <a:rPr lang="tr-TR" sz="1800" dirty="0" err="1" smtClean="0">
                <a:solidFill>
                  <a:schemeClr val="accent2"/>
                </a:solidFill>
              </a:rPr>
              <a:t>nnest_tokens</a:t>
            </a:r>
            <a:r>
              <a:rPr lang="tr-TR" sz="1800" dirty="0" smtClean="0">
                <a:solidFill>
                  <a:schemeClr val="accent2"/>
                </a:solidFill>
              </a:rPr>
              <a:t>: Metni tek tek kelimelere ayırır.</a:t>
            </a:r>
          </a:p>
          <a:p>
            <a:endParaRPr lang="tr-TR" sz="1800" dirty="0" smtClean="0">
              <a:solidFill>
                <a:schemeClr val="accent2"/>
              </a:solidFill>
            </a:endParaRPr>
          </a:p>
          <a:p>
            <a:endParaRPr lang="tr-TR" sz="1800" dirty="0" smtClean="0">
              <a:solidFill>
                <a:schemeClr val="accent2"/>
              </a:solidFill>
            </a:endParaRPr>
          </a:p>
          <a:p>
            <a:r>
              <a:rPr lang="tr-TR" sz="1800" dirty="0" err="1" smtClean="0">
                <a:solidFill>
                  <a:schemeClr val="accent2"/>
                </a:solidFill>
              </a:rPr>
              <a:t>anti_join</a:t>
            </a:r>
            <a:r>
              <a:rPr lang="tr-TR" sz="1800" dirty="0" smtClean="0">
                <a:solidFill>
                  <a:schemeClr val="accent2"/>
                </a:solidFill>
              </a:rPr>
              <a:t>: İki tablo arasında ortak olan kelimeleri ortadan kaldırır.</a:t>
            </a:r>
          </a:p>
          <a:p>
            <a:endParaRPr lang="tr-TR" sz="1800" dirty="0" smtClean="0">
              <a:solidFill>
                <a:schemeClr val="accent2"/>
              </a:solidFill>
            </a:endParaRPr>
          </a:p>
          <a:p>
            <a:endParaRPr lang="tr-TR" sz="1800" dirty="0" smtClean="0">
              <a:solidFill>
                <a:schemeClr val="accent2"/>
              </a:solidFill>
            </a:endParaRPr>
          </a:p>
          <a:p>
            <a:r>
              <a:rPr lang="tr-TR" sz="1800" dirty="0" err="1">
                <a:solidFill>
                  <a:schemeClr val="accent2"/>
                </a:solidFill>
              </a:rPr>
              <a:t>i</a:t>
            </a:r>
            <a:r>
              <a:rPr lang="tr-TR" sz="1800" dirty="0" err="1" smtClean="0">
                <a:solidFill>
                  <a:schemeClr val="accent2"/>
                </a:solidFill>
              </a:rPr>
              <a:t>nner_join</a:t>
            </a:r>
            <a:r>
              <a:rPr lang="tr-TR" sz="1800" dirty="0" smtClean="0">
                <a:solidFill>
                  <a:schemeClr val="accent2"/>
                </a:solidFill>
              </a:rPr>
              <a:t>: İki tablo arasında ortak olan </a:t>
            </a:r>
            <a:r>
              <a:rPr lang="tr-TR" sz="1800" dirty="0" err="1" smtClean="0">
                <a:solidFill>
                  <a:schemeClr val="accent2"/>
                </a:solidFill>
              </a:rPr>
              <a:t>kelimleri</a:t>
            </a:r>
            <a:r>
              <a:rPr lang="tr-TR" sz="1800" dirty="0" smtClean="0">
                <a:solidFill>
                  <a:schemeClr val="accent2"/>
                </a:solidFill>
              </a:rPr>
              <a:t> ele alır.</a:t>
            </a:r>
          </a:p>
          <a:p>
            <a:endParaRPr lang="tr-TR" sz="2400" dirty="0"/>
          </a:p>
        </p:txBody>
      </p:sp>
    </p:spTree>
    <p:extLst>
      <p:ext uri="{BB962C8B-B14F-4D97-AF65-F5344CB8AC3E}">
        <p14:creationId xmlns:p14="http://schemas.microsoft.com/office/powerpoint/2010/main" val="2867834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5750099"/>
          </a:xfrm>
        </p:spPr>
        <p:txBody>
          <a:bodyPr>
            <a:normAutofit/>
          </a:bodyPr>
          <a:lstStyle/>
          <a:p>
            <a:pPr marL="0" indent="0">
              <a:buNone/>
            </a:pPr>
            <a:r>
              <a:rPr lang="tr-TR" sz="1800" dirty="0" smtClean="0">
                <a:solidFill>
                  <a:schemeClr val="accent2"/>
                </a:solidFill>
              </a:rPr>
              <a:t>kelime &lt;- </a:t>
            </a:r>
            <a:r>
              <a:rPr lang="tr-TR" sz="1800" dirty="0" err="1" smtClean="0">
                <a:solidFill>
                  <a:schemeClr val="accent2"/>
                </a:solidFill>
              </a:rPr>
              <a:t>cap</a:t>
            </a:r>
            <a:r>
              <a:rPr lang="tr-TR" sz="1800" dirty="0" smtClean="0">
                <a:solidFill>
                  <a:schemeClr val="accent2"/>
                </a:solidFill>
              </a:rPr>
              <a:t> %&gt;% </a:t>
            </a:r>
            <a:r>
              <a:rPr lang="tr-TR" sz="1800" dirty="0" err="1" smtClean="0">
                <a:solidFill>
                  <a:schemeClr val="accent2"/>
                </a:solidFill>
              </a:rPr>
              <a:t>unnest_tokens</a:t>
            </a:r>
            <a:r>
              <a:rPr lang="tr-TR" sz="1800" dirty="0" smtClean="0">
                <a:solidFill>
                  <a:schemeClr val="accent2"/>
                </a:solidFill>
              </a:rPr>
              <a:t>(</a:t>
            </a:r>
            <a:r>
              <a:rPr lang="tr-TR" sz="1800" dirty="0" err="1" smtClean="0">
                <a:solidFill>
                  <a:schemeClr val="accent2"/>
                </a:solidFill>
              </a:rPr>
              <a:t>word</a:t>
            </a:r>
            <a:r>
              <a:rPr lang="tr-TR" sz="1800" dirty="0" smtClean="0">
                <a:solidFill>
                  <a:schemeClr val="accent2"/>
                </a:solidFill>
              </a:rPr>
              <a:t>, </a:t>
            </a:r>
            <a:r>
              <a:rPr lang="tr-TR" sz="1800" dirty="0" err="1" smtClean="0">
                <a:solidFill>
                  <a:schemeClr val="accent2"/>
                </a:solidFill>
              </a:rPr>
              <a:t>text</a:t>
            </a:r>
            <a:r>
              <a:rPr lang="tr-TR" sz="1800" dirty="0" smtClean="0">
                <a:solidFill>
                  <a:schemeClr val="accent2"/>
                </a:solidFill>
              </a:rPr>
              <a:t>)</a:t>
            </a: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smtClean="0">
              <a:solidFill>
                <a:schemeClr val="accent2"/>
              </a:solidFill>
            </a:endParaRPr>
          </a:p>
          <a:p>
            <a:pPr marL="0" indent="0">
              <a:buNone/>
            </a:pPr>
            <a:endParaRPr lang="tr-TR" sz="1800" dirty="0" smtClean="0">
              <a:solidFill>
                <a:schemeClr val="accent2"/>
              </a:solidFill>
            </a:endParaRPr>
          </a:p>
          <a:p>
            <a:pPr marL="0" indent="0">
              <a:buNone/>
            </a:pPr>
            <a:r>
              <a:rPr lang="tr-TR" sz="1800" dirty="0" smtClean="0">
                <a:solidFill>
                  <a:schemeClr val="accent2"/>
                </a:solidFill>
              </a:rPr>
              <a:t>Metinde yer alan kelimeleri tek tek elde ettik. Şimdi en çok kullanılan kelimeleri bulalım.</a:t>
            </a:r>
          </a:p>
        </p:txBody>
      </p:sp>
      <p:pic>
        <p:nvPicPr>
          <p:cNvPr id="5122" name="Picture 2" descr="C:\Users\Pc\Desktop\webinar\kelime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2592288"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92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5750099"/>
          </a:xfrm>
        </p:spPr>
        <p:txBody>
          <a:bodyPr>
            <a:normAutofit/>
          </a:bodyPr>
          <a:lstStyle/>
          <a:p>
            <a:pPr marL="0" indent="0">
              <a:buNone/>
            </a:pPr>
            <a:r>
              <a:rPr lang="en-US" sz="1800" dirty="0" err="1" smtClean="0">
                <a:solidFill>
                  <a:schemeClr val="accent2"/>
                </a:solidFill>
              </a:rPr>
              <a:t>sirali</a:t>
            </a:r>
            <a:r>
              <a:rPr lang="en-US" sz="1800" dirty="0" smtClean="0">
                <a:solidFill>
                  <a:schemeClr val="accent2"/>
                </a:solidFill>
              </a:rPr>
              <a:t> &lt;- </a:t>
            </a:r>
            <a:r>
              <a:rPr lang="en-US" sz="1800" dirty="0" err="1" smtClean="0">
                <a:solidFill>
                  <a:schemeClr val="accent2"/>
                </a:solidFill>
              </a:rPr>
              <a:t>kelime</a:t>
            </a:r>
            <a:r>
              <a:rPr lang="en-US" sz="1800" dirty="0" smtClean="0">
                <a:solidFill>
                  <a:schemeClr val="accent2"/>
                </a:solidFill>
              </a:rPr>
              <a:t> %&gt;% count(word, sort = TRUE)</a:t>
            </a: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a:solidFill>
                <a:schemeClr val="accent2"/>
              </a:solidFill>
            </a:endParaRPr>
          </a:p>
          <a:p>
            <a:pPr marL="0" indent="0">
              <a:buNone/>
            </a:pPr>
            <a:endParaRPr lang="tr-TR" sz="2400" dirty="0" smtClean="0">
              <a:solidFill>
                <a:schemeClr val="accent2"/>
              </a:solidFill>
            </a:endParaRPr>
          </a:p>
          <a:p>
            <a:pPr marL="0" indent="0">
              <a:buNone/>
            </a:pPr>
            <a:endParaRPr lang="tr-TR" sz="2400" dirty="0" smtClean="0">
              <a:solidFill>
                <a:schemeClr val="accent2"/>
              </a:solidFill>
            </a:endParaRPr>
          </a:p>
          <a:p>
            <a:pPr marL="0" indent="0">
              <a:buNone/>
            </a:pPr>
            <a:endParaRPr lang="tr-TR" sz="1800" dirty="0" smtClean="0">
              <a:solidFill>
                <a:schemeClr val="accent2"/>
              </a:solidFill>
            </a:endParaRPr>
          </a:p>
          <a:p>
            <a:pPr marL="0" indent="0">
              <a:buNone/>
            </a:pPr>
            <a:r>
              <a:rPr lang="tr-TR" sz="1800" dirty="0" smtClean="0">
                <a:solidFill>
                  <a:schemeClr val="accent2"/>
                </a:solidFill>
              </a:rPr>
              <a:t>Yukarıda yer alan ve en çok kullanılan en 12 kelimenin bizim için hiçbir anlamı yok!!</a:t>
            </a:r>
          </a:p>
        </p:txBody>
      </p:sp>
      <p:pic>
        <p:nvPicPr>
          <p:cNvPr id="6146" name="Picture 2" descr="C:\Users\Pc\Desktop\webinar\siral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2664296" cy="376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552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921</Words>
  <Application>Microsoft Office PowerPoint</Application>
  <PresentationFormat>Ekran Gösterisi (4:3)</PresentationFormat>
  <Paragraphs>180</Paragraphs>
  <Slides>32</Slides>
  <Notes>0</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Ofis Teması</vt:lpstr>
      <vt:lpstr>Tidytext İle Metin Madenciliği ve Duygu Analizi</vt:lpstr>
      <vt:lpstr>Tidytext Nedir?</vt:lpstr>
      <vt:lpstr>Uygulama 1   Suç ve Ceza</vt:lpstr>
      <vt:lpstr>Bu kitabı nasıl inceleyebilirim?</vt:lpstr>
      <vt:lpstr>Veriyi Aktaralım</vt:lpstr>
      <vt:lpstr>Veriyi Aktaralım</vt:lpstr>
      <vt:lpstr>Önemli Fonksiyonlar</vt:lpstr>
      <vt:lpstr>PowerPoint Sunusu</vt:lpstr>
      <vt:lpstr>PowerPoint Sunusu</vt:lpstr>
      <vt:lpstr>PowerPoint Sunusu</vt:lpstr>
      <vt:lpstr>PowerPoint Sunusu</vt:lpstr>
      <vt:lpstr>Görselleştirelim!</vt:lpstr>
      <vt:lpstr>PowerPoint Sunusu</vt:lpstr>
      <vt:lpstr>Kelime Bulutu</vt:lpstr>
      <vt:lpstr>Kelime Bulutu</vt:lpstr>
      <vt:lpstr>Duygu Analizi Nedir?</vt:lpstr>
      <vt:lpstr>R Programlamada Duygu Analizi</vt:lpstr>
      <vt:lpstr>PowerPoint Sunusu</vt:lpstr>
      <vt:lpstr>PowerPoint Sunusu</vt:lpstr>
      <vt:lpstr>PowerPoint Sunusu</vt:lpstr>
      <vt:lpstr>PowerPoint Sunusu</vt:lpstr>
      <vt:lpstr>PowerPoint Sunusu</vt:lpstr>
      <vt:lpstr>PowerPoint Sunusu</vt:lpstr>
      <vt:lpstr>PowerPoint Sunusu</vt:lpstr>
      <vt:lpstr>PowerPoint Sunusu</vt:lpstr>
      <vt:lpstr>Uygulama 2   Atatürk - Stalin</vt:lpstr>
      <vt:lpstr>Atatürk - Stalin</vt:lpstr>
      <vt:lpstr>Atatürk - Stalin</vt:lpstr>
      <vt:lpstr>Atatürk - Stalin</vt:lpstr>
      <vt:lpstr>Atatürk - Stalin</vt:lpstr>
      <vt:lpstr>Atatürk - Stalin</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Görsel vs…</dc:title>
  <dc:creator>Pc</dc:creator>
  <cp:lastModifiedBy>Pc</cp:lastModifiedBy>
  <cp:revision>64</cp:revision>
  <dcterms:created xsi:type="dcterms:W3CDTF">2020-06-01T20:51:57Z</dcterms:created>
  <dcterms:modified xsi:type="dcterms:W3CDTF">2020-06-02T21:28:14Z</dcterms:modified>
</cp:coreProperties>
</file>