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5" r:id="rId4"/>
    <p:sldId id="264" r:id="rId5"/>
    <p:sldId id="263" r:id="rId6"/>
    <p:sldId id="260" r:id="rId7"/>
    <p:sldId id="261" r:id="rId8"/>
    <p:sldId id="266" r:id="rId9"/>
    <p:sldId id="262" r:id="rId10"/>
    <p:sldId id="267" r:id="rId11"/>
  </p:sldIdLst>
  <p:sldSz cx="13201650" cy="12801600"/>
  <p:notesSz cx="6858000" cy="9144000"/>
  <p:defaultTextStyle>
    <a:defPPr>
      <a:defRPr lang="tr-TR"/>
    </a:defPPr>
    <a:lvl1pPr marL="0" algn="l" defTabSz="1341095" rtl="0" eaLnBrk="1" latinLnBrk="0" hangingPunct="1">
      <a:defRPr sz="2660" kern="1200">
        <a:solidFill>
          <a:schemeClr val="tx1"/>
        </a:solidFill>
        <a:latin typeface="+mn-lt"/>
        <a:ea typeface="+mn-ea"/>
        <a:cs typeface="+mn-cs"/>
      </a:defRPr>
    </a:lvl1pPr>
    <a:lvl2pPr marL="670548" algn="l" defTabSz="1341095" rtl="0" eaLnBrk="1" latinLnBrk="0" hangingPunct="1">
      <a:defRPr sz="2660" kern="1200">
        <a:solidFill>
          <a:schemeClr val="tx1"/>
        </a:solidFill>
        <a:latin typeface="+mn-lt"/>
        <a:ea typeface="+mn-ea"/>
        <a:cs typeface="+mn-cs"/>
      </a:defRPr>
    </a:lvl2pPr>
    <a:lvl3pPr marL="1341095" algn="l" defTabSz="1341095" rtl="0" eaLnBrk="1" latinLnBrk="0" hangingPunct="1">
      <a:defRPr sz="2660" kern="1200">
        <a:solidFill>
          <a:schemeClr val="tx1"/>
        </a:solidFill>
        <a:latin typeface="+mn-lt"/>
        <a:ea typeface="+mn-ea"/>
        <a:cs typeface="+mn-cs"/>
      </a:defRPr>
    </a:lvl3pPr>
    <a:lvl4pPr marL="2011643" algn="l" defTabSz="1341095" rtl="0" eaLnBrk="1" latinLnBrk="0" hangingPunct="1">
      <a:defRPr sz="2660" kern="1200">
        <a:solidFill>
          <a:schemeClr val="tx1"/>
        </a:solidFill>
        <a:latin typeface="+mn-lt"/>
        <a:ea typeface="+mn-ea"/>
        <a:cs typeface="+mn-cs"/>
      </a:defRPr>
    </a:lvl4pPr>
    <a:lvl5pPr marL="2682191" algn="l" defTabSz="1341095" rtl="0" eaLnBrk="1" latinLnBrk="0" hangingPunct="1">
      <a:defRPr sz="2660" kern="1200">
        <a:solidFill>
          <a:schemeClr val="tx1"/>
        </a:solidFill>
        <a:latin typeface="+mn-lt"/>
        <a:ea typeface="+mn-ea"/>
        <a:cs typeface="+mn-cs"/>
      </a:defRPr>
    </a:lvl5pPr>
    <a:lvl6pPr marL="3352740" algn="l" defTabSz="1341095" rtl="0" eaLnBrk="1" latinLnBrk="0" hangingPunct="1">
      <a:defRPr sz="2660" kern="1200">
        <a:solidFill>
          <a:schemeClr val="tx1"/>
        </a:solidFill>
        <a:latin typeface="+mn-lt"/>
        <a:ea typeface="+mn-ea"/>
        <a:cs typeface="+mn-cs"/>
      </a:defRPr>
    </a:lvl6pPr>
    <a:lvl7pPr marL="4023286" algn="l" defTabSz="1341095" rtl="0" eaLnBrk="1" latinLnBrk="0" hangingPunct="1">
      <a:defRPr sz="2660" kern="1200">
        <a:solidFill>
          <a:schemeClr val="tx1"/>
        </a:solidFill>
        <a:latin typeface="+mn-lt"/>
        <a:ea typeface="+mn-ea"/>
        <a:cs typeface="+mn-cs"/>
      </a:defRPr>
    </a:lvl7pPr>
    <a:lvl8pPr marL="4693835" algn="l" defTabSz="1341095" rtl="0" eaLnBrk="1" latinLnBrk="0" hangingPunct="1">
      <a:defRPr sz="2660" kern="1200">
        <a:solidFill>
          <a:schemeClr val="tx1"/>
        </a:solidFill>
        <a:latin typeface="+mn-lt"/>
        <a:ea typeface="+mn-ea"/>
        <a:cs typeface="+mn-cs"/>
      </a:defRPr>
    </a:lvl8pPr>
    <a:lvl9pPr marL="5364383" algn="l" defTabSz="1341095" rtl="0" eaLnBrk="1" latinLnBrk="0" hangingPunct="1">
      <a:defRPr sz="26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4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D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32" autoAdjust="0"/>
    <p:restoredTop sz="61608"/>
  </p:normalViewPr>
  <p:slideViewPr>
    <p:cSldViewPr>
      <p:cViewPr varScale="1">
        <p:scale>
          <a:sx n="50" d="100"/>
          <a:sy n="50" d="100"/>
        </p:scale>
        <p:origin x="720" y="160"/>
      </p:cViewPr>
      <p:guideLst>
        <p:guide orient="horz" pos="4032"/>
        <p:guide pos="41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D879-2951-4198-B1CC-B424E042E6A9}" type="datetimeFigureOut">
              <a:rPr lang="tr-TR" smtClean="0"/>
              <a:t>25.02.2020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662113" y="685800"/>
            <a:ext cx="3533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0C1F1-5063-4190-A9E3-ECEC971D039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649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7362" rtl="0" eaLnBrk="1" latinLnBrk="0" hangingPunct="1">
      <a:defRPr sz="560" kern="1200">
        <a:solidFill>
          <a:schemeClr val="tx1"/>
        </a:solidFill>
        <a:latin typeface="+mn-lt"/>
        <a:ea typeface="+mn-ea"/>
        <a:cs typeface="+mn-cs"/>
      </a:defRPr>
    </a:lvl1pPr>
    <a:lvl2pPr marL="198681" algn="l" defTabSz="397362" rtl="0" eaLnBrk="1" latinLnBrk="0" hangingPunct="1">
      <a:defRPr sz="560" kern="1200">
        <a:solidFill>
          <a:schemeClr val="tx1"/>
        </a:solidFill>
        <a:latin typeface="+mn-lt"/>
        <a:ea typeface="+mn-ea"/>
        <a:cs typeface="+mn-cs"/>
      </a:defRPr>
    </a:lvl2pPr>
    <a:lvl3pPr marL="397362" algn="l" defTabSz="397362" rtl="0" eaLnBrk="1" latinLnBrk="0" hangingPunct="1">
      <a:defRPr sz="560" kern="1200">
        <a:solidFill>
          <a:schemeClr val="tx1"/>
        </a:solidFill>
        <a:latin typeface="+mn-lt"/>
        <a:ea typeface="+mn-ea"/>
        <a:cs typeface="+mn-cs"/>
      </a:defRPr>
    </a:lvl3pPr>
    <a:lvl4pPr marL="596043" algn="l" defTabSz="397362" rtl="0" eaLnBrk="1" latinLnBrk="0" hangingPunct="1">
      <a:defRPr sz="560" kern="1200">
        <a:solidFill>
          <a:schemeClr val="tx1"/>
        </a:solidFill>
        <a:latin typeface="+mn-lt"/>
        <a:ea typeface="+mn-ea"/>
        <a:cs typeface="+mn-cs"/>
      </a:defRPr>
    </a:lvl4pPr>
    <a:lvl5pPr marL="794724" algn="l" defTabSz="397362" rtl="0" eaLnBrk="1" latinLnBrk="0" hangingPunct="1">
      <a:defRPr sz="560" kern="1200">
        <a:solidFill>
          <a:schemeClr val="tx1"/>
        </a:solidFill>
        <a:latin typeface="+mn-lt"/>
        <a:ea typeface="+mn-ea"/>
        <a:cs typeface="+mn-cs"/>
      </a:defRPr>
    </a:lvl5pPr>
    <a:lvl6pPr marL="993404" algn="l" defTabSz="397362" rtl="0" eaLnBrk="1" latinLnBrk="0" hangingPunct="1">
      <a:defRPr sz="560" kern="1200">
        <a:solidFill>
          <a:schemeClr val="tx1"/>
        </a:solidFill>
        <a:latin typeface="+mn-lt"/>
        <a:ea typeface="+mn-ea"/>
        <a:cs typeface="+mn-cs"/>
      </a:defRPr>
    </a:lvl6pPr>
    <a:lvl7pPr marL="1192085" algn="l" defTabSz="397362" rtl="0" eaLnBrk="1" latinLnBrk="0" hangingPunct="1">
      <a:defRPr sz="560" kern="1200">
        <a:solidFill>
          <a:schemeClr val="tx1"/>
        </a:solidFill>
        <a:latin typeface="+mn-lt"/>
        <a:ea typeface="+mn-ea"/>
        <a:cs typeface="+mn-cs"/>
      </a:defRPr>
    </a:lvl7pPr>
    <a:lvl8pPr marL="1390766" algn="l" defTabSz="397362" rtl="0" eaLnBrk="1" latinLnBrk="0" hangingPunct="1">
      <a:defRPr sz="560" kern="1200">
        <a:solidFill>
          <a:schemeClr val="tx1"/>
        </a:solidFill>
        <a:latin typeface="+mn-lt"/>
        <a:ea typeface="+mn-ea"/>
        <a:cs typeface="+mn-cs"/>
      </a:defRPr>
    </a:lvl8pPr>
    <a:lvl9pPr marL="1589447" algn="l" defTabSz="397362" rtl="0" eaLnBrk="1" latinLnBrk="0" hangingPunct="1">
      <a:defRPr sz="5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1662113" y="685800"/>
            <a:ext cx="3533775" cy="34290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400" dirty="0"/>
              <a:t>R-ladies Eskişehir tanışma toplantısına hepiniz hoşgeldiniz. </a:t>
            </a:r>
          </a:p>
          <a:p>
            <a:r>
              <a:rPr lang="tr-TR" sz="400" dirty="0"/>
              <a:t>Benim ismim BKK, Esk.Teknik Üni./ İstatistik Böl. Üni.de Doçent öğretim üyesi olarak görev yapmaktayım. </a:t>
            </a:r>
          </a:p>
          <a:p>
            <a:endParaRPr lang="tr-TR" sz="400" dirty="0"/>
          </a:p>
          <a:p>
            <a:r>
              <a:rPr lang="tr-TR" sz="400" dirty="0"/>
              <a:t>R-ladies dünya üzerinde R programını kullanan kadınların oluşturduğu toplulukları temsil ediyor, genel bir isim. Her şehir kendi lokal gruplarını oluşturabiliyor. </a:t>
            </a:r>
          </a:p>
          <a:p>
            <a:endParaRPr lang="tr-TR" sz="400" dirty="0"/>
          </a:p>
          <a:p>
            <a:r>
              <a:rPr lang="tr-TR" sz="400" dirty="0"/>
              <a:t>Ben de R-Ladies Eskisehir topluluğunun kurucusuyum. Bu topluluk, Eskişehir’ in hem ilk R topluluğudur hem de</a:t>
            </a:r>
          </a:p>
          <a:p>
            <a:r>
              <a:rPr lang="tr-TR" sz="400" dirty="0"/>
              <a:t>Eskişehir’ in ilk R kullanıcıları kadın topluluğudur</a:t>
            </a:r>
          </a:p>
          <a:p>
            <a:endParaRPr lang="tr-TR" sz="400" dirty="0"/>
          </a:p>
          <a:p>
            <a:endParaRPr lang="tr-TR" sz="400" dirty="0"/>
          </a:p>
          <a:p>
            <a:r>
              <a:rPr lang="tr-TR" sz="400" dirty="0"/>
              <a:t>Bu kadın grubun amacı R programını yeni kullanıcılara tanıtmak, eğitimler vermek, kullananların sayısını arttırmak, mentorluk vermek, konferanslar düzenlemek vs.</a:t>
            </a:r>
          </a:p>
          <a:p>
            <a:endParaRPr lang="tr-TR" sz="400" dirty="0"/>
          </a:p>
          <a:p>
            <a:r>
              <a:rPr lang="tr-TR" sz="400" dirty="0"/>
              <a:t>İsim Cinsiyetçi gibi görünebilir ancak tersine cinsiyet çeşitliliğini savunan bir politikası vardır.</a:t>
            </a:r>
          </a:p>
          <a:p>
            <a:br>
              <a:rPr lang="tr-TR" sz="400" dirty="0"/>
            </a:br>
            <a:endParaRPr lang="tr-TR" sz="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0C1F1-5063-4190-A9E3-ECEC971D0396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9143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1662113" y="685800"/>
            <a:ext cx="3533775" cy="34290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0C1F1-5063-4190-A9E3-ECEC971D0396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9702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1662113" y="685800"/>
            <a:ext cx="3533775" cy="34290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grafikte 2008-2019 yılları arasında R kullanıcı gruplarının dünya üzerindeki sayılarındaki artış gösterilmektedir. </a:t>
            </a:r>
          </a:p>
          <a:p>
            <a:endParaRPr lang="tr-TR" dirty="0"/>
          </a:p>
          <a:p>
            <a:r>
              <a:rPr lang="tr-TR" dirty="0"/>
              <a:t>Bu artışın en önemli sebebi, R programının ücretsiz bir yazılım olması, ve kullanıcıları tarafından dağıtılmasına müsaade edilmedir. R gruplarının tümü R konsorsiyuma bağlıdır. R-Hub, R-Ladies, SatRdays gibi topluluklar bunlardan biridir. </a:t>
            </a:r>
          </a:p>
          <a:p>
            <a:endParaRPr lang="tr-TR" dirty="0"/>
          </a:p>
          <a:p>
            <a:r>
              <a:rPr lang="tr-TR" dirty="0"/>
              <a:t>Bu artışın sebeplerinden bir diğeri de bilgiye ulaşmanın kolaylaşmasıdır.</a:t>
            </a:r>
          </a:p>
          <a:p>
            <a:endParaRPr lang="tr-TR" dirty="0"/>
          </a:p>
          <a:p>
            <a:r>
              <a:rPr lang="tr-TR" dirty="0"/>
              <a:t>R-ladies global ekibin resmi sayfası ….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0C1F1-5063-4190-A9E3-ECEC971D0396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869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1662113" y="685800"/>
            <a:ext cx="3533775" cy="34290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Burada R-ladies topluluklarının dünya üzerindeki dağılımı görülmektedir. </a:t>
            </a:r>
          </a:p>
          <a:p>
            <a:endParaRPr lang="tr-TR" dirty="0"/>
          </a:p>
          <a:p>
            <a:r>
              <a:rPr lang="tr-TR" dirty="0"/>
              <a:t>Bu uygulamayı geliştiren ve R-ladies global ekibini kuran 2014 yılında ve ardından useR ilk konferansını düzenleyen kadın Gabrielle de Queiroz’ dır. Bu shiny uygulamasını da o oluşturmuştur. </a:t>
            </a:r>
          </a:p>
          <a:p>
            <a:endParaRPr lang="tr-TR" dirty="0"/>
          </a:p>
          <a:p>
            <a:r>
              <a:rPr lang="tr-TR" dirty="0"/>
              <a:t>R-Ladies İstanbul 2016’ da kuruldu, Ankara ve İzmir ekipleri var.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0C1F1-5063-4190-A9E3-ECEC971D0396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1063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1662113" y="685800"/>
            <a:ext cx="3533775" cy="34290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Programın ismi ile yazarların isimlerinin baş harfleri arasında doğrudan bir ilişki vardır. 1990’ lı yıllarda ortaya çıkmıştır </a:t>
            </a:r>
          </a:p>
          <a:p>
            <a:r>
              <a:rPr lang="tr-TR" dirty="0"/>
              <a:t> </a:t>
            </a:r>
          </a:p>
          <a:p>
            <a:r>
              <a:rPr lang="tr-TR" dirty="0"/>
              <a:t>Kullanıcıları tarafından yazılmış, 10000 ‘ nin üzerinde paket vardır. Ancak diğer paket programlardan farklıdır. </a:t>
            </a:r>
          </a:p>
          <a:p>
            <a:r>
              <a:rPr lang="tr-TR" dirty="0"/>
              <a:t>Çünkü R programı kullanıcıları tarafından geliştirilir. Kullanıcılarının kendi yazılımlarını yazmalarını ve yayılmasını destekler.</a:t>
            </a:r>
          </a:p>
          <a:p>
            <a:endParaRPr lang="tr-TR" dirty="0"/>
          </a:p>
          <a:p>
            <a:r>
              <a:rPr lang="tr-TR" dirty="0"/>
              <a:t>Oldukça kapsamlı istatistiksel analizleri yapabileceğiniz paketler kurabileceğiniz gibi, birbirinden çok farklı grafik oluşturmaya yarayan paketler veya farklı tipte dosya tiplerini okumaya yarayacak paketler vs  de kurabilirsiniz. 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0C1F1-5063-4190-A9E3-ECEC971D0396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879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1662113" y="685800"/>
            <a:ext cx="3533775" cy="34290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R’ ı ilk kurduğunuzda temel işleri yapacak kadar bir zemin oluşturmuş oluyorsunuz. Örneğin, hesap makinesi gibi 4 işlem için, veya pi, sayısı tanımlıdır. </a:t>
            </a:r>
          </a:p>
          <a:p>
            <a:r>
              <a:rPr lang="tr-TR" dirty="0"/>
              <a:t>Öte yandan her şeyi yapmasını beklemiyoruz. Kendi istediğimiz işleri yapan fonksiyonları yapan paketler oluşturup, bunları R havuzuna ekliyoruz. Böylece hem program gelişiyor, hem de diğer kullanıcılara ulaşma imkanı sunuyor. Paketler öyle GB </a:t>
            </a:r>
            <a:r>
              <a:rPr lang="tr-TR" dirty="0" err="1"/>
              <a:t>lar</a:t>
            </a:r>
            <a:r>
              <a:rPr lang="tr-TR" dirty="0"/>
              <a:t> cinsinden yer kaplamıyor, 10MB gibi en fazla tutuyor. İndirme süreleri de 10sn içinde biter. Kuzey Kıbrıs </a:t>
            </a:r>
            <a:r>
              <a:rPr lang="tr-TR" dirty="0" err="1"/>
              <a:t>Ödtü</a:t>
            </a:r>
            <a:r>
              <a:rPr lang="tr-TR" dirty="0"/>
              <a:t> server dan indirebilirsiniz.</a:t>
            </a:r>
          </a:p>
          <a:p>
            <a:endParaRPr lang="tr-TR" dirty="0"/>
          </a:p>
          <a:p>
            <a:r>
              <a:rPr lang="tr-TR" dirty="0"/>
              <a:t>Örneğin SAS, SPSS veya exceldeki verilerinizi R’ a okutabilirsiniz. Hatta web sayfasından veri çekmeye yarayan paketler, twitter dan twitt çekmeye yarayan twitter programı son zamanlarda yaygın kullanılmaktadır. </a:t>
            </a:r>
          </a:p>
          <a:p>
            <a:endParaRPr lang="tr-TR" dirty="0"/>
          </a:p>
          <a:p>
            <a:r>
              <a:rPr lang="tr-TR" dirty="0"/>
              <a:t>Object oriented bir yazılımdır, hemen hemen her şeyi object olarak tanımlayabilirsiniz.  Bir matrix dilidir. </a:t>
            </a:r>
          </a:p>
          <a:p>
            <a:endParaRPr lang="tr-TR" dirty="0"/>
          </a:p>
          <a:p>
            <a:r>
              <a:rPr lang="tr-TR" dirty="0"/>
              <a:t>Paketler ise fonksiyonlardan oluşur.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0C1F1-5063-4190-A9E3-ECEC971D0396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2352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1662113" y="685800"/>
            <a:ext cx="3533775" cy="34290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0C1F1-5063-4190-A9E3-ECEC971D0396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485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1662113" y="685800"/>
            <a:ext cx="3533775" cy="34290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0C1F1-5063-4190-A9E3-ECEC971D0396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2634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1662113" y="685800"/>
            <a:ext cx="3533775" cy="34290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0C1F1-5063-4190-A9E3-ECEC971D0396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1571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1662113" y="685800"/>
            <a:ext cx="3533775" cy="34290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0C1F1-5063-4190-A9E3-ECEC971D0396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685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990124" y="3976802"/>
            <a:ext cx="11221403" cy="2744046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980248" y="7254246"/>
            <a:ext cx="9241155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43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6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87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09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53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53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7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DDB-6539-424C-ABC8-9FF18610D6A4}" type="datetimeFigureOut">
              <a:rPr lang="tr-TR" smtClean="0"/>
              <a:t>25.02.2020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2126-6F8A-413D-AF7A-5F633622CD7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881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DDB-6539-424C-ABC8-9FF18610D6A4}" type="datetimeFigureOut">
              <a:rPr lang="tr-TR" smtClean="0"/>
              <a:t>25.02.2020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2126-6F8A-413D-AF7A-5F633622CD7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30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571196" y="512664"/>
            <a:ext cx="2970371" cy="1092284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60083" y="512664"/>
            <a:ext cx="8691086" cy="1092284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DDB-6539-424C-ABC8-9FF18610D6A4}" type="datetimeFigureOut">
              <a:rPr lang="tr-TR" smtClean="0"/>
              <a:t>25.02.2020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2126-6F8A-413D-AF7A-5F633622CD7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471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DDB-6539-424C-ABC8-9FF18610D6A4}" type="datetimeFigureOut">
              <a:rPr lang="tr-TR" smtClean="0"/>
              <a:t>25.02.2020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2126-6F8A-413D-AF7A-5F633622CD7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370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42840" y="8226215"/>
            <a:ext cx="11221403" cy="2542540"/>
          </a:xfrm>
        </p:spPr>
        <p:txBody>
          <a:bodyPr anchor="t"/>
          <a:lstStyle>
            <a:lvl1pPr algn="l">
              <a:defRPr sz="8085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42840" y="5425871"/>
            <a:ext cx="11221403" cy="2800350"/>
          </a:xfrm>
        </p:spPr>
        <p:txBody>
          <a:bodyPr anchor="b"/>
          <a:lstStyle>
            <a:lvl1pPr marL="0" indent="0">
              <a:buNone/>
              <a:defRPr sz="4042">
                <a:solidFill>
                  <a:schemeClr val="tx1">
                    <a:tint val="75000"/>
                  </a:schemeClr>
                </a:solidFill>
              </a:defRPr>
            </a:lvl1pPr>
            <a:lvl2pPr marL="921913" indent="0">
              <a:buNone/>
              <a:defRPr sz="3658">
                <a:solidFill>
                  <a:schemeClr val="tx1">
                    <a:tint val="75000"/>
                  </a:schemeClr>
                </a:solidFill>
              </a:defRPr>
            </a:lvl2pPr>
            <a:lvl3pPr marL="1843824" indent="0">
              <a:buNone/>
              <a:defRPr sz="3273">
                <a:solidFill>
                  <a:schemeClr val="tx1">
                    <a:tint val="75000"/>
                  </a:schemeClr>
                </a:solidFill>
              </a:defRPr>
            </a:lvl3pPr>
            <a:lvl4pPr marL="2765736" indent="0">
              <a:buNone/>
              <a:defRPr sz="2888">
                <a:solidFill>
                  <a:schemeClr val="tx1">
                    <a:tint val="75000"/>
                  </a:schemeClr>
                </a:solidFill>
              </a:defRPr>
            </a:lvl4pPr>
            <a:lvl5pPr marL="3687650" indent="0">
              <a:buNone/>
              <a:defRPr sz="2888">
                <a:solidFill>
                  <a:schemeClr val="tx1">
                    <a:tint val="75000"/>
                  </a:schemeClr>
                </a:solidFill>
              </a:defRPr>
            </a:lvl5pPr>
            <a:lvl6pPr marL="4609562" indent="0">
              <a:buNone/>
              <a:defRPr sz="2888">
                <a:solidFill>
                  <a:schemeClr val="tx1">
                    <a:tint val="75000"/>
                  </a:schemeClr>
                </a:solidFill>
              </a:defRPr>
            </a:lvl6pPr>
            <a:lvl7pPr marL="5531472" indent="0">
              <a:buNone/>
              <a:defRPr sz="2888">
                <a:solidFill>
                  <a:schemeClr val="tx1">
                    <a:tint val="75000"/>
                  </a:schemeClr>
                </a:solidFill>
              </a:defRPr>
            </a:lvl7pPr>
            <a:lvl8pPr marL="6453385" indent="0">
              <a:buNone/>
              <a:defRPr sz="2888">
                <a:solidFill>
                  <a:schemeClr val="tx1">
                    <a:tint val="75000"/>
                  </a:schemeClr>
                </a:solidFill>
              </a:defRPr>
            </a:lvl8pPr>
            <a:lvl9pPr marL="7375299" indent="0">
              <a:buNone/>
              <a:defRPr sz="28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DDB-6539-424C-ABC8-9FF18610D6A4}" type="datetimeFigureOut">
              <a:rPr lang="tr-TR" smtClean="0"/>
              <a:t>25.02.2020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2126-6F8A-413D-AF7A-5F633622CD7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929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60082" y="2987042"/>
            <a:ext cx="5830729" cy="8448464"/>
          </a:xfrm>
        </p:spPr>
        <p:txBody>
          <a:bodyPr/>
          <a:lstStyle>
            <a:lvl1pPr>
              <a:defRPr sz="5583"/>
            </a:lvl1pPr>
            <a:lvl2pPr>
              <a:defRPr sz="4813"/>
            </a:lvl2pPr>
            <a:lvl3pPr>
              <a:defRPr sz="4042"/>
            </a:lvl3pPr>
            <a:lvl4pPr>
              <a:defRPr sz="3658"/>
            </a:lvl4pPr>
            <a:lvl5pPr>
              <a:defRPr sz="3658"/>
            </a:lvl5pPr>
            <a:lvl6pPr>
              <a:defRPr sz="3658"/>
            </a:lvl6pPr>
            <a:lvl7pPr>
              <a:defRPr sz="3658"/>
            </a:lvl7pPr>
            <a:lvl8pPr>
              <a:defRPr sz="3658"/>
            </a:lvl8pPr>
            <a:lvl9pPr>
              <a:defRPr sz="3658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710839" y="2987042"/>
            <a:ext cx="5830729" cy="8448464"/>
          </a:xfrm>
        </p:spPr>
        <p:txBody>
          <a:bodyPr/>
          <a:lstStyle>
            <a:lvl1pPr>
              <a:defRPr sz="5583"/>
            </a:lvl1pPr>
            <a:lvl2pPr>
              <a:defRPr sz="4813"/>
            </a:lvl2pPr>
            <a:lvl3pPr>
              <a:defRPr sz="4042"/>
            </a:lvl3pPr>
            <a:lvl4pPr>
              <a:defRPr sz="3658"/>
            </a:lvl4pPr>
            <a:lvl5pPr>
              <a:defRPr sz="3658"/>
            </a:lvl5pPr>
            <a:lvl6pPr>
              <a:defRPr sz="3658"/>
            </a:lvl6pPr>
            <a:lvl7pPr>
              <a:defRPr sz="3658"/>
            </a:lvl7pPr>
            <a:lvl8pPr>
              <a:defRPr sz="3658"/>
            </a:lvl8pPr>
            <a:lvl9pPr>
              <a:defRPr sz="3658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DDB-6539-424C-ABC8-9FF18610D6A4}" type="datetimeFigureOut">
              <a:rPr lang="tr-TR" smtClean="0"/>
              <a:t>25.02.2020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2126-6F8A-413D-AF7A-5F633622CD7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589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60090" y="2865550"/>
            <a:ext cx="5833021" cy="1194222"/>
          </a:xfrm>
        </p:spPr>
        <p:txBody>
          <a:bodyPr anchor="b"/>
          <a:lstStyle>
            <a:lvl1pPr marL="0" indent="0">
              <a:buNone/>
              <a:defRPr sz="4813" b="1"/>
            </a:lvl1pPr>
            <a:lvl2pPr marL="921913" indent="0">
              <a:buNone/>
              <a:defRPr sz="4042" b="1"/>
            </a:lvl2pPr>
            <a:lvl3pPr marL="1843824" indent="0">
              <a:buNone/>
              <a:defRPr sz="3658" b="1"/>
            </a:lvl3pPr>
            <a:lvl4pPr marL="2765736" indent="0">
              <a:buNone/>
              <a:defRPr sz="3273" b="1"/>
            </a:lvl4pPr>
            <a:lvl5pPr marL="3687650" indent="0">
              <a:buNone/>
              <a:defRPr sz="3273" b="1"/>
            </a:lvl5pPr>
            <a:lvl6pPr marL="4609562" indent="0">
              <a:buNone/>
              <a:defRPr sz="3273" b="1"/>
            </a:lvl6pPr>
            <a:lvl7pPr marL="5531472" indent="0">
              <a:buNone/>
              <a:defRPr sz="3273" b="1"/>
            </a:lvl7pPr>
            <a:lvl8pPr marL="6453385" indent="0">
              <a:buNone/>
              <a:defRPr sz="3273" b="1"/>
            </a:lvl8pPr>
            <a:lvl9pPr marL="7375299" indent="0">
              <a:buNone/>
              <a:defRPr sz="3273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60090" y="4059766"/>
            <a:ext cx="5833021" cy="7375738"/>
          </a:xfrm>
        </p:spPr>
        <p:txBody>
          <a:bodyPr/>
          <a:lstStyle>
            <a:lvl1pPr>
              <a:defRPr sz="4813"/>
            </a:lvl1pPr>
            <a:lvl2pPr>
              <a:defRPr sz="4042"/>
            </a:lvl2pPr>
            <a:lvl3pPr>
              <a:defRPr sz="3658"/>
            </a:lvl3pPr>
            <a:lvl4pPr>
              <a:defRPr sz="3273"/>
            </a:lvl4pPr>
            <a:lvl5pPr>
              <a:defRPr sz="3273"/>
            </a:lvl5pPr>
            <a:lvl6pPr>
              <a:defRPr sz="3273"/>
            </a:lvl6pPr>
            <a:lvl7pPr>
              <a:defRPr sz="3273"/>
            </a:lvl7pPr>
            <a:lvl8pPr>
              <a:defRPr sz="3273"/>
            </a:lvl8pPr>
            <a:lvl9pPr>
              <a:defRPr sz="3273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706263" y="2865550"/>
            <a:ext cx="5835312" cy="1194222"/>
          </a:xfrm>
        </p:spPr>
        <p:txBody>
          <a:bodyPr anchor="b"/>
          <a:lstStyle>
            <a:lvl1pPr marL="0" indent="0">
              <a:buNone/>
              <a:defRPr sz="4813" b="1"/>
            </a:lvl1pPr>
            <a:lvl2pPr marL="921913" indent="0">
              <a:buNone/>
              <a:defRPr sz="4042" b="1"/>
            </a:lvl2pPr>
            <a:lvl3pPr marL="1843824" indent="0">
              <a:buNone/>
              <a:defRPr sz="3658" b="1"/>
            </a:lvl3pPr>
            <a:lvl4pPr marL="2765736" indent="0">
              <a:buNone/>
              <a:defRPr sz="3273" b="1"/>
            </a:lvl4pPr>
            <a:lvl5pPr marL="3687650" indent="0">
              <a:buNone/>
              <a:defRPr sz="3273" b="1"/>
            </a:lvl5pPr>
            <a:lvl6pPr marL="4609562" indent="0">
              <a:buNone/>
              <a:defRPr sz="3273" b="1"/>
            </a:lvl6pPr>
            <a:lvl7pPr marL="5531472" indent="0">
              <a:buNone/>
              <a:defRPr sz="3273" b="1"/>
            </a:lvl7pPr>
            <a:lvl8pPr marL="6453385" indent="0">
              <a:buNone/>
              <a:defRPr sz="3273" b="1"/>
            </a:lvl8pPr>
            <a:lvl9pPr marL="7375299" indent="0">
              <a:buNone/>
              <a:defRPr sz="3273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706263" y="4059766"/>
            <a:ext cx="5835312" cy="7375738"/>
          </a:xfrm>
        </p:spPr>
        <p:txBody>
          <a:bodyPr/>
          <a:lstStyle>
            <a:lvl1pPr>
              <a:defRPr sz="4813"/>
            </a:lvl1pPr>
            <a:lvl2pPr>
              <a:defRPr sz="4042"/>
            </a:lvl2pPr>
            <a:lvl3pPr>
              <a:defRPr sz="3658"/>
            </a:lvl3pPr>
            <a:lvl4pPr>
              <a:defRPr sz="3273"/>
            </a:lvl4pPr>
            <a:lvl5pPr>
              <a:defRPr sz="3273"/>
            </a:lvl5pPr>
            <a:lvl6pPr>
              <a:defRPr sz="3273"/>
            </a:lvl6pPr>
            <a:lvl7pPr>
              <a:defRPr sz="3273"/>
            </a:lvl7pPr>
            <a:lvl8pPr>
              <a:defRPr sz="3273"/>
            </a:lvl8pPr>
            <a:lvl9pPr>
              <a:defRPr sz="3273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DDB-6539-424C-ABC8-9FF18610D6A4}" type="datetimeFigureOut">
              <a:rPr lang="tr-TR" smtClean="0"/>
              <a:t>25.02.2020</a:t>
            </a:fld>
            <a:endParaRPr lang="tr-TR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2126-6F8A-413D-AF7A-5F633622CD7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165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DDB-6539-424C-ABC8-9FF18610D6A4}" type="datetimeFigureOut">
              <a:rPr lang="tr-TR" smtClean="0"/>
              <a:t>25.02.2020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2126-6F8A-413D-AF7A-5F633622CD7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103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DDB-6539-424C-ABC8-9FF18610D6A4}" type="datetimeFigureOut">
              <a:rPr lang="tr-TR" smtClean="0"/>
              <a:t>25.02.2020</a:t>
            </a:fld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2126-6F8A-413D-AF7A-5F633622CD7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393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0090" y="509698"/>
            <a:ext cx="4343252" cy="2169160"/>
          </a:xfrm>
        </p:spPr>
        <p:txBody>
          <a:bodyPr anchor="b"/>
          <a:lstStyle>
            <a:lvl1pPr algn="l">
              <a:defRPr sz="4042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61480" y="509701"/>
            <a:ext cx="7380088" cy="10925811"/>
          </a:xfrm>
        </p:spPr>
        <p:txBody>
          <a:bodyPr/>
          <a:lstStyle>
            <a:lvl1pPr>
              <a:defRPr sz="6545"/>
            </a:lvl1pPr>
            <a:lvl2pPr>
              <a:defRPr sz="5583"/>
            </a:lvl2pPr>
            <a:lvl3pPr>
              <a:defRPr sz="4813"/>
            </a:lvl3pPr>
            <a:lvl4pPr>
              <a:defRPr sz="4042"/>
            </a:lvl4pPr>
            <a:lvl5pPr>
              <a:defRPr sz="4042"/>
            </a:lvl5pPr>
            <a:lvl6pPr>
              <a:defRPr sz="4042"/>
            </a:lvl6pPr>
            <a:lvl7pPr>
              <a:defRPr sz="4042"/>
            </a:lvl7pPr>
            <a:lvl8pPr>
              <a:defRPr sz="4042"/>
            </a:lvl8pPr>
            <a:lvl9pPr>
              <a:defRPr sz="4042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60090" y="2678856"/>
            <a:ext cx="4343252" cy="8756651"/>
          </a:xfrm>
        </p:spPr>
        <p:txBody>
          <a:bodyPr/>
          <a:lstStyle>
            <a:lvl1pPr marL="0" indent="0">
              <a:buNone/>
              <a:defRPr sz="2888"/>
            </a:lvl1pPr>
            <a:lvl2pPr marL="921913" indent="0">
              <a:buNone/>
              <a:defRPr sz="2503"/>
            </a:lvl2pPr>
            <a:lvl3pPr marL="1843824" indent="0">
              <a:buNone/>
              <a:defRPr sz="2118"/>
            </a:lvl3pPr>
            <a:lvl4pPr marL="2765736" indent="0">
              <a:buNone/>
              <a:defRPr sz="1733"/>
            </a:lvl4pPr>
            <a:lvl5pPr marL="3687650" indent="0">
              <a:buNone/>
              <a:defRPr sz="1733"/>
            </a:lvl5pPr>
            <a:lvl6pPr marL="4609562" indent="0">
              <a:buNone/>
              <a:defRPr sz="1733"/>
            </a:lvl6pPr>
            <a:lvl7pPr marL="5531472" indent="0">
              <a:buNone/>
              <a:defRPr sz="1733"/>
            </a:lvl7pPr>
            <a:lvl8pPr marL="6453385" indent="0">
              <a:buNone/>
              <a:defRPr sz="1733"/>
            </a:lvl8pPr>
            <a:lvl9pPr marL="7375299" indent="0">
              <a:buNone/>
              <a:defRPr sz="1733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DDB-6539-424C-ABC8-9FF18610D6A4}" type="datetimeFigureOut">
              <a:rPr lang="tr-TR" smtClean="0"/>
              <a:t>25.02.2020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2126-6F8A-413D-AF7A-5F633622CD7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701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87615" y="8961122"/>
            <a:ext cx="7920990" cy="1057911"/>
          </a:xfrm>
        </p:spPr>
        <p:txBody>
          <a:bodyPr anchor="b"/>
          <a:lstStyle>
            <a:lvl1pPr algn="l">
              <a:defRPr sz="4042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2587615" y="1143846"/>
            <a:ext cx="7920990" cy="7680960"/>
          </a:xfrm>
        </p:spPr>
        <p:txBody>
          <a:bodyPr/>
          <a:lstStyle>
            <a:lvl1pPr marL="0" indent="0">
              <a:buNone/>
              <a:defRPr sz="6545"/>
            </a:lvl1pPr>
            <a:lvl2pPr marL="921913" indent="0">
              <a:buNone/>
              <a:defRPr sz="5583"/>
            </a:lvl2pPr>
            <a:lvl3pPr marL="1843824" indent="0">
              <a:buNone/>
              <a:defRPr sz="4813"/>
            </a:lvl3pPr>
            <a:lvl4pPr marL="2765736" indent="0">
              <a:buNone/>
              <a:defRPr sz="4042"/>
            </a:lvl4pPr>
            <a:lvl5pPr marL="3687650" indent="0">
              <a:buNone/>
              <a:defRPr sz="4042"/>
            </a:lvl5pPr>
            <a:lvl6pPr marL="4609562" indent="0">
              <a:buNone/>
              <a:defRPr sz="4042"/>
            </a:lvl6pPr>
            <a:lvl7pPr marL="5531472" indent="0">
              <a:buNone/>
              <a:defRPr sz="4042"/>
            </a:lvl7pPr>
            <a:lvl8pPr marL="6453385" indent="0">
              <a:buNone/>
              <a:defRPr sz="4042"/>
            </a:lvl8pPr>
            <a:lvl9pPr marL="7375299" indent="0">
              <a:buNone/>
              <a:defRPr sz="4042"/>
            </a:lvl9pPr>
          </a:lstStyle>
          <a:p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2587615" y="10019033"/>
            <a:ext cx="7920990" cy="1502409"/>
          </a:xfrm>
        </p:spPr>
        <p:txBody>
          <a:bodyPr/>
          <a:lstStyle>
            <a:lvl1pPr marL="0" indent="0">
              <a:buNone/>
              <a:defRPr sz="2888"/>
            </a:lvl1pPr>
            <a:lvl2pPr marL="921913" indent="0">
              <a:buNone/>
              <a:defRPr sz="2503"/>
            </a:lvl2pPr>
            <a:lvl3pPr marL="1843824" indent="0">
              <a:buNone/>
              <a:defRPr sz="2118"/>
            </a:lvl3pPr>
            <a:lvl4pPr marL="2765736" indent="0">
              <a:buNone/>
              <a:defRPr sz="1733"/>
            </a:lvl4pPr>
            <a:lvl5pPr marL="3687650" indent="0">
              <a:buNone/>
              <a:defRPr sz="1733"/>
            </a:lvl5pPr>
            <a:lvl6pPr marL="4609562" indent="0">
              <a:buNone/>
              <a:defRPr sz="1733"/>
            </a:lvl6pPr>
            <a:lvl7pPr marL="5531472" indent="0">
              <a:buNone/>
              <a:defRPr sz="1733"/>
            </a:lvl7pPr>
            <a:lvl8pPr marL="6453385" indent="0">
              <a:buNone/>
              <a:defRPr sz="1733"/>
            </a:lvl8pPr>
            <a:lvl9pPr marL="7375299" indent="0">
              <a:buNone/>
              <a:defRPr sz="1733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DDB-6539-424C-ABC8-9FF18610D6A4}" type="datetimeFigureOut">
              <a:rPr lang="tr-TR" smtClean="0"/>
              <a:t>25.02.2020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2126-6F8A-413D-AF7A-5F633622CD7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891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60083" y="512659"/>
            <a:ext cx="11881485" cy="2133600"/>
          </a:xfrm>
          <a:prstGeom prst="rect">
            <a:avLst/>
          </a:prstGeom>
        </p:spPr>
        <p:txBody>
          <a:bodyPr vert="horz" lIns="95793" tIns="47896" rIns="95793" bIns="47896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60083" y="2987042"/>
            <a:ext cx="11881485" cy="8448464"/>
          </a:xfrm>
          <a:prstGeom prst="rect">
            <a:avLst/>
          </a:prstGeom>
        </p:spPr>
        <p:txBody>
          <a:bodyPr vert="horz" lIns="95793" tIns="47896" rIns="95793" bIns="47896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660083" y="11865193"/>
            <a:ext cx="3080385" cy="681568"/>
          </a:xfrm>
          <a:prstGeom prst="rect">
            <a:avLst/>
          </a:prstGeom>
        </p:spPr>
        <p:txBody>
          <a:bodyPr vert="horz" lIns="95793" tIns="47896" rIns="95793" bIns="47896" rtlCol="0" anchor="ctr"/>
          <a:lstStyle>
            <a:lvl1pPr algn="l">
              <a:defRPr sz="25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E6DDB-6539-424C-ABC8-9FF18610D6A4}" type="datetimeFigureOut">
              <a:rPr lang="tr-TR" smtClean="0"/>
              <a:t>25.02.2020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510564" y="11865193"/>
            <a:ext cx="4180523" cy="681568"/>
          </a:xfrm>
          <a:prstGeom prst="rect">
            <a:avLst/>
          </a:prstGeom>
        </p:spPr>
        <p:txBody>
          <a:bodyPr vert="horz" lIns="95793" tIns="47896" rIns="95793" bIns="47896" rtlCol="0" anchor="ctr"/>
          <a:lstStyle>
            <a:lvl1pPr algn="ctr">
              <a:defRPr sz="25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461183" y="11865193"/>
            <a:ext cx="3080385" cy="681568"/>
          </a:xfrm>
          <a:prstGeom prst="rect">
            <a:avLst/>
          </a:prstGeom>
        </p:spPr>
        <p:txBody>
          <a:bodyPr vert="horz" lIns="95793" tIns="47896" rIns="95793" bIns="47896" rtlCol="0" anchor="ctr"/>
          <a:lstStyle>
            <a:lvl1pPr algn="r">
              <a:defRPr sz="25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A2126-6F8A-413D-AF7A-5F633622CD7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068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43824" rtl="0" eaLnBrk="1" latinLnBrk="0" hangingPunct="1">
        <a:spcBef>
          <a:spcPct val="0"/>
        </a:spcBef>
        <a:buNone/>
        <a:defRPr sz="8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1433" indent="-691433" algn="l" defTabSz="1843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6545" kern="1200">
          <a:solidFill>
            <a:schemeClr val="tx1"/>
          </a:solidFill>
          <a:latin typeface="+mn-lt"/>
          <a:ea typeface="+mn-ea"/>
          <a:cs typeface="+mn-cs"/>
        </a:defRPr>
      </a:lvl1pPr>
      <a:lvl2pPr marL="1498107" indent="-576195" algn="l" defTabSz="1843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5583" kern="1200">
          <a:solidFill>
            <a:schemeClr val="tx1"/>
          </a:solidFill>
          <a:latin typeface="+mn-lt"/>
          <a:ea typeface="+mn-ea"/>
          <a:cs typeface="+mn-cs"/>
        </a:defRPr>
      </a:lvl2pPr>
      <a:lvl3pPr marL="2304782" indent="-460955" algn="l" defTabSz="1843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4813" kern="1200">
          <a:solidFill>
            <a:schemeClr val="tx1"/>
          </a:solidFill>
          <a:latin typeface="+mn-lt"/>
          <a:ea typeface="+mn-ea"/>
          <a:cs typeface="+mn-cs"/>
        </a:defRPr>
      </a:lvl3pPr>
      <a:lvl4pPr marL="3226695" indent="-460955" algn="l" defTabSz="1843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4042" kern="1200">
          <a:solidFill>
            <a:schemeClr val="tx1"/>
          </a:solidFill>
          <a:latin typeface="+mn-lt"/>
          <a:ea typeface="+mn-ea"/>
          <a:cs typeface="+mn-cs"/>
        </a:defRPr>
      </a:lvl4pPr>
      <a:lvl5pPr marL="4148606" indent="-460955" algn="l" defTabSz="1843824" rtl="0" eaLnBrk="1" latinLnBrk="0" hangingPunct="1">
        <a:spcBef>
          <a:spcPct val="20000"/>
        </a:spcBef>
        <a:buFont typeface="Arial" panose="020B0604020202020204" pitchFamily="34" charset="0"/>
        <a:buChar char="»"/>
        <a:defRPr sz="4042" kern="1200">
          <a:solidFill>
            <a:schemeClr val="tx1"/>
          </a:solidFill>
          <a:latin typeface="+mn-lt"/>
          <a:ea typeface="+mn-ea"/>
          <a:cs typeface="+mn-cs"/>
        </a:defRPr>
      </a:lvl5pPr>
      <a:lvl6pPr marL="5070517" indent="-460955" algn="l" defTabSz="1843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4042" kern="1200">
          <a:solidFill>
            <a:schemeClr val="tx1"/>
          </a:solidFill>
          <a:latin typeface="+mn-lt"/>
          <a:ea typeface="+mn-ea"/>
          <a:cs typeface="+mn-cs"/>
        </a:defRPr>
      </a:lvl6pPr>
      <a:lvl7pPr marL="5992430" indent="-460955" algn="l" defTabSz="1843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4042" kern="1200">
          <a:solidFill>
            <a:schemeClr val="tx1"/>
          </a:solidFill>
          <a:latin typeface="+mn-lt"/>
          <a:ea typeface="+mn-ea"/>
          <a:cs typeface="+mn-cs"/>
        </a:defRPr>
      </a:lvl7pPr>
      <a:lvl8pPr marL="6914342" indent="-460955" algn="l" defTabSz="1843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4042" kern="1200">
          <a:solidFill>
            <a:schemeClr val="tx1"/>
          </a:solidFill>
          <a:latin typeface="+mn-lt"/>
          <a:ea typeface="+mn-ea"/>
          <a:cs typeface="+mn-cs"/>
        </a:defRPr>
      </a:lvl8pPr>
      <a:lvl9pPr marL="7836253" indent="-460955" algn="l" defTabSz="1843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40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1843824" rtl="0" eaLnBrk="1" latinLnBrk="0" hangingPunct="1">
        <a:defRPr sz="3658" kern="1200">
          <a:solidFill>
            <a:schemeClr val="tx1"/>
          </a:solidFill>
          <a:latin typeface="+mn-lt"/>
          <a:ea typeface="+mn-ea"/>
          <a:cs typeface="+mn-cs"/>
        </a:defRPr>
      </a:lvl1pPr>
      <a:lvl2pPr marL="921913" algn="l" defTabSz="1843824" rtl="0" eaLnBrk="1" latinLnBrk="0" hangingPunct="1">
        <a:defRPr sz="3658" kern="1200">
          <a:solidFill>
            <a:schemeClr val="tx1"/>
          </a:solidFill>
          <a:latin typeface="+mn-lt"/>
          <a:ea typeface="+mn-ea"/>
          <a:cs typeface="+mn-cs"/>
        </a:defRPr>
      </a:lvl2pPr>
      <a:lvl3pPr marL="1843824" algn="l" defTabSz="1843824" rtl="0" eaLnBrk="1" latinLnBrk="0" hangingPunct="1">
        <a:defRPr sz="3658" kern="1200">
          <a:solidFill>
            <a:schemeClr val="tx1"/>
          </a:solidFill>
          <a:latin typeface="+mn-lt"/>
          <a:ea typeface="+mn-ea"/>
          <a:cs typeface="+mn-cs"/>
        </a:defRPr>
      </a:lvl3pPr>
      <a:lvl4pPr marL="2765736" algn="l" defTabSz="1843824" rtl="0" eaLnBrk="1" latinLnBrk="0" hangingPunct="1">
        <a:defRPr sz="3658" kern="1200">
          <a:solidFill>
            <a:schemeClr val="tx1"/>
          </a:solidFill>
          <a:latin typeface="+mn-lt"/>
          <a:ea typeface="+mn-ea"/>
          <a:cs typeface="+mn-cs"/>
        </a:defRPr>
      </a:lvl4pPr>
      <a:lvl5pPr marL="3687650" algn="l" defTabSz="1843824" rtl="0" eaLnBrk="1" latinLnBrk="0" hangingPunct="1">
        <a:defRPr sz="3658" kern="1200">
          <a:solidFill>
            <a:schemeClr val="tx1"/>
          </a:solidFill>
          <a:latin typeface="+mn-lt"/>
          <a:ea typeface="+mn-ea"/>
          <a:cs typeface="+mn-cs"/>
        </a:defRPr>
      </a:lvl5pPr>
      <a:lvl6pPr marL="4609562" algn="l" defTabSz="1843824" rtl="0" eaLnBrk="1" latinLnBrk="0" hangingPunct="1">
        <a:defRPr sz="3658" kern="1200">
          <a:solidFill>
            <a:schemeClr val="tx1"/>
          </a:solidFill>
          <a:latin typeface="+mn-lt"/>
          <a:ea typeface="+mn-ea"/>
          <a:cs typeface="+mn-cs"/>
        </a:defRPr>
      </a:lvl6pPr>
      <a:lvl7pPr marL="5531472" algn="l" defTabSz="1843824" rtl="0" eaLnBrk="1" latinLnBrk="0" hangingPunct="1">
        <a:defRPr sz="3658" kern="1200">
          <a:solidFill>
            <a:schemeClr val="tx1"/>
          </a:solidFill>
          <a:latin typeface="+mn-lt"/>
          <a:ea typeface="+mn-ea"/>
          <a:cs typeface="+mn-cs"/>
        </a:defRPr>
      </a:lvl7pPr>
      <a:lvl8pPr marL="6453385" algn="l" defTabSz="1843824" rtl="0" eaLnBrk="1" latinLnBrk="0" hangingPunct="1">
        <a:defRPr sz="3658" kern="1200">
          <a:solidFill>
            <a:schemeClr val="tx1"/>
          </a:solidFill>
          <a:latin typeface="+mn-lt"/>
          <a:ea typeface="+mn-ea"/>
          <a:cs typeface="+mn-cs"/>
        </a:defRPr>
      </a:lvl8pPr>
      <a:lvl9pPr marL="7375299" algn="l" defTabSz="1843824" rtl="0" eaLnBrk="1" latinLnBrk="0" hangingPunct="1">
        <a:defRPr sz="3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tiff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rladie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eskisehir@rladies.org" TargetMode="Externa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datascience.com/data-driven-exploration-of-the-r-user-community-worldwide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Resim 16">
            <a:extLst>
              <a:ext uri="{FF2B5EF4-FFF2-40B4-BE49-F238E27FC236}">
                <a16:creationId xmlns:a16="http://schemas.microsoft.com/office/drawing/2014/main" id="{C66FFAC7-B337-2544-804D-F82786E362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  <a14:imgEffect>
                      <a14:saturation sat="110000"/>
                    </a14:imgEffect>
                    <a14:imgEffect>
                      <a14:brightnessContrast bright="-1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5" y="0"/>
            <a:ext cx="12895542" cy="5915596"/>
          </a:xfrm>
          <a:prstGeom prst="rect">
            <a:avLst/>
          </a:prstGeom>
        </p:spPr>
      </p:pic>
      <p:pic>
        <p:nvPicPr>
          <p:cNvPr id="24" name="Resim 16">
            <a:extLst>
              <a:ext uri="{FF2B5EF4-FFF2-40B4-BE49-F238E27FC236}">
                <a16:creationId xmlns:a16="http://schemas.microsoft.com/office/drawing/2014/main" id="{C26DB9B2-0C03-544C-8F5F-F4F4EEECD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  <a14:imgEffect>
                      <a14:saturation sat="110000"/>
                    </a14:imgEffect>
                    <a14:imgEffect>
                      <a14:brightnessContrast bright="-1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8655" y="7396538"/>
            <a:ext cx="12895542" cy="54007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3AED89-DB34-964A-9808-977716B762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506" y="4292"/>
            <a:ext cx="2713249" cy="31427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6E8AE1-7660-4647-9FE6-C1930943B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787" y="3137245"/>
            <a:ext cx="11643694" cy="490680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D5D6DEE-6061-C946-8809-1854FDCA9342}"/>
              </a:ext>
            </a:extLst>
          </p:cNvPr>
          <p:cNvSpPr/>
          <p:nvPr/>
        </p:nvSpPr>
        <p:spPr>
          <a:xfrm>
            <a:off x="1472059" y="6152106"/>
            <a:ext cx="2117887" cy="744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tr-TR" sz="4235" dirty="0">
                <a:solidFill>
                  <a:schemeClr val="bg1">
                    <a:lumMod val="50000"/>
                  </a:schemeClr>
                </a:solidFill>
              </a:rPr>
              <a:t>Eskişehir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26A86-37A1-624E-B8F5-0BA70AC29702}"/>
              </a:ext>
            </a:extLst>
          </p:cNvPr>
          <p:cNvSpPr txBox="1"/>
          <p:nvPr/>
        </p:nvSpPr>
        <p:spPr>
          <a:xfrm>
            <a:off x="13909189" y="-2857612"/>
            <a:ext cx="184731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sz="512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3381AE-394E-8F46-81A2-170C68E5BF23}"/>
              </a:ext>
            </a:extLst>
          </p:cNvPr>
          <p:cNvSpPr/>
          <p:nvPr/>
        </p:nvSpPr>
        <p:spPr>
          <a:xfrm>
            <a:off x="2136329" y="9785176"/>
            <a:ext cx="6600825" cy="25045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5225" b="1" dirty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Schoolbook" panose="02040604050505020304" pitchFamily="18" charset="0"/>
              </a:rPr>
              <a:t># Meetups</a:t>
            </a:r>
          </a:p>
          <a:p>
            <a:r>
              <a:rPr lang="tr-TR" sz="5225" b="1" dirty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Schoolbook" panose="02040604050505020304" pitchFamily="18" charset="0"/>
              </a:rPr>
              <a:t># Workshops</a:t>
            </a:r>
          </a:p>
          <a:p>
            <a:r>
              <a:rPr lang="tr-TR" sz="5225" b="1" dirty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Schoolbook" panose="02040604050505020304" pitchFamily="18" charset="0"/>
              </a:rPr>
              <a:t># Mentorships </a:t>
            </a:r>
          </a:p>
        </p:txBody>
      </p:sp>
    </p:spTree>
    <p:extLst>
      <p:ext uri="{BB962C8B-B14F-4D97-AF65-F5344CB8AC3E}">
        <p14:creationId xmlns:p14="http://schemas.microsoft.com/office/powerpoint/2010/main" val="49298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Resim 16">
            <a:extLst>
              <a:ext uri="{FF2B5EF4-FFF2-40B4-BE49-F238E27FC236}">
                <a16:creationId xmlns:a16="http://schemas.microsoft.com/office/drawing/2014/main" id="{C66FFAC7-B337-2544-804D-F82786E362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  <a14:imgEffect>
                      <a14:saturation sat="110000"/>
                    </a14:imgEffect>
                    <a14:imgEffect>
                      <a14:brightnessContrast bright="-1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812" y="244168"/>
            <a:ext cx="13282299" cy="4890259"/>
          </a:xfrm>
          <a:prstGeom prst="rect">
            <a:avLst/>
          </a:prstGeom>
        </p:spPr>
      </p:pic>
      <p:pic>
        <p:nvPicPr>
          <p:cNvPr id="24" name="Resim 16">
            <a:extLst>
              <a:ext uri="{FF2B5EF4-FFF2-40B4-BE49-F238E27FC236}">
                <a16:creationId xmlns:a16="http://schemas.microsoft.com/office/drawing/2014/main" id="{C26DB9B2-0C03-544C-8F5F-F4F4EEECD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  <a14:imgEffect>
                      <a14:saturation sat="110000"/>
                    </a14:imgEffect>
                    <a14:imgEffect>
                      <a14:brightnessContrast bright="-1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94018" y="7567828"/>
            <a:ext cx="13282299" cy="52337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3AED89-DB34-964A-9808-977716B762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982" y="9425136"/>
            <a:ext cx="2059702" cy="2385754"/>
          </a:xfrm>
          <a:prstGeom prst="rect">
            <a:avLst/>
          </a:prstGeom>
        </p:spPr>
      </p:pic>
      <p:sp>
        <p:nvSpPr>
          <p:cNvPr id="6" name="Dikdörtgen 27">
            <a:extLst>
              <a:ext uri="{FF2B5EF4-FFF2-40B4-BE49-F238E27FC236}">
                <a16:creationId xmlns:a16="http://schemas.microsoft.com/office/drawing/2014/main" id="{73C4108C-FCA3-6F42-B13A-4F4136349D0C}"/>
              </a:ext>
            </a:extLst>
          </p:cNvPr>
          <p:cNvSpPr/>
          <p:nvPr/>
        </p:nvSpPr>
        <p:spPr>
          <a:xfrm>
            <a:off x="8143890" y="-2329256"/>
            <a:ext cx="5036259" cy="1007199"/>
          </a:xfrm>
          <a:prstGeom prst="rect">
            <a:avLst/>
          </a:prstGeom>
          <a:noFill/>
        </p:spPr>
        <p:txBody>
          <a:bodyPr wrap="square" lIns="176022" tIns="88011" rIns="176022" bIns="88011">
            <a:spAutoFit/>
          </a:bodyPr>
          <a:lstStyle/>
          <a:p>
            <a:r>
              <a:rPr lang="tr-TR" sz="5390" dirty="0">
                <a:ln w="18415" cmpd="sng">
                  <a:noFill/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Aralık 20 , 2019</a:t>
            </a:r>
            <a:endParaRPr lang="en-GB" sz="5390" dirty="0">
              <a:ln w="18415" cmpd="sng">
                <a:noFill/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Dikdörtgen 27">
            <a:extLst>
              <a:ext uri="{FF2B5EF4-FFF2-40B4-BE49-F238E27FC236}">
                <a16:creationId xmlns:a16="http://schemas.microsoft.com/office/drawing/2014/main" id="{7760C860-DEFE-434C-BE96-536D6429EE50}"/>
              </a:ext>
            </a:extLst>
          </p:cNvPr>
          <p:cNvSpPr/>
          <p:nvPr/>
        </p:nvSpPr>
        <p:spPr>
          <a:xfrm>
            <a:off x="984201" y="1432248"/>
            <a:ext cx="12137000" cy="10395923"/>
          </a:xfrm>
          <a:prstGeom prst="rect">
            <a:avLst/>
          </a:prstGeom>
          <a:noFill/>
        </p:spPr>
        <p:txBody>
          <a:bodyPr wrap="square" lIns="176022" tIns="88011" rIns="176022" bIns="88011">
            <a:spAutoFit/>
          </a:bodyPr>
          <a:lstStyle/>
          <a:p>
            <a:r>
              <a:rPr lang="tr-TR" sz="495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ighlight>
                  <a:srgbClr val="80008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Email:</a:t>
            </a:r>
          </a:p>
          <a:p>
            <a:r>
              <a:rPr lang="tr-TR" sz="4950" dirty="0">
                <a:ln w="18415" cmpd="sng">
                  <a:noFill/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tr-TR" sz="4950" dirty="0">
                <a:ln w="18415" cmpd="sng">
                  <a:noFill/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eskisehir@rladies.org</a:t>
            </a:r>
            <a:endParaRPr lang="tr-TR" sz="4950" dirty="0">
              <a:ln w="18415" cmpd="sng">
                <a:noFill/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tr-TR" sz="4400" dirty="0">
              <a:ln w="18415" cmpd="sng">
                <a:noFill/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tr-TR" sz="44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ighlight>
                  <a:srgbClr val="800080"/>
                </a:highlight>
                <a:latin typeface="Cambria" panose="02040503050406030204" pitchFamily="18" charset="0"/>
                <a:ea typeface="Cambria" panose="020405030504060302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GitHub:</a:t>
            </a:r>
          </a:p>
          <a:p>
            <a:r>
              <a:rPr lang="tr-TR" sz="4900" dirty="0">
                <a:solidFill>
                  <a:srgbClr val="7030A0"/>
                </a:solidFill>
                <a:latin typeface="Cambria" panose="02040503050406030204" pitchFamily="18" charset="0"/>
              </a:rPr>
              <a:t>@rladieseskisehir</a:t>
            </a:r>
          </a:p>
          <a:p>
            <a:endParaRPr lang="en-GB" sz="440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highlight>
                <a:srgbClr val="800080"/>
              </a:highlight>
              <a:latin typeface="Cambria" panose="02040503050406030204" pitchFamily="18" charset="0"/>
              <a:ea typeface="Cambria" panose="02040503050406030204" pitchFamily="18" charset="0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3800" u="sng" dirty="0">
                <a:ln w="18415" cmpd="sng">
                  <a:noFill/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https://github.com/rladies/</a:t>
            </a:r>
            <a:r>
              <a:rPr lang="en-GB" sz="3800" u="sng" dirty="0">
                <a:ln w="18415" cmpd="sng">
                  <a:noFill/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meetup-presentations_Eskisehir</a:t>
            </a:r>
          </a:p>
          <a:p>
            <a:endParaRPr lang="en-GB" sz="4400" dirty="0">
              <a:ln w="18415" cmpd="sng">
                <a:noFill/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44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ighlight>
                  <a:srgbClr val="80008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Twitter:</a:t>
            </a:r>
          </a:p>
          <a:p>
            <a:r>
              <a:rPr lang="en-GB" sz="4400" u="sng" dirty="0">
                <a:ln w="18415" cmpd="sng">
                  <a:noFill/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@RLadiesEskisehR</a:t>
            </a:r>
          </a:p>
          <a:p>
            <a:endParaRPr lang="en-GB" sz="4400" dirty="0">
              <a:ln w="18415" cmpd="sng">
                <a:noFill/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44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ighlight>
                  <a:srgbClr val="80008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Meetup:</a:t>
            </a:r>
          </a:p>
          <a:p>
            <a:r>
              <a:rPr lang="en-GB" sz="4400" u="sng" dirty="0">
                <a:ln w="18415" cmpd="sng">
                  <a:noFill/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Meetup.com.tr/tr-TR/rladies-eskisehir</a:t>
            </a:r>
          </a:p>
          <a:p>
            <a:endParaRPr lang="en-GB" sz="4400" dirty="0">
              <a:ln w="18415" cmpd="sng">
                <a:noFill/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1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Resim 16">
            <a:extLst>
              <a:ext uri="{FF2B5EF4-FFF2-40B4-BE49-F238E27FC236}">
                <a16:creationId xmlns:a16="http://schemas.microsoft.com/office/drawing/2014/main" id="{C66FFAC7-B337-2544-804D-F82786E362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  <a14:imgEffect>
                      <a14:saturation sat="110000"/>
                    </a14:imgEffect>
                    <a14:imgEffect>
                      <a14:brightnessContrast bright="-1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812" y="-379847"/>
            <a:ext cx="13282299" cy="3806685"/>
          </a:xfrm>
          <a:prstGeom prst="rect">
            <a:avLst/>
          </a:prstGeom>
        </p:spPr>
      </p:pic>
      <p:pic>
        <p:nvPicPr>
          <p:cNvPr id="24" name="Resim 16">
            <a:extLst>
              <a:ext uri="{FF2B5EF4-FFF2-40B4-BE49-F238E27FC236}">
                <a16:creationId xmlns:a16="http://schemas.microsoft.com/office/drawing/2014/main" id="{C26DB9B2-0C03-544C-8F5F-F4F4EEECD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  <a14:imgEffect>
                      <a14:saturation sat="110000"/>
                    </a14:imgEffect>
                    <a14:imgEffect>
                      <a14:brightnessContrast bright="-1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94018" y="7567828"/>
            <a:ext cx="13282299" cy="53174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3AED89-DB34-964A-9808-977716B762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369" y="11153328"/>
            <a:ext cx="1299271" cy="1504947"/>
          </a:xfrm>
          <a:prstGeom prst="rect">
            <a:avLst/>
          </a:prstGeom>
        </p:spPr>
      </p:pic>
      <p:sp>
        <p:nvSpPr>
          <p:cNvPr id="6" name="Dikdörtgen 27">
            <a:extLst>
              <a:ext uri="{FF2B5EF4-FFF2-40B4-BE49-F238E27FC236}">
                <a16:creationId xmlns:a16="http://schemas.microsoft.com/office/drawing/2014/main" id="{73C4108C-FCA3-6F42-B13A-4F4136349D0C}"/>
              </a:ext>
            </a:extLst>
          </p:cNvPr>
          <p:cNvSpPr/>
          <p:nvPr/>
        </p:nvSpPr>
        <p:spPr>
          <a:xfrm>
            <a:off x="13369" y="11873408"/>
            <a:ext cx="3358355" cy="710964"/>
          </a:xfrm>
          <a:prstGeom prst="rect">
            <a:avLst/>
          </a:prstGeom>
          <a:noFill/>
        </p:spPr>
        <p:txBody>
          <a:bodyPr wrap="none" lIns="176022" tIns="88011" rIns="176022" bIns="88011">
            <a:spAutoFit/>
          </a:bodyPr>
          <a:lstStyle/>
          <a:p>
            <a:pPr algn="ctr"/>
            <a:r>
              <a:rPr lang="tr-TR" sz="3465" dirty="0">
                <a:ln w="18415" cmpd="sng">
                  <a:noFill/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Aralık 20 , 2019</a:t>
            </a:r>
            <a:endParaRPr lang="en-GB" sz="3465" dirty="0">
              <a:ln w="18415" cmpd="sng">
                <a:noFill/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7" name="Content Placeholder 9">
            <a:extLst>
              <a:ext uri="{FF2B5EF4-FFF2-40B4-BE49-F238E27FC236}">
                <a16:creationId xmlns:a16="http://schemas.microsoft.com/office/drawing/2014/main" id="{D1FD90CB-90DB-1D41-847E-0A45AE8496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58" y="11081320"/>
            <a:ext cx="1417071" cy="1610499"/>
          </a:xfrm>
          <a:prstGeom prst="rect">
            <a:avLst/>
          </a:prstGeom>
        </p:spPr>
      </p:pic>
      <p:pic>
        <p:nvPicPr>
          <p:cNvPr id="26" name="Picture 25" descr="Data-Driven Exploration of the R User Community Worldwide">
            <a:extLst>
              <a:ext uri="{FF2B5EF4-FFF2-40B4-BE49-F238E27FC236}">
                <a16:creationId xmlns:a16="http://schemas.microsoft.com/office/drawing/2014/main" id="{CB8BB139-81E7-BF40-81C7-801C0A8C1D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1741" y="-379847"/>
            <a:ext cx="13918893" cy="113613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34CF81-804F-B24C-9CCB-D1F78AFC97CF}"/>
              </a:ext>
            </a:extLst>
          </p:cNvPr>
          <p:cNvSpPr/>
          <p:nvPr/>
        </p:nvSpPr>
        <p:spPr>
          <a:xfrm>
            <a:off x="3035849" y="11081320"/>
            <a:ext cx="6589312" cy="854080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tr-TR" sz="495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https://rladies.org</a:t>
            </a:r>
            <a:r>
              <a:rPr lang="tr-TR" sz="4950" dirty="0">
                <a:solidFill>
                  <a:srgbClr val="7030A0"/>
                </a:solidFill>
                <a:latin typeface="Century Schoolbook" panose="020406040505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7061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Resim 16">
            <a:extLst>
              <a:ext uri="{FF2B5EF4-FFF2-40B4-BE49-F238E27FC236}">
                <a16:creationId xmlns:a16="http://schemas.microsoft.com/office/drawing/2014/main" id="{C66FFAC7-B337-2544-804D-F82786E362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  <a14:imgEffect>
                      <a14:saturation sat="110000"/>
                    </a14:imgEffect>
                    <a14:imgEffect>
                      <a14:brightnessContrast bright="-1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553" y="424136"/>
            <a:ext cx="13282299" cy="4734638"/>
          </a:xfrm>
          <a:prstGeom prst="rect">
            <a:avLst/>
          </a:prstGeom>
        </p:spPr>
      </p:pic>
      <p:pic>
        <p:nvPicPr>
          <p:cNvPr id="24" name="Resim 16">
            <a:extLst>
              <a:ext uri="{FF2B5EF4-FFF2-40B4-BE49-F238E27FC236}">
                <a16:creationId xmlns:a16="http://schemas.microsoft.com/office/drawing/2014/main" id="{C26DB9B2-0C03-544C-8F5F-F4F4EEECD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  <a14:imgEffect>
                      <a14:saturation sat="110000"/>
                    </a14:imgEffect>
                    <a14:imgEffect>
                      <a14:brightnessContrast bright="-1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94019" y="7567828"/>
            <a:ext cx="13228763" cy="52337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7C63FB8-4341-7041-915D-EF6ACF3766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8" y="60886"/>
            <a:ext cx="12649496" cy="93986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2A8B2EE-3B88-0147-BCB2-049FE0544A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89" y="8572762"/>
            <a:ext cx="7548883" cy="4608512"/>
          </a:xfrm>
          <a:prstGeom prst="rect">
            <a:avLst/>
          </a:prstGeom>
        </p:spPr>
      </p:pic>
      <p:sp>
        <p:nvSpPr>
          <p:cNvPr id="11" name="Rectangle 19">
            <a:extLst>
              <a:ext uri="{FF2B5EF4-FFF2-40B4-BE49-F238E27FC236}">
                <a16:creationId xmlns:a16="http://schemas.microsoft.com/office/drawing/2014/main" id="{DD1AD15E-BB0C-4999-A319-CE1AFDD48D5D}"/>
              </a:ext>
            </a:extLst>
          </p:cNvPr>
          <p:cNvSpPr/>
          <p:nvPr/>
        </p:nvSpPr>
        <p:spPr>
          <a:xfrm>
            <a:off x="1407411" y="2478677"/>
            <a:ext cx="10172370" cy="625556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tr-TR" sz="3465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https://gqueiroz.shinyapps.io/rshinylady</a:t>
            </a:r>
            <a:r>
              <a:rPr lang="tr-TR" sz="3465" dirty="0">
                <a:solidFill>
                  <a:srgbClr val="7030A0"/>
                </a:solidFill>
                <a:latin typeface="Century Schoolbook" panose="020406040505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1253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Resim 16">
            <a:extLst>
              <a:ext uri="{FF2B5EF4-FFF2-40B4-BE49-F238E27FC236}">
                <a16:creationId xmlns:a16="http://schemas.microsoft.com/office/drawing/2014/main" id="{C66FFAC7-B337-2544-804D-F82786E362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  <a14:imgEffect>
                      <a14:saturation sat="110000"/>
                    </a14:imgEffect>
                    <a14:imgEffect>
                      <a14:brightnessContrast bright="-1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812" y="-3158070"/>
            <a:ext cx="13282299" cy="8292497"/>
          </a:xfrm>
          <a:prstGeom prst="rect">
            <a:avLst/>
          </a:prstGeom>
        </p:spPr>
      </p:pic>
      <p:pic>
        <p:nvPicPr>
          <p:cNvPr id="24" name="Resim 16">
            <a:extLst>
              <a:ext uri="{FF2B5EF4-FFF2-40B4-BE49-F238E27FC236}">
                <a16:creationId xmlns:a16="http://schemas.microsoft.com/office/drawing/2014/main" id="{C26DB9B2-0C03-544C-8F5F-F4F4EEECD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  <a14:imgEffect>
                      <a14:saturation sat="110000"/>
                    </a14:imgEffect>
                    <a14:imgEffect>
                      <a14:brightnessContrast bright="-1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08138" y="8345016"/>
            <a:ext cx="12604206" cy="44696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3AED89-DB34-964A-9808-977716B762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54" y="9304975"/>
            <a:ext cx="2591597" cy="3001849"/>
          </a:xfrm>
          <a:prstGeom prst="rect">
            <a:avLst/>
          </a:prstGeom>
        </p:spPr>
      </p:pic>
      <p:sp>
        <p:nvSpPr>
          <p:cNvPr id="6" name="Dikdörtgen 27">
            <a:extLst>
              <a:ext uri="{FF2B5EF4-FFF2-40B4-BE49-F238E27FC236}">
                <a16:creationId xmlns:a16="http://schemas.microsoft.com/office/drawing/2014/main" id="{73C4108C-FCA3-6F42-B13A-4F4136349D0C}"/>
              </a:ext>
            </a:extLst>
          </p:cNvPr>
          <p:cNvSpPr/>
          <p:nvPr/>
        </p:nvSpPr>
        <p:spPr>
          <a:xfrm>
            <a:off x="7443158" y="11951342"/>
            <a:ext cx="3358355" cy="710964"/>
          </a:xfrm>
          <a:prstGeom prst="rect">
            <a:avLst/>
          </a:prstGeom>
          <a:noFill/>
        </p:spPr>
        <p:txBody>
          <a:bodyPr wrap="none" lIns="176022" tIns="88011" rIns="176022" bIns="88011">
            <a:spAutoFit/>
          </a:bodyPr>
          <a:lstStyle/>
          <a:p>
            <a:pPr algn="ctr"/>
            <a:r>
              <a:rPr lang="tr-TR" sz="3465" dirty="0">
                <a:ln w="18415" cmpd="sng">
                  <a:noFill/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Aralık 20 , 2019</a:t>
            </a:r>
            <a:endParaRPr lang="en-GB" sz="3465" dirty="0">
              <a:ln w="18415" cmpd="sng">
                <a:noFill/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Dikdörtgen 28">
            <a:extLst>
              <a:ext uri="{FF2B5EF4-FFF2-40B4-BE49-F238E27FC236}">
                <a16:creationId xmlns:a16="http://schemas.microsoft.com/office/drawing/2014/main" id="{9C3F1A6B-3B5C-0E49-847F-AAB660A38CDB}"/>
              </a:ext>
            </a:extLst>
          </p:cNvPr>
          <p:cNvSpPr/>
          <p:nvPr/>
        </p:nvSpPr>
        <p:spPr>
          <a:xfrm>
            <a:off x="4926983" y="1350885"/>
            <a:ext cx="4981453" cy="3906222"/>
          </a:xfrm>
          <a:prstGeom prst="rect">
            <a:avLst/>
          </a:prstGeom>
          <a:noFill/>
        </p:spPr>
        <p:txBody>
          <a:bodyPr wrap="square" lIns="54637" tIns="27317" rIns="54637" bIns="27317">
            <a:spAutoFit/>
          </a:bodyPr>
          <a:lstStyle/>
          <a:p>
            <a:r>
              <a:rPr lang="tr-TR" sz="7700" b="1" dirty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Schoolbook" panose="02040604050505020304" pitchFamily="18" charset="0"/>
              </a:rPr>
              <a:t> Nedir? </a:t>
            </a:r>
          </a:p>
          <a:p>
            <a:endParaRPr lang="tr-TR" sz="3465" b="1" dirty="0">
              <a:ln w="18415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Schoolbook" panose="02040604050505020304" pitchFamily="18" charset="0"/>
            </a:endParaRPr>
          </a:p>
          <a:p>
            <a:endParaRPr lang="tr-TR" sz="3465" b="1" dirty="0">
              <a:ln w="18415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Schoolbook" panose="02040604050505020304" pitchFamily="18" charset="0"/>
            </a:endParaRPr>
          </a:p>
          <a:p>
            <a:endParaRPr lang="tr-TR" sz="3465" b="1" dirty="0">
              <a:ln w="18415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Schoolbook" panose="02040604050505020304" pitchFamily="18" charset="0"/>
            </a:endParaRPr>
          </a:p>
          <a:p>
            <a:endParaRPr lang="tr-TR" sz="3465" b="1" dirty="0">
              <a:ln w="18415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Schoolbook" panose="02040604050505020304" pitchFamily="18" charset="0"/>
            </a:endParaRPr>
          </a:p>
          <a:p>
            <a:endParaRPr lang="tr-TR" sz="3465" b="1" dirty="0">
              <a:ln w="18415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5C7E27-0182-F543-AD4E-99B939F8C71D}"/>
              </a:ext>
            </a:extLst>
          </p:cNvPr>
          <p:cNvSpPr/>
          <p:nvPr/>
        </p:nvSpPr>
        <p:spPr>
          <a:xfrm>
            <a:off x="4521595" y="4490778"/>
            <a:ext cx="8687755" cy="1700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5225" b="1" dirty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Schoolbook" panose="02040604050505020304" pitchFamily="18" charset="0"/>
              </a:rPr>
              <a:t>Ross Ihaka </a:t>
            </a:r>
          </a:p>
          <a:p>
            <a:r>
              <a:rPr lang="tr-TR" sz="5225" b="1" dirty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Schoolbook" panose="02040604050505020304" pitchFamily="18" charset="0"/>
              </a:rPr>
              <a:t>Robert Gentleman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1710AB-66D6-034A-A699-BD3B1AAEEA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697" y="-224091"/>
            <a:ext cx="3745738" cy="37457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22561B-90DA-CA49-B707-666618C22724}"/>
              </a:ext>
            </a:extLst>
          </p:cNvPr>
          <p:cNvSpPr txBox="1"/>
          <p:nvPr/>
        </p:nvSpPr>
        <p:spPr>
          <a:xfrm>
            <a:off x="2719596" y="7648339"/>
            <a:ext cx="9128813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225" dirty="0">
                <a:solidFill>
                  <a:srgbClr val="7030A0"/>
                </a:solidFill>
              </a:rPr>
              <a:t>Ücretsizdir</a:t>
            </a:r>
          </a:p>
          <a:p>
            <a:r>
              <a:rPr lang="tr-TR" sz="5225" dirty="0">
                <a:solidFill>
                  <a:srgbClr val="7030A0"/>
                </a:solidFill>
              </a:rPr>
              <a:t>Açık kaynak (open source)</a:t>
            </a:r>
          </a:p>
        </p:txBody>
      </p:sp>
    </p:spTree>
    <p:extLst>
      <p:ext uri="{BB962C8B-B14F-4D97-AF65-F5344CB8AC3E}">
        <p14:creationId xmlns:p14="http://schemas.microsoft.com/office/powerpoint/2010/main" val="396346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35AF3E8-4BFD-B344-93F0-D4F80450E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812" y="5718397"/>
            <a:ext cx="8335982" cy="70832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3AED89-DB34-964A-9808-977716B762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598" y="10342906"/>
            <a:ext cx="1979029" cy="2164415"/>
          </a:xfrm>
          <a:prstGeom prst="rect">
            <a:avLst/>
          </a:prstGeom>
        </p:spPr>
      </p:pic>
      <p:pic>
        <p:nvPicPr>
          <p:cNvPr id="23" name="Resim 16">
            <a:extLst>
              <a:ext uri="{FF2B5EF4-FFF2-40B4-BE49-F238E27FC236}">
                <a16:creationId xmlns:a16="http://schemas.microsoft.com/office/drawing/2014/main" id="{C66FFAC7-B337-2544-804D-F82786E362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  <a14:imgEffect>
                      <a14:saturation sat="110000"/>
                    </a14:imgEffect>
                    <a14:imgEffect>
                      <a14:brightnessContrast bright="-1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812" y="0"/>
            <a:ext cx="13282299" cy="5134427"/>
          </a:xfrm>
          <a:prstGeom prst="rect">
            <a:avLst/>
          </a:prstGeom>
        </p:spPr>
      </p:pic>
      <p:pic>
        <p:nvPicPr>
          <p:cNvPr id="24" name="Resim 16">
            <a:extLst>
              <a:ext uri="{FF2B5EF4-FFF2-40B4-BE49-F238E27FC236}">
                <a16:creationId xmlns:a16="http://schemas.microsoft.com/office/drawing/2014/main" id="{C26DB9B2-0C03-544C-8F5F-F4F4EEECDA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  <a14:imgEffect>
                      <a14:saturation sat="110000"/>
                    </a14:imgEffect>
                    <a14:imgEffect>
                      <a14:brightnessContrast bright="-1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81007" y="7323247"/>
            <a:ext cx="13191651" cy="5290533"/>
          </a:xfrm>
          <a:prstGeom prst="rect">
            <a:avLst/>
          </a:prstGeom>
        </p:spPr>
      </p:pic>
      <p:sp>
        <p:nvSpPr>
          <p:cNvPr id="6" name="Dikdörtgen 27">
            <a:extLst>
              <a:ext uri="{FF2B5EF4-FFF2-40B4-BE49-F238E27FC236}">
                <a16:creationId xmlns:a16="http://schemas.microsoft.com/office/drawing/2014/main" id="{73C4108C-FCA3-6F42-B13A-4F4136349D0C}"/>
              </a:ext>
            </a:extLst>
          </p:cNvPr>
          <p:cNvSpPr/>
          <p:nvPr/>
        </p:nvSpPr>
        <p:spPr>
          <a:xfrm>
            <a:off x="7142896" y="11666621"/>
            <a:ext cx="3358355" cy="710964"/>
          </a:xfrm>
          <a:prstGeom prst="rect">
            <a:avLst/>
          </a:prstGeom>
          <a:noFill/>
        </p:spPr>
        <p:txBody>
          <a:bodyPr wrap="none" lIns="176022" tIns="88011" rIns="176022" bIns="88011">
            <a:spAutoFit/>
          </a:bodyPr>
          <a:lstStyle/>
          <a:p>
            <a:pPr algn="ctr"/>
            <a:r>
              <a:rPr lang="tr-TR" sz="3465" dirty="0">
                <a:ln w="18415" cmpd="sng">
                  <a:noFill/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Aralık 20 , 2019</a:t>
            </a:r>
            <a:endParaRPr lang="en-GB" sz="3465" dirty="0">
              <a:ln w="18415" cmpd="sng">
                <a:noFill/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Dikdörtgen 28">
            <a:extLst>
              <a:ext uri="{FF2B5EF4-FFF2-40B4-BE49-F238E27FC236}">
                <a16:creationId xmlns:a16="http://schemas.microsoft.com/office/drawing/2014/main" id="{DAB339A4-3EC7-744D-8C29-01834852CAD5}"/>
              </a:ext>
            </a:extLst>
          </p:cNvPr>
          <p:cNvSpPr/>
          <p:nvPr/>
        </p:nvSpPr>
        <p:spPr>
          <a:xfrm>
            <a:off x="501747" y="1869390"/>
            <a:ext cx="13282299" cy="8053511"/>
          </a:xfrm>
          <a:prstGeom prst="rect">
            <a:avLst/>
          </a:prstGeom>
          <a:noFill/>
        </p:spPr>
        <p:txBody>
          <a:bodyPr wrap="square" lIns="54637" tIns="27317" rIns="54637" bIns="27317">
            <a:spAutoFit/>
          </a:bodyPr>
          <a:lstStyle/>
          <a:p>
            <a:r>
              <a:rPr lang="tr-TR" sz="5775" b="1" dirty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Schoolbook" panose="02040604050505020304" pitchFamily="18" charset="0"/>
              </a:rPr>
              <a:t>Veri Analizi</a:t>
            </a:r>
          </a:p>
          <a:p>
            <a:r>
              <a:rPr lang="tr-TR" sz="5775" b="1" dirty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Schoolbook" panose="02040604050505020304" pitchFamily="18" charset="0"/>
              </a:rPr>
              <a:t>(SPSS, Minitab, MatLab)</a:t>
            </a:r>
          </a:p>
          <a:p>
            <a:endParaRPr lang="tr-TR" sz="5775" b="1" dirty="0">
              <a:ln w="18415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Schoolbook" panose="02040604050505020304" pitchFamily="18" charset="0"/>
            </a:endParaRPr>
          </a:p>
          <a:p>
            <a:r>
              <a:rPr lang="tr-TR" sz="5775" b="1" dirty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Schoolbook" panose="02040604050505020304" pitchFamily="18" charset="0"/>
              </a:rPr>
              <a:t>Veri Görselleştirme (Data Viz.)</a:t>
            </a:r>
          </a:p>
          <a:p>
            <a:endParaRPr lang="tr-TR" sz="5775" b="1" dirty="0">
              <a:ln w="18415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Schoolbook" panose="02040604050505020304" pitchFamily="18" charset="0"/>
            </a:endParaRPr>
          </a:p>
          <a:p>
            <a:endParaRPr lang="tr-TR" sz="5775" b="1" dirty="0">
              <a:ln w="18415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Schoolbook" panose="02040604050505020304" pitchFamily="18" charset="0"/>
            </a:endParaRPr>
          </a:p>
          <a:p>
            <a:endParaRPr lang="tr-TR" sz="3465" b="1" dirty="0">
              <a:ln w="18415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Schoolbook" panose="02040604050505020304" pitchFamily="18" charset="0"/>
            </a:endParaRPr>
          </a:p>
          <a:p>
            <a:endParaRPr lang="tr-TR" sz="3465" b="1" dirty="0">
              <a:ln w="18415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Schoolbook" panose="02040604050505020304" pitchFamily="18" charset="0"/>
            </a:endParaRPr>
          </a:p>
          <a:p>
            <a:endParaRPr lang="tr-TR" sz="3465" b="1" dirty="0">
              <a:ln w="18415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Schoolbook" panose="02040604050505020304" pitchFamily="18" charset="0"/>
            </a:endParaRPr>
          </a:p>
          <a:p>
            <a:endParaRPr lang="tr-TR" sz="3465" b="1" dirty="0">
              <a:ln w="18415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Schoolbook" panose="02040604050505020304" pitchFamily="18" charset="0"/>
            </a:endParaRPr>
          </a:p>
          <a:p>
            <a:endParaRPr lang="tr-TR" sz="3465" b="1" dirty="0">
              <a:ln w="18415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BF1A7-A432-0542-9FE4-8D04F98421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290" y="254951"/>
            <a:ext cx="2519549" cy="2519549"/>
          </a:xfrm>
          <a:prstGeom prst="rect">
            <a:avLst/>
          </a:prstGeom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AEED524D-A83E-A343-9F3F-AF3CC28F1868}"/>
              </a:ext>
            </a:extLst>
          </p:cNvPr>
          <p:cNvSpPr/>
          <p:nvPr/>
        </p:nvSpPr>
        <p:spPr>
          <a:xfrm>
            <a:off x="8175587" y="5438384"/>
            <a:ext cx="4855670" cy="5331902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225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030A0"/>
                </a:solidFill>
              </a:rPr>
              <a:t>Shiny</a:t>
            </a:r>
          </a:p>
          <a:p>
            <a:pPr algn="ctr"/>
            <a:r>
              <a:rPr lang="tr-TR" sz="5225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030A0"/>
                </a:solidFill>
              </a:rPr>
              <a:t>Sweave</a:t>
            </a:r>
          </a:p>
          <a:p>
            <a:pPr algn="ctr"/>
            <a:r>
              <a:rPr lang="tr-TR" sz="5225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030A0"/>
                </a:solidFill>
              </a:rPr>
              <a:t>ggplot2</a:t>
            </a:r>
          </a:p>
          <a:p>
            <a:pPr algn="ctr"/>
            <a:r>
              <a:rPr lang="tr-TR" sz="5225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030A0"/>
                </a:solidFill>
              </a:rPr>
              <a:t>knitr mgcv</a:t>
            </a:r>
          </a:p>
          <a:p>
            <a:pPr algn="ctr"/>
            <a:r>
              <a:rPr lang="tr-TR" sz="5225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030A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0628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Resim 16">
            <a:extLst>
              <a:ext uri="{FF2B5EF4-FFF2-40B4-BE49-F238E27FC236}">
                <a16:creationId xmlns:a16="http://schemas.microsoft.com/office/drawing/2014/main" id="{C66FFAC7-B337-2544-804D-F82786E362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  <a14:imgEffect>
                      <a14:saturation sat="110000"/>
                    </a14:imgEffect>
                    <a14:imgEffect>
                      <a14:brightnessContrast bright="-1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812" y="-3158070"/>
            <a:ext cx="13282299" cy="8292497"/>
          </a:xfrm>
          <a:prstGeom prst="rect">
            <a:avLst/>
          </a:prstGeom>
        </p:spPr>
      </p:pic>
      <p:pic>
        <p:nvPicPr>
          <p:cNvPr id="24" name="Resim 16">
            <a:extLst>
              <a:ext uri="{FF2B5EF4-FFF2-40B4-BE49-F238E27FC236}">
                <a16:creationId xmlns:a16="http://schemas.microsoft.com/office/drawing/2014/main" id="{C26DB9B2-0C03-544C-8F5F-F4F4EEECD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  <a14:imgEffect>
                      <a14:saturation sat="110000"/>
                    </a14:imgEffect>
                    <a14:imgEffect>
                      <a14:brightnessContrast bright="-1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94017" y="7567829"/>
            <a:ext cx="13282299" cy="82924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3AED89-DB34-964A-9808-977716B762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295" y="13054347"/>
            <a:ext cx="2059702" cy="2385754"/>
          </a:xfrm>
          <a:prstGeom prst="rect">
            <a:avLst/>
          </a:prstGeom>
        </p:spPr>
      </p:pic>
      <p:sp>
        <p:nvSpPr>
          <p:cNvPr id="6" name="Dikdörtgen 27">
            <a:extLst>
              <a:ext uri="{FF2B5EF4-FFF2-40B4-BE49-F238E27FC236}">
                <a16:creationId xmlns:a16="http://schemas.microsoft.com/office/drawing/2014/main" id="{73C4108C-FCA3-6F42-B13A-4F4136349D0C}"/>
              </a:ext>
            </a:extLst>
          </p:cNvPr>
          <p:cNvSpPr/>
          <p:nvPr/>
        </p:nvSpPr>
        <p:spPr>
          <a:xfrm>
            <a:off x="8143381" y="-2673007"/>
            <a:ext cx="5037276" cy="1007199"/>
          </a:xfrm>
          <a:prstGeom prst="rect">
            <a:avLst/>
          </a:prstGeom>
          <a:noFill/>
        </p:spPr>
        <p:txBody>
          <a:bodyPr wrap="none" lIns="176022" tIns="88011" rIns="176022" bIns="88011">
            <a:spAutoFit/>
          </a:bodyPr>
          <a:lstStyle/>
          <a:p>
            <a:pPr algn="ctr"/>
            <a:r>
              <a:rPr lang="tr-TR" sz="5390" dirty="0">
                <a:ln w="18415" cmpd="sng">
                  <a:noFill/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Aralık 20 , 2019</a:t>
            </a:r>
            <a:endParaRPr lang="en-GB" sz="5390" dirty="0">
              <a:ln w="18415" cmpd="sng">
                <a:noFill/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95EE20-F343-D041-8027-0E046634BE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" y="2096523"/>
            <a:ext cx="12818989" cy="9627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C6D3B6-CCD9-164D-9E95-FC3D5BDCBF83}"/>
              </a:ext>
            </a:extLst>
          </p:cNvPr>
          <p:cNvSpPr txBox="1"/>
          <p:nvPr/>
        </p:nvSpPr>
        <p:spPr>
          <a:xfrm>
            <a:off x="2143142" y="86338"/>
            <a:ext cx="12006826" cy="115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930" b="1" dirty="0">
                <a:solidFill>
                  <a:srgbClr val="7030A0"/>
                </a:solidFill>
              </a:rPr>
              <a:t>https://cran.r-project.org.</a:t>
            </a:r>
          </a:p>
        </p:txBody>
      </p:sp>
    </p:spTree>
    <p:extLst>
      <p:ext uri="{BB962C8B-B14F-4D97-AF65-F5344CB8AC3E}">
        <p14:creationId xmlns:p14="http://schemas.microsoft.com/office/powerpoint/2010/main" val="267337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Resim 16">
            <a:extLst>
              <a:ext uri="{FF2B5EF4-FFF2-40B4-BE49-F238E27FC236}">
                <a16:creationId xmlns:a16="http://schemas.microsoft.com/office/drawing/2014/main" id="{C66FFAC7-B337-2544-804D-F82786E362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  <a14:imgEffect>
                      <a14:saturation sat="110000"/>
                    </a14:imgEffect>
                    <a14:imgEffect>
                      <a14:brightnessContrast bright="-1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812" y="-3158070"/>
            <a:ext cx="13282299" cy="8292497"/>
          </a:xfrm>
          <a:prstGeom prst="rect">
            <a:avLst/>
          </a:prstGeom>
        </p:spPr>
      </p:pic>
      <p:pic>
        <p:nvPicPr>
          <p:cNvPr id="24" name="Resim 16">
            <a:extLst>
              <a:ext uri="{FF2B5EF4-FFF2-40B4-BE49-F238E27FC236}">
                <a16:creationId xmlns:a16="http://schemas.microsoft.com/office/drawing/2014/main" id="{C26DB9B2-0C03-544C-8F5F-F4F4EEECD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  <a14:imgEffect>
                      <a14:saturation sat="110000"/>
                    </a14:imgEffect>
                    <a14:imgEffect>
                      <a14:brightnessContrast bright="-1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94017" y="7567829"/>
            <a:ext cx="13282299" cy="82924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3AED89-DB34-964A-9808-977716B762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295" y="13054347"/>
            <a:ext cx="2059702" cy="2385754"/>
          </a:xfrm>
          <a:prstGeom prst="rect">
            <a:avLst/>
          </a:prstGeom>
        </p:spPr>
      </p:pic>
      <p:sp>
        <p:nvSpPr>
          <p:cNvPr id="6" name="Dikdörtgen 27">
            <a:extLst>
              <a:ext uri="{FF2B5EF4-FFF2-40B4-BE49-F238E27FC236}">
                <a16:creationId xmlns:a16="http://schemas.microsoft.com/office/drawing/2014/main" id="{73C4108C-FCA3-6F42-B13A-4F4136349D0C}"/>
              </a:ext>
            </a:extLst>
          </p:cNvPr>
          <p:cNvSpPr/>
          <p:nvPr/>
        </p:nvSpPr>
        <p:spPr>
          <a:xfrm>
            <a:off x="8143381" y="-2673007"/>
            <a:ext cx="5037276" cy="1007199"/>
          </a:xfrm>
          <a:prstGeom prst="rect">
            <a:avLst/>
          </a:prstGeom>
          <a:noFill/>
        </p:spPr>
        <p:txBody>
          <a:bodyPr wrap="none" lIns="176022" tIns="88011" rIns="176022" bIns="88011">
            <a:spAutoFit/>
          </a:bodyPr>
          <a:lstStyle/>
          <a:p>
            <a:pPr algn="ctr"/>
            <a:r>
              <a:rPr lang="tr-TR" sz="5390" dirty="0">
                <a:ln w="18415" cmpd="sng">
                  <a:noFill/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Aralık 20 , 2019</a:t>
            </a:r>
            <a:endParaRPr lang="en-GB" sz="5390" dirty="0">
              <a:ln w="18415" cmpd="sng">
                <a:noFill/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6D3B6-CCD9-164D-9E95-FC3D5BDCBF83}"/>
              </a:ext>
            </a:extLst>
          </p:cNvPr>
          <p:cNvSpPr txBox="1"/>
          <p:nvPr/>
        </p:nvSpPr>
        <p:spPr>
          <a:xfrm>
            <a:off x="2540488" y="1063886"/>
            <a:ext cx="7760363" cy="115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930" b="1" dirty="0">
                <a:solidFill>
                  <a:srgbClr val="7030A0"/>
                </a:solidFill>
              </a:rPr>
              <a:t>https://rstudio.com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050F1-4FE2-C64E-94B0-6668E5BDB7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239"/>
            <a:ext cx="13201650" cy="732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Resim 16">
            <a:extLst>
              <a:ext uri="{FF2B5EF4-FFF2-40B4-BE49-F238E27FC236}">
                <a16:creationId xmlns:a16="http://schemas.microsoft.com/office/drawing/2014/main" id="{C66FFAC7-B337-2544-804D-F82786E362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  <a14:imgEffect>
                      <a14:saturation sat="110000"/>
                    </a14:imgEffect>
                    <a14:imgEffect>
                      <a14:brightnessContrast bright="-1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812" y="-3158070"/>
            <a:ext cx="13282299" cy="8292497"/>
          </a:xfrm>
          <a:prstGeom prst="rect">
            <a:avLst/>
          </a:prstGeom>
        </p:spPr>
      </p:pic>
      <p:sp>
        <p:nvSpPr>
          <p:cNvPr id="6" name="Dikdörtgen 27">
            <a:extLst>
              <a:ext uri="{FF2B5EF4-FFF2-40B4-BE49-F238E27FC236}">
                <a16:creationId xmlns:a16="http://schemas.microsoft.com/office/drawing/2014/main" id="{73C4108C-FCA3-6F42-B13A-4F4136349D0C}"/>
              </a:ext>
            </a:extLst>
          </p:cNvPr>
          <p:cNvSpPr/>
          <p:nvPr/>
        </p:nvSpPr>
        <p:spPr>
          <a:xfrm>
            <a:off x="8143381" y="-2673007"/>
            <a:ext cx="5037276" cy="1007199"/>
          </a:xfrm>
          <a:prstGeom prst="rect">
            <a:avLst/>
          </a:prstGeom>
          <a:noFill/>
        </p:spPr>
        <p:txBody>
          <a:bodyPr wrap="none" lIns="176022" tIns="88011" rIns="176022" bIns="88011">
            <a:spAutoFit/>
          </a:bodyPr>
          <a:lstStyle/>
          <a:p>
            <a:pPr algn="ctr"/>
            <a:r>
              <a:rPr lang="tr-TR" sz="5390" dirty="0">
                <a:ln w="18415" cmpd="sng">
                  <a:noFill/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Aralık 20 , 2019</a:t>
            </a:r>
            <a:endParaRPr lang="en-GB" sz="5390" dirty="0">
              <a:ln w="18415" cmpd="sng">
                <a:noFill/>
                <a:prstDash val="solid"/>
              </a:ln>
              <a:solidFill>
                <a:srgbClr val="7030A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6D3B6-CCD9-164D-9E95-FC3D5BDCBF83}"/>
              </a:ext>
            </a:extLst>
          </p:cNvPr>
          <p:cNvSpPr txBox="1"/>
          <p:nvPr/>
        </p:nvSpPr>
        <p:spPr>
          <a:xfrm>
            <a:off x="2656155" y="284189"/>
            <a:ext cx="7760363" cy="115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930" b="1" dirty="0">
                <a:solidFill>
                  <a:srgbClr val="7030A0"/>
                </a:solidFill>
              </a:rPr>
              <a:t>https://rstudio.com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571C9-4587-0243-8546-D2FAB7EEAE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2421"/>
            <a:ext cx="13201650" cy="1094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7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Resim 16">
            <a:extLst>
              <a:ext uri="{FF2B5EF4-FFF2-40B4-BE49-F238E27FC236}">
                <a16:creationId xmlns:a16="http://schemas.microsoft.com/office/drawing/2014/main" id="{C66FFAC7-B337-2544-804D-F82786E362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  <a14:imgEffect>
                      <a14:saturation sat="110000"/>
                    </a14:imgEffect>
                    <a14:imgEffect>
                      <a14:brightnessContrast bright="-1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812" y="-2111"/>
            <a:ext cx="13282299" cy="5136538"/>
          </a:xfrm>
          <a:prstGeom prst="rect">
            <a:avLst/>
          </a:prstGeom>
        </p:spPr>
      </p:pic>
      <p:pic>
        <p:nvPicPr>
          <p:cNvPr id="24" name="Resim 16">
            <a:extLst>
              <a:ext uri="{FF2B5EF4-FFF2-40B4-BE49-F238E27FC236}">
                <a16:creationId xmlns:a16="http://schemas.microsoft.com/office/drawing/2014/main" id="{C26DB9B2-0C03-544C-8F5F-F4F4EEECD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  <a14:imgEffect>
                      <a14:saturation sat="110000"/>
                    </a14:imgEffect>
                    <a14:imgEffect>
                      <a14:brightnessContrast bright="-1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94018" y="7567828"/>
            <a:ext cx="13282299" cy="51365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3AED89-DB34-964A-9808-977716B762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13" y="10318612"/>
            <a:ext cx="2059702" cy="238575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89E7B8E6-50D8-D54D-A1C8-FC1FAD239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82" y="2003981"/>
            <a:ext cx="12399300" cy="70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1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612</Words>
  <Application>Microsoft Macintosh PowerPoint</Application>
  <PresentationFormat>Custom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Century Schoolbook</vt:lpstr>
      <vt:lpstr>Ofis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WITH R PROGRAMMING- PLASTIC BAG</dc:title>
  <dc:creator>Esin AK</dc:creator>
  <cp:lastModifiedBy>Microsoft Office User</cp:lastModifiedBy>
  <cp:revision>171</cp:revision>
  <cp:lastPrinted>2019-12-19T16:48:33Z</cp:lastPrinted>
  <dcterms:created xsi:type="dcterms:W3CDTF">2019-05-01T18:15:53Z</dcterms:created>
  <dcterms:modified xsi:type="dcterms:W3CDTF">2020-02-25T13:21:46Z</dcterms:modified>
</cp:coreProperties>
</file>