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7" r:id="rId7"/>
    <p:sldId id="259" r:id="rId8"/>
    <p:sldId id="263" r:id="rId9"/>
    <p:sldId id="262" r:id="rId10"/>
    <p:sldId id="260" r:id="rId11"/>
    <p:sldId id="26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ukvdmeer/sfnetworks" TargetMode="External"/><Relationship Id="rId7" Type="http://schemas.openxmlformats.org/officeDocument/2006/relationships/hyperlink" Target="https://cran.r-project.org/web/packages/osmextract/vignettes/osmextract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igraph.org/r/" TargetMode="External"/><Relationship Id="rId5" Type="http://schemas.openxmlformats.org/officeDocument/2006/relationships/hyperlink" Target="https://r-spatial.github.io/sf/" TargetMode="External"/><Relationship Id="rId4" Type="http://schemas.openxmlformats.org/officeDocument/2006/relationships/hyperlink" Target="https://luukvdmeer.github.io/sfnetworks/articl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ukvdmeer.github.io/sfnetworks/articles/preprocess_and_clea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uukvdmeer.github.io/sfnetworks/articl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uukvdmeer.github.io/sfnetworks/articles/preprocess_and_clea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750846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4000" cap="none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sfnetworks package</a:t>
            </a:r>
            <a:endParaRPr lang="en-US" sz="4000" cap="none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 Ladies Johannesburg – 2 November 2021 – Renate Thiede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043" y="220856"/>
            <a:ext cx="2666955" cy="26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72240" cy="1499616"/>
          </a:xfrm>
        </p:spPr>
        <p:txBody>
          <a:bodyPr>
            <a:normAutofit/>
          </a:bodyPr>
          <a:lstStyle/>
          <a:p>
            <a:r>
              <a:rPr lang="en-ZA" sz="3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wonderful world of sfnetworks: Let’s dive in!</a:t>
            </a:r>
            <a:endParaRPr lang="en-ZA" sz="3600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Our example: routing between wards in Gauteng Province, South Africa, using OpenStreetMap data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Download OpenStreetMap data using the 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osmextract</a:t>
            </a:r>
            <a:r>
              <a:rPr lang="en-ZA" sz="2000" dirty="0"/>
              <a:t> </a:t>
            </a:r>
            <a:r>
              <a:rPr lang="en-ZA" sz="2000" dirty="0" smtClean="0"/>
              <a:t>package</a:t>
            </a:r>
            <a:endParaRPr lang="en-Z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Get road network into an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sfnetworks</a:t>
            </a:r>
            <a:r>
              <a:rPr lang="en-ZA" dirty="0" smtClean="0"/>
              <a:t> object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Clean the road network (NB – preserve distance)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Showcase some sfnetworks functionality: clustering, contraction, routing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How to visualise results – autoplot and ggplot</a:t>
            </a:r>
          </a:p>
        </p:txBody>
      </p:sp>
    </p:spTree>
    <p:extLst>
      <p:ext uri="{BB962C8B-B14F-4D97-AF65-F5344CB8AC3E}">
        <p14:creationId xmlns:p14="http://schemas.microsoft.com/office/powerpoint/2010/main" val="94623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Links &amp; Sources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sfnetworks:</a:t>
            </a:r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github.com/luukvdmeer/sfnetworks</a:t>
            </a:r>
            <a:endParaRPr lang="en-ZA" dirty="0" smtClean="0"/>
          </a:p>
          <a:p>
            <a:pPr lvl="1"/>
            <a:r>
              <a:rPr lang="en-ZA" dirty="0">
                <a:hlinkClick r:id="rId4"/>
              </a:rPr>
              <a:t>https://luukvdmeer.github.io/sfnetworks/articles</a:t>
            </a:r>
            <a:r>
              <a:rPr lang="en-ZA" dirty="0" smtClean="0">
                <a:hlinkClick r:id="rId4"/>
              </a:rPr>
              <a:t>/</a:t>
            </a:r>
            <a:r>
              <a:rPr lang="en-ZA" dirty="0" smtClean="0"/>
              <a:t> </a:t>
            </a:r>
          </a:p>
          <a:p>
            <a:r>
              <a:rPr lang="en-ZA" dirty="0"/>
              <a:t>sf: </a:t>
            </a:r>
            <a:endParaRPr lang="en-ZA" dirty="0" smtClean="0"/>
          </a:p>
          <a:p>
            <a:pPr lvl="1"/>
            <a:r>
              <a:rPr lang="en-ZA" dirty="0" smtClean="0">
                <a:hlinkClick r:id="rId5"/>
              </a:rPr>
              <a:t>https</a:t>
            </a:r>
            <a:r>
              <a:rPr lang="en-ZA" dirty="0">
                <a:hlinkClick r:id="rId5"/>
              </a:rPr>
              <a:t>://r-spatial.github.io/sf</a:t>
            </a:r>
            <a:r>
              <a:rPr lang="en-ZA" dirty="0" smtClean="0">
                <a:hlinkClick r:id="rId5"/>
              </a:rPr>
              <a:t>/</a:t>
            </a:r>
            <a:r>
              <a:rPr lang="en-ZA" dirty="0" smtClean="0"/>
              <a:t> </a:t>
            </a:r>
          </a:p>
          <a:p>
            <a:r>
              <a:rPr lang="en-ZA" dirty="0" err="1" smtClean="0"/>
              <a:t>igraph</a:t>
            </a:r>
            <a:r>
              <a:rPr lang="en-ZA" dirty="0"/>
              <a:t>: </a:t>
            </a:r>
            <a:endParaRPr lang="en-ZA" dirty="0" smtClean="0"/>
          </a:p>
          <a:p>
            <a:pPr lvl="1"/>
            <a:r>
              <a:rPr lang="en-ZA" dirty="0" smtClean="0">
                <a:hlinkClick r:id="rId6"/>
              </a:rPr>
              <a:t>https</a:t>
            </a:r>
            <a:r>
              <a:rPr lang="en-ZA" dirty="0">
                <a:hlinkClick r:id="rId6"/>
              </a:rPr>
              <a:t>://igraph.org/r</a:t>
            </a:r>
            <a:r>
              <a:rPr lang="en-ZA" dirty="0" smtClean="0">
                <a:hlinkClick r:id="rId6"/>
              </a:rPr>
              <a:t>/</a:t>
            </a:r>
            <a:r>
              <a:rPr lang="en-ZA" dirty="0" smtClean="0"/>
              <a:t> </a:t>
            </a:r>
          </a:p>
          <a:p>
            <a:r>
              <a:rPr lang="en-ZA" dirty="0"/>
              <a:t>osmextract: </a:t>
            </a:r>
            <a:endParaRPr lang="en-ZA" dirty="0" smtClean="0"/>
          </a:p>
          <a:p>
            <a:pPr lvl="1"/>
            <a:r>
              <a:rPr lang="en-ZA" dirty="0" smtClean="0">
                <a:hlinkClick r:id="rId7"/>
              </a:rPr>
              <a:t>https</a:t>
            </a:r>
            <a:r>
              <a:rPr lang="en-ZA" dirty="0">
                <a:hlinkClick r:id="rId7"/>
              </a:rPr>
              <a:t>://</a:t>
            </a:r>
            <a:r>
              <a:rPr lang="en-ZA" dirty="0" smtClean="0">
                <a:hlinkClick r:id="rId7"/>
              </a:rPr>
              <a:t>cran.r-project.org/web/packages/osmextract/vignettes/osmextract.html</a:t>
            </a:r>
            <a:r>
              <a:rPr lang="en-ZA" dirty="0" smtClean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145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Introduction (of me)</a:t>
            </a:r>
            <a:endParaRPr lang="en-ZA" sz="3600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PhD student in mathematical statistics at the University of Pretoria</a:t>
            </a:r>
          </a:p>
          <a:p>
            <a:pPr lvl="1"/>
            <a:r>
              <a:rPr lang="en-ZA" dirty="0" smtClean="0"/>
              <a:t>Studying spatial statistics on networks</a:t>
            </a:r>
          </a:p>
          <a:p>
            <a:pPr lvl="1"/>
            <a:r>
              <a:rPr lang="en-ZA" dirty="0" smtClean="0"/>
              <a:t>Working with GIS since 2015</a:t>
            </a:r>
          </a:p>
          <a:p>
            <a:r>
              <a:rPr lang="en-ZA" dirty="0" smtClean="0"/>
              <a:t>Loves open source, data sharing, etc.</a:t>
            </a:r>
          </a:p>
          <a:p>
            <a:pPr lvl="1"/>
            <a:r>
              <a:rPr lang="en-ZA" dirty="0" smtClean="0"/>
              <a:t>Aim to use open source software and publicly available data as far as possible; </a:t>
            </a:r>
          </a:p>
          <a:p>
            <a:pPr lvl="1"/>
            <a:r>
              <a:rPr lang="en-ZA" dirty="0" smtClean="0"/>
              <a:t>Aim to make my own code and data available as much as I can.</a:t>
            </a:r>
          </a:p>
          <a:p>
            <a:pPr lvl="1"/>
            <a:r>
              <a:rPr lang="en-ZA" dirty="0" smtClean="0"/>
              <a:t>QGIS &amp; R </a:t>
            </a:r>
            <a:endParaRPr lang="en-ZA" dirty="0"/>
          </a:p>
          <a:p>
            <a:pPr marL="0" indent="0">
              <a:buFont typeface="Tw Cen MT" panose="020B0602020104020603" pitchFamily="34" charset="0"/>
              <a:buNone/>
            </a:pPr>
            <a:endParaRPr lang="en-ZA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en-ZA" dirty="0"/>
          </a:p>
          <a:p>
            <a:pPr marL="0" indent="0">
              <a:buNone/>
            </a:pPr>
            <a:r>
              <a:rPr lang="en-ZA" sz="1400" dirty="0"/>
              <a:t>LinkedIn: https://www.linkedin.com/in/renate-thiede/</a:t>
            </a:r>
            <a:endParaRPr lang="en-ZA" sz="1400" dirty="0" smtClean="0"/>
          </a:p>
          <a:p>
            <a:pPr marL="0" indent="0">
              <a:buNone/>
            </a:pPr>
            <a:r>
              <a:rPr lang="en-ZA" sz="1400" dirty="0" err="1" smtClean="0"/>
              <a:t>ResearchGate</a:t>
            </a:r>
            <a:r>
              <a:rPr lang="en-ZA" sz="1400" dirty="0"/>
              <a:t>: https://www.researchgate.net/profile/Renate-Thiede-2</a:t>
            </a:r>
            <a:endParaRPr lang="en-ZA" sz="1400" dirty="0" smtClean="0"/>
          </a:p>
        </p:txBody>
      </p:sp>
      <p:sp>
        <p:nvSpPr>
          <p:cNvPr id="6" name="Heart 5"/>
          <p:cNvSpPr/>
          <p:nvPr/>
        </p:nvSpPr>
        <p:spPr>
          <a:xfrm>
            <a:off x="2331308" y="4250726"/>
            <a:ext cx="288324" cy="24713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3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Outline</a:t>
            </a:r>
            <a:endParaRPr lang="en-ZA" sz="3600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A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Where sfnetworks comes in!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Links and resources for sfnetworks</a:t>
            </a:r>
          </a:p>
          <a:p>
            <a:pPr marL="457200" indent="-457200">
              <a:buFont typeface="+mj-lt"/>
              <a:buAutoNum type="arabicPeriod"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70698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Problem statement</a:t>
            </a:r>
            <a:endParaRPr lang="en-ZA" sz="3600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problem: analysing road networks.</a:t>
            </a:r>
          </a:p>
          <a:p>
            <a:pPr lvl="1"/>
            <a:r>
              <a:rPr lang="en-ZA" dirty="0" smtClean="0"/>
              <a:t>Routing, distance calculations, accessibility and centrality analyses</a:t>
            </a:r>
          </a:p>
          <a:p>
            <a:r>
              <a:rPr lang="en-ZA" dirty="0" smtClean="0"/>
              <a:t>There are packages that allow us to work with spatial data, including roads as lines. A popular package is 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ZA" dirty="0" smtClean="0"/>
              <a:t>, which “</a:t>
            </a:r>
            <a:r>
              <a:rPr lang="en-US" dirty="0"/>
              <a:t>represents simple features as records in a </a:t>
            </a:r>
            <a:r>
              <a:rPr lang="en-US" dirty="0" err="1"/>
              <a:t>data.frame</a:t>
            </a:r>
            <a:r>
              <a:rPr lang="en-US" dirty="0"/>
              <a:t> or </a:t>
            </a:r>
            <a:r>
              <a:rPr lang="en-US" dirty="0" err="1"/>
              <a:t>tibble</a:t>
            </a:r>
            <a:r>
              <a:rPr lang="en-US" dirty="0"/>
              <a:t> with a geometry list-column</a:t>
            </a:r>
            <a:r>
              <a:rPr lang="en-ZA" dirty="0" smtClean="0"/>
              <a:t>”.</a:t>
            </a:r>
          </a:p>
          <a:p>
            <a:r>
              <a:rPr lang="en-ZA" dirty="0" smtClean="0"/>
              <a:t>However,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ZA" dirty="0" smtClean="0"/>
              <a:t> has limitations when it comes to network analysis, as it does not have graph-like functionality.</a:t>
            </a:r>
          </a:p>
          <a:p>
            <a:r>
              <a:rPr lang="en-ZA" dirty="0" smtClean="0"/>
              <a:t>There are existing packages that allow us to work with graphs, notably 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igraph</a:t>
            </a:r>
            <a:r>
              <a:rPr lang="en-ZA" dirty="0" smtClean="0"/>
              <a:t>.</a:t>
            </a:r>
          </a:p>
          <a:p>
            <a:r>
              <a:rPr lang="en-ZA" dirty="0" smtClean="0"/>
              <a:t>However, 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igraph</a:t>
            </a:r>
            <a:r>
              <a:rPr lang="en-ZA" dirty="0" smtClean="0"/>
              <a:t> does not include the spatial aspect.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4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Problem statement</a:t>
            </a:r>
            <a:endParaRPr lang="en-ZA" sz="3600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37" t="22424" r="6954" b="24537"/>
          <a:stretch/>
        </p:blipFill>
        <p:spPr>
          <a:xfrm>
            <a:off x="2846506" y="2331308"/>
            <a:ext cx="5967980" cy="3619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659" y="5951230"/>
            <a:ext cx="1050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Code to plot this network </a:t>
            </a:r>
            <a:r>
              <a:rPr lang="en-ZA" dirty="0"/>
              <a:t>structure: </a:t>
            </a:r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luukvdmeer.github.io/sfnetworks/articles/preprocess_and_clean.html</a:t>
            </a:r>
            <a:r>
              <a:rPr lang="en-ZA" dirty="0" smtClean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0968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Problem statement</a:t>
            </a:r>
            <a:endParaRPr lang="en-ZA" sz="3600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81" t="13004" r="13888" b="16756"/>
          <a:stretch/>
        </p:blipFill>
        <p:spPr>
          <a:xfrm>
            <a:off x="3674099" y="1869989"/>
            <a:ext cx="4300128" cy="42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0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72240" cy="1499616"/>
          </a:xfrm>
        </p:spPr>
        <p:txBody>
          <a:bodyPr>
            <a:normAutofit/>
          </a:bodyPr>
          <a:lstStyle/>
          <a:p>
            <a:r>
              <a:rPr lang="en-ZA" sz="3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sfnetworks comes in!</a:t>
            </a:r>
            <a:endParaRPr lang="en-ZA" sz="3600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sfnetworks</a:t>
            </a:r>
            <a:r>
              <a:rPr lang="en-ZA" dirty="0" smtClean="0"/>
              <a:t> is a package that essentially allows 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ZA" dirty="0" smtClean="0"/>
              <a:t> (spatial data) and 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igraph</a:t>
            </a:r>
            <a:r>
              <a:rPr lang="en-ZA" dirty="0" smtClean="0"/>
              <a:t> (graphs) to talk to each other.</a:t>
            </a:r>
          </a:p>
          <a:p>
            <a:r>
              <a:rPr lang="en-ZA" dirty="0" smtClean="0"/>
              <a:t>It combines the power </a:t>
            </a:r>
            <a:r>
              <a:rPr lang="en-ZA" dirty="0"/>
              <a:t>of spatial data analysis AND </a:t>
            </a:r>
            <a:r>
              <a:rPr lang="en-ZA" dirty="0" smtClean="0"/>
              <a:t>graph-based analysis!</a:t>
            </a:r>
          </a:p>
          <a:p>
            <a:r>
              <a:rPr lang="en-ZA" dirty="0" smtClean="0"/>
              <a:t>Excellent articles on sfnetworks functionality: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ZA" sz="2200" dirty="0">
                <a:hlinkClick r:id="rId2"/>
              </a:rPr>
              <a:t>https://luukvdmeer.github.io/sfnetworks/articles/</a:t>
            </a:r>
            <a:r>
              <a:rPr lang="en-ZA" sz="2200" dirty="0"/>
              <a:t> 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023" y="3802163"/>
            <a:ext cx="3795089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6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72240" cy="1499616"/>
          </a:xfrm>
        </p:spPr>
        <p:txBody>
          <a:bodyPr>
            <a:normAutofit/>
          </a:bodyPr>
          <a:lstStyle/>
          <a:p>
            <a:r>
              <a:rPr lang="en-ZA" sz="3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sfnetworks comes in!</a:t>
            </a:r>
            <a:endParaRPr lang="en-ZA" sz="3600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72" t="23244" r="7705" b="26585"/>
          <a:stretch/>
        </p:blipFill>
        <p:spPr>
          <a:xfrm>
            <a:off x="3119549" y="2529015"/>
            <a:ext cx="4624019" cy="27102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785" y="6031810"/>
            <a:ext cx="10538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Code to plot this network structure: </a:t>
            </a:r>
            <a:r>
              <a:rPr lang="en-ZA" dirty="0">
                <a:hlinkClick r:id="rId3"/>
              </a:rPr>
              <a:t>https://luukvdmeer.github.io/sfnetworks/articles/preprocess_and_clean.html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17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72240" cy="1499616"/>
          </a:xfrm>
        </p:spPr>
        <p:txBody>
          <a:bodyPr>
            <a:normAutofit/>
          </a:bodyPr>
          <a:lstStyle/>
          <a:p>
            <a:r>
              <a:rPr lang="en-ZA" sz="3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wonderful world of sfnetworks</a:t>
            </a:r>
            <a:endParaRPr lang="en-ZA" sz="3600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[Discuss sfnetworks functionality in brief - can follow </a:t>
            </a:r>
            <a:r>
              <a:rPr lang="en-ZA" dirty="0" err="1" smtClean="0"/>
              <a:t>Luuk’s</a:t>
            </a:r>
            <a:r>
              <a:rPr lang="en-ZA" dirty="0" smtClean="0"/>
              <a:t> outline]</a:t>
            </a:r>
          </a:p>
          <a:p>
            <a:r>
              <a:rPr lang="en-ZA" dirty="0" smtClean="0"/>
              <a:t>[Provide links to sfnetworks GitHub, go to the link &amp; show the cool things that are there]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866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16c05727-aa75-4e4a-9b5f-8a80a1165891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Tw Cen MT</vt:lpstr>
      <vt:lpstr>Tw Cen MT Condensed</vt:lpstr>
      <vt:lpstr>Wingdings 3</vt:lpstr>
      <vt:lpstr>Integral</vt:lpstr>
      <vt:lpstr>The sfnetworks package</vt:lpstr>
      <vt:lpstr>Introduction (of me)</vt:lpstr>
      <vt:lpstr>Outline</vt:lpstr>
      <vt:lpstr>Problem statement</vt:lpstr>
      <vt:lpstr>Problem statement</vt:lpstr>
      <vt:lpstr>Problem statement</vt:lpstr>
      <vt:lpstr>Where sfnetworks comes in!</vt:lpstr>
      <vt:lpstr>Where sfnetworks comes in!</vt:lpstr>
      <vt:lpstr>The wonderful world of sfnetworks</vt:lpstr>
      <vt:lpstr>The wonderful world of sfnetworks: Let’s dive in!</vt:lpstr>
      <vt:lpstr>Links &amp;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2021-10-20T14:23:18Z</dcterms:created>
  <dcterms:modified xsi:type="dcterms:W3CDTF">2021-11-02T11:49:30Z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