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6"/>
  </p:notesMasterIdLst>
  <p:sldIdLst>
    <p:sldId id="256" r:id="rId2"/>
    <p:sldId id="307" r:id="rId3"/>
    <p:sldId id="277" r:id="rId4"/>
    <p:sldId id="288" r:id="rId5"/>
    <p:sldId id="287" r:id="rId6"/>
    <p:sldId id="286" r:id="rId7"/>
    <p:sldId id="262" r:id="rId8"/>
    <p:sldId id="278" r:id="rId9"/>
    <p:sldId id="279" r:id="rId10"/>
    <p:sldId id="280" r:id="rId11"/>
    <p:sldId id="281" r:id="rId12"/>
    <p:sldId id="274" r:id="rId13"/>
    <p:sldId id="291" r:id="rId14"/>
    <p:sldId id="290" r:id="rId15"/>
    <p:sldId id="292" r:id="rId16"/>
    <p:sldId id="282" r:id="rId17"/>
    <p:sldId id="289" r:id="rId18"/>
    <p:sldId id="275" r:id="rId19"/>
    <p:sldId id="298" r:id="rId20"/>
    <p:sldId id="297" r:id="rId21"/>
    <p:sldId id="296" r:id="rId22"/>
    <p:sldId id="293" r:id="rId23"/>
    <p:sldId id="302" r:id="rId24"/>
    <p:sldId id="295" r:id="rId25"/>
    <p:sldId id="300" r:id="rId26"/>
    <p:sldId id="301" r:id="rId27"/>
    <p:sldId id="299" r:id="rId28"/>
    <p:sldId id="294" r:id="rId29"/>
    <p:sldId id="272" r:id="rId30"/>
    <p:sldId id="303" r:id="rId31"/>
    <p:sldId id="273" r:id="rId32"/>
    <p:sldId id="306" r:id="rId33"/>
    <p:sldId id="304" r:id="rId34"/>
    <p:sldId id="305" r:id="rId35"/>
  </p:sldIdLst>
  <p:sldSz cx="9144000" cy="5143500" type="screen16x9"/>
  <p:notesSz cx="6858000" cy="9144000"/>
  <p:embeddedFontLst>
    <p:embeddedFont>
      <p:font typeface="Titillium Web" panose="020B060402020202020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Helvetica Neue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Röttjers" initials="LR" lastIdx="1" clrIdx="0">
    <p:extLst>
      <p:ext uri="{19B8F6BF-5375-455C-9EA6-DF929625EA0E}">
        <p15:presenceInfo xmlns:p15="http://schemas.microsoft.com/office/powerpoint/2012/main" userId="S-1-5-21-4060015860-3155939536-3220560164-6224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369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926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804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54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672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887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76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97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88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003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097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75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28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32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48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1pPr>
            <a:lvl2pPr lvl="1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2pPr>
            <a:lvl3pPr lvl="2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3pPr>
            <a:lvl4pPr lvl="3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4pPr>
            <a:lvl5pPr lvl="4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5pPr>
            <a:lvl6pPr lvl="5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6pPr>
            <a:lvl7pPr lvl="6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7pPr>
            <a:lvl8pPr lvl="7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8pPr>
            <a:lvl9pPr lvl="8" rtl="0">
              <a:spcBef>
                <a:spcPts val="0"/>
              </a:spcBef>
              <a:buClr>
                <a:srgbClr val="88398A"/>
              </a:buClr>
              <a:defRPr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/>
          <p:nvPr/>
        </p:nvSpPr>
        <p:spPr>
          <a:xfrm>
            <a:off x="579000" y="579000"/>
            <a:ext cx="54300" cy="675599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0" name="Shape 50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1" name="Shape 5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5" name="Shape 6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Classification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00173" y="460841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caret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‘Leuven'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5427" y="698938"/>
            <a:ext cx="4343400" cy="3739055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Isosceles Triangle 3"/>
          <p:cNvSpPr/>
          <p:nvPr/>
        </p:nvSpPr>
        <p:spPr>
          <a:xfrm>
            <a:off x="4127937" y="1340069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/>
          <p:cNvSpPr/>
          <p:nvPr/>
        </p:nvSpPr>
        <p:spPr>
          <a:xfrm>
            <a:off x="5707117" y="381000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Isosceles Triangle 5"/>
          <p:cNvSpPr/>
          <p:nvPr/>
        </p:nvSpPr>
        <p:spPr>
          <a:xfrm>
            <a:off x="3804744" y="2990193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779172" y="2669628"/>
            <a:ext cx="176048" cy="176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5351079" y="2414752"/>
            <a:ext cx="176048" cy="176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6529551" y="333178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5753099" y="2990193"/>
            <a:ext cx="176048" cy="176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6293069" y="130591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Isosceles Triangle 11"/>
          <p:cNvSpPr/>
          <p:nvPr/>
        </p:nvSpPr>
        <p:spPr>
          <a:xfrm>
            <a:off x="4600245" y="3166241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Isosceles Triangle 12"/>
          <p:cNvSpPr/>
          <p:nvPr/>
        </p:nvSpPr>
        <p:spPr>
          <a:xfrm>
            <a:off x="5412826" y="1372914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Isosceles Triangle 13"/>
          <p:cNvSpPr/>
          <p:nvPr/>
        </p:nvSpPr>
        <p:spPr>
          <a:xfrm>
            <a:off x="4642944" y="2128344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Isosceles Triangle 14"/>
          <p:cNvSpPr/>
          <p:nvPr/>
        </p:nvSpPr>
        <p:spPr>
          <a:xfrm>
            <a:off x="4306613" y="3781096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tangle 1"/>
          <p:cNvSpPr/>
          <p:nvPr/>
        </p:nvSpPr>
        <p:spPr>
          <a:xfrm>
            <a:off x="6240517" y="2351946"/>
            <a:ext cx="191814" cy="197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386254" y="698938"/>
            <a:ext cx="26985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" panose="020B0604020202020204" charset="0"/>
              </a:rPr>
              <a:t>Labels</a:t>
            </a:r>
            <a:r>
              <a:rPr lang="en-US" sz="2000" dirty="0" smtClean="0">
                <a:latin typeface="Helvetica Neue" panose="020B0604020202020204" charset="0"/>
              </a:rPr>
              <a:t> are assigned to known </a:t>
            </a:r>
            <a:r>
              <a:rPr lang="en-US" sz="2000" dirty="0" err="1" smtClean="0">
                <a:latin typeface="Helvetica Neue" panose="020B0604020202020204" charset="0"/>
              </a:rPr>
              <a:t>datapoints</a:t>
            </a:r>
            <a:r>
              <a:rPr lang="en-US" sz="2000" dirty="0" smtClean="0">
                <a:latin typeface="Helvetica Neue" panose="020B0604020202020204" charset="0"/>
              </a:rPr>
              <a:t>.</a:t>
            </a:r>
          </a:p>
          <a:p>
            <a:endParaRPr lang="en-US" sz="2000" dirty="0" smtClean="0">
              <a:latin typeface="Helvetica Neue" panose="020B0604020202020204" charset="0"/>
            </a:endParaRPr>
          </a:p>
          <a:p>
            <a:r>
              <a:rPr lang="en-US" sz="2000" dirty="0" smtClean="0">
                <a:latin typeface="Helvetica Neue" panose="020B0604020202020204" charset="0"/>
              </a:rPr>
              <a:t>New point is placed within </a:t>
            </a:r>
            <a:r>
              <a:rPr lang="en-US" sz="2000" b="1" dirty="0" smtClean="0">
                <a:latin typeface="Helvetica Neue" panose="020B0604020202020204" charset="0"/>
              </a:rPr>
              <a:t>known space</a:t>
            </a:r>
            <a:r>
              <a:rPr lang="en-US" sz="2000" dirty="0" smtClean="0">
                <a:latin typeface="Helvetica Neue" panose="020B0604020202020204" charset="0"/>
              </a:rPr>
              <a:t>.</a:t>
            </a:r>
          </a:p>
          <a:p>
            <a:endParaRPr lang="en-US" sz="2000" dirty="0" smtClean="0">
              <a:latin typeface="Helvetica Neue" panose="020B0604020202020204" charset="0"/>
            </a:endParaRPr>
          </a:p>
          <a:p>
            <a:r>
              <a:rPr lang="en-US" sz="2000" dirty="0" smtClean="0">
                <a:latin typeface="Helvetica Neue" panose="020B0604020202020204" charset="0"/>
              </a:rPr>
              <a:t>Find </a:t>
            </a:r>
            <a:r>
              <a:rPr lang="en-US" sz="2000" b="1" dirty="0" smtClean="0">
                <a:latin typeface="Helvetica Neue" panose="020B0604020202020204" charset="0"/>
              </a:rPr>
              <a:t>K </a:t>
            </a:r>
            <a:r>
              <a:rPr lang="en-US" sz="2000" b="1" dirty="0" err="1" smtClean="0">
                <a:latin typeface="Helvetica Neue" panose="020B0604020202020204" charset="0"/>
              </a:rPr>
              <a:t>neighbours</a:t>
            </a:r>
            <a:r>
              <a:rPr lang="en-US" sz="2000" b="1" dirty="0" smtClean="0">
                <a:latin typeface="Helvetica Neue" panose="020B0604020202020204" charset="0"/>
              </a:rPr>
              <a:t> </a:t>
            </a:r>
            <a:r>
              <a:rPr lang="en-US" sz="2000" dirty="0" smtClean="0">
                <a:latin typeface="Helvetica Neue" panose="020B0604020202020204" charset="0"/>
              </a:rPr>
              <a:t>(here, K = 3).</a:t>
            </a:r>
          </a:p>
          <a:p>
            <a:endParaRPr lang="en-US" sz="20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5427" y="698938"/>
            <a:ext cx="4343400" cy="3739055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Isosceles Triangle 3"/>
          <p:cNvSpPr/>
          <p:nvPr/>
        </p:nvSpPr>
        <p:spPr>
          <a:xfrm>
            <a:off x="4127937" y="1340069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/>
          <p:cNvSpPr/>
          <p:nvPr/>
        </p:nvSpPr>
        <p:spPr>
          <a:xfrm>
            <a:off x="5707117" y="381000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Isosceles Triangle 5"/>
          <p:cNvSpPr/>
          <p:nvPr/>
        </p:nvSpPr>
        <p:spPr>
          <a:xfrm>
            <a:off x="3804744" y="2990193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779172" y="2669628"/>
            <a:ext cx="176048" cy="176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5351079" y="2414752"/>
            <a:ext cx="176048" cy="176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6529551" y="333178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5753099" y="2990193"/>
            <a:ext cx="176048" cy="176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6293069" y="130591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Isosceles Triangle 11"/>
          <p:cNvSpPr/>
          <p:nvPr/>
        </p:nvSpPr>
        <p:spPr>
          <a:xfrm>
            <a:off x="4600245" y="3166241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Isosceles Triangle 12"/>
          <p:cNvSpPr/>
          <p:nvPr/>
        </p:nvSpPr>
        <p:spPr>
          <a:xfrm>
            <a:off x="5412826" y="1372914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Isosceles Triangle 13"/>
          <p:cNvSpPr/>
          <p:nvPr/>
        </p:nvSpPr>
        <p:spPr>
          <a:xfrm>
            <a:off x="4642944" y="2128344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Isosceles Triangle 14"/>
          <p:cNvSpPr/>
          <p:nvPr/>
        </p:nvSpPr>
        <p:spPr>
          <a:xfrm>
            <a:off x="4306613" y="3781096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386254" y="698938"/>
            <a:ext cx="26985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" panose="020B0604020202020204" charset="0"/>
              </a:rPr>
              <a:t>Labels</a:t>
            </a:r>
            <a:r>
              <a:rPr lang="en-US" sz="2000" dirty="0" smtClean="0">
                <a:latin typeface="Helvetica Neue" panose="020B0604020202020204" charset="0"/>
              </a:rPr>
              <a:t> are assigned to known </a:t>
            </a:r>
            <a:r>
              <a:rPr lang="en-US" sz="2000" dirty="0" err="1" smtClean="0">
                <a:latin typeface="Helvetica Neue" panose="020B0604020202020204" charset="0"/>
              </a:rPr>
              <a:t>datapoints</a:t>
            </a:r>
            <a:r>
              <a:rPr lang="en-US" sz="2000" dirty="0" smtClean="0">
                <a:latin typeface="Helvetica Neue" panose="020B0604020202020204" charset="0"/>
              </a:rPr>
              <a:t>.</a:t>
            </a:r>
          </a:p>
          <a:p>
            <a:endParaRPr lang="en-US" sz="2000" dirty="0" smtClean="0">
              <a:latin typeface="Helvetica Neue" panose="020B0604020202020204" charset="0"/>
            </a:endParaRPr>
          </a:p>
          <a:p>
            <a:r>
              <a:rPr lang="en-US" sz="2000" dirty="0" smtClean="0">
                <a:latin typeface="Helvetica Neue" panose="020B0604020202020204" charset="0"/>
              </a:rPr>
              <a:t>New point is placed within </a:t>
            </a:r>
            <a:r>
              <a:rPr lang="en-US" sz="2000" b="1" dirty="0" smtClean="0">
                <a:latin typeface="Helvetica Neue" panose="020B0604020202020204" charset="0"/>
              </a:rPr>
              <a:t>known space</a:t>
            </a:r>
            <a:r>
              <a:rPr lang="en-US" sz="2000" dirty="0" smtClean="0">
                <a:latin typeface="Helvetica Neue" panose="020B0604020202020204" charset="0"/>
              </a:rPr>
              <a:t>.</a:t>
            </a:r>
          </a:p>
          <a:p>
            <a:endParaRPr lang="en-US" sz="2000" dirty="0" smtClean="0">
              <a:latin typeface="Helvetica Neue" panose="020B0604020202020204" charset="0"/>
            </a:endParaRPr>
          </a:p>
          <a:p>
            <a:r>
              <a:rPr lang="en-US" sz="2000" dirty="0" smtClean="0">
                <a:latin typeface="Helvetica Neue" panose="020B0604020202020204" charset="0"/>
              </a:rPr>
              <a:t>Find </a:t>
            </a:r>
            <a:r>
              <a:rPr lang="en-US" sz="2000" b="1" dirty="0" smtClean="0">
                <a:latin typeface="Helvetica Neue" panose="020B0604020202020204" charset="0"/>
              </a:rPr>
              <a:t>K </a:t>
            </a:r>
            <a:r>
              <a:rPr lang="en-US" sz="2000" b="1" dirty="0" err="1" smtClean="0">
                <a:latin typeface="Helvetica Neue" panose="020B0604020202020204" charset="0"/>
              </a:rPr>
              <a:t>neighbours</a:t>
            </a:r>
            <a:r>
              <a:rPr lang="en-US" sz="2000" b="1" dirty="0" smtClean="0">
                <a:latin typeface="Helvetica Neue" panose="020B0604020202020204" charset="0"/>
              </a:rPr>
              <a:t> </a:t>
            </a:r>
            <a:r>
              <a:rPr lang="en-US" sz="2000" dirty="0" smtClean="0">
                <a:latin typeface="Helvetica Neue" panose="020B0604020202020204" charset="0"/>
              </a:rPr>
              <a:t>(here, K = 3).</a:t>
            </a:r>
          </a:p>
          <a:p>
            <a:endParaRPr lang="en-US" sz="2000" dirty="0">
              <a:latin typeface="Helvetica Neue" panose="020B0604020202020204" charset="0"/>
            </a:endParaRPr>
          </a:p>
          <a:p>
            <a:r>
              <a:rPr lang="en-US" sz="2000" dirty="0" smtClean="0">
                <a:latin typeface="Helvetica Neue" panose="020B0604020202020204" charset="0"/>
              </a:rPr>
              <a:t>All </a:t>
            </a:r>
            <a:r>
              <a:rPr lang="en-US" sz="2000" dirty="0" err="1" smtClean="0">
                <a:latin typeface="Helvetica Neue" panose="020B0604020202020204" charset="0"/>
              </a:rPr>
              <a:t>neighbours</a:t>
            </a:r>
            <a:r>
              <a:rPr lang="en-US" sz="2000" dirty="0" smtClean="0">
                <a:latin typeface="Helvetica Neue" panose="020B0604020202020204" charset="0"/>
              </a:rPr>
              <a:t> are circles -&gt; </a:t>
            </a:r>
            <a:r>
              <a:rPr lang="en-US" sz="2000" b="1" dirty="0" smtClean="0">
                <a:latin typeface="Helvetica Neue" panose="020B0604020202020204" charset="0"/>
              </a:rPr>
              <a:t>new point </a:t>
            </a:r>
            <a:r>
              <a:rPr lang="en-US" sz="2000" dirty="0" smtClean="0">
                <a:latin typeface="Helvetica Neue" panose="020B0604020202020204" charset="0"/>
              </a:rPr>
              <a:t>is a circle.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Helvetica Neue" panose="020B060402020202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240517" y="2351946"/>
            <a:ext cx="191814" cy="1970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37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88398A"/>
                </a:solidFill>
              </a:rPr>
              <a:t>Logistic </a:t>
            </a:r>
            <a:br>
              <a:rPr lang="en" sz="9600" dirty="0" smtClean="0">
                <a:solidFill>
                  <a:srgbClr val="88398A"/>
                </a:solidFill>
              </a:rPr>
            </a:br>
            <a:r>
              <a:rPr lang="en" sz="9600" dirty="0" smtClean="0">
                <a:solidFill>
                  <a:srgbClr val="88398A"/>
                </a:solidFill>
              </a:rPr>
              <a:t>Regression</a:t>
            </a:r>
            <a:endParaRPr lang="en" sz="96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6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6984" y="534143"/>
                <a:ext cx="3941576" cy="316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Helvetica Neue" panose="020B0604020202020204" charset="0"/>
                  </a:rPr>
                  <a:t>The </a:t>
                </a:r>
                <a:r>
                  <a:rPr lang="nl-NL" sz="2000" b="1" dirty="0" smtClean="0">
                    <a:latin typeface="Helvetica Neue" panose="020B0604020202020204" charset="0"/>
                  </a:rPr>
                  <a:t>logistic function</a:t>
                </a:r>
                <a:r>
                  <a:rPr lang="nl-NL" sz="2000" dirty="0" smtClean="0">
                    <a:latin typeface="Helvetica Neue" panose="020B0604020202020204" charset="0"/>
                  </a:rPr>
                  <a:t> returns probabilities between 1 and 0. </a:t>
                </a:r>
                <a:endParaRPr lang="nl-NL" sz="2000" i="1" dirty="0" smtClean="0">
                  <a:latin typeface="Helvetica Neue" panose="020B0604020202020204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 smtClean="0">
                  <a:latin typeface="Helvetica Neue" panose="020B0604020202020204" charset="0"/>
                </a:endParaRPr>
              </a:p>
              <a:p>
                <a:endParaRPr lang="nl-NL" sz="2000" dirty="0" smtClean="0"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endParaRPr lang="nl-NL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4" y="534143"/>
                <a:ext cx="3941576" cy="3168688"/>
              </a:xfrm>
              <a:prstGeom prst="rect">
                <a:avLst/>
              </a:prstGeom>
              <a:blipFill rotWithShape="0">
                <a:blip r:embed="rId2"/>
                <a:stretch>
                  <a:fillRect l="-1546" t="-11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6984" y="534143"/>
                <a:ext cx="3941576" cy="3168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Helvetica Neue" panose="020B0604020202020204" charset="0"/>
                  </a:rPr>
                  <a:t>The </a:t>
                </a:r>
                <a:r>
                  <a:rPr lang="nl-NL" sz="2000" b="1" dirty="0" smtClean="0">
                    <a:latin typeface="Helvetica Neue" panose="020B0604020202020204" charset="0"/>
                  </a:rPr>
                  <a:t>logistic function</a:t>
                </a:r>
                <a:r>
                  <a:rPr lang="nl-NL" sz="2000" dirty="0" smtClean="0">
                    <a:latin typeface="Helvetica Neue" panose="020B0604020202020204" charset="0"/>
                  </a:rPr>
                  <a:t> returns probabilities between 1 and 0. </a:t>
                </a:r>
                <a:endParaRPr lang="nl-NL" sz="2000" i="1" dirty="0" smtClean="0">
                  <a:latin typeface="Helvetica Neue" panose="020B0604020202020204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 smtClean="0">
                  <a:latin typeface="Helvetica Neue" panose="020B0604020202020204" charset="0"/>
                </a:endParaRPr>
              </a:p>
              <a:p>
                <a:endParaRPr lang="nl-NL" sz="2000" dirty="0" smtClean="0"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endParaRPr lang="nl-NL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4" y="534143"/>
                <a:ext cx="3941576" cy="3168688"/>
              </a:xfrm>
              <a:prstGeom prst="rect">
                <a:avLst/>
              </a:prstGeom>
              <a:blipFill rotWithShape="0">
                <a:blip r:embed="rId2"/>
                <a:stretch>
                  <a:fillRect l="-1546" t="-11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368560" y="719032"/>
            <a:ext cx="4264574" cy="2717271"/>
            <a:chOff x="4368560" y="719032"/>
            <a:chExt cx="4264574" cy="2717271"/>
          </a:xfrm>
        </p:grpSpPr>
        <p:sp>
          <p:nvSpPr>
            <p:cNvPr id="2" name="TextBox 1"/>
            <p:cNvSpPr txBox="1"/>
            <p:nvPr/>
          </p:nvSpPr>
          <p:spPr>
            <a:xfrm>
              <a:off x="4652341" y="719032"/>
              <a:ext cx="398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Probability that point is a circle</a:t>
              </a:r>
              <a:endParaRPr lang="nl-BE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886195" y="1100032"/>
              <a:ext cx="2364827" cy="1663262"/>
              <a:chOff x="4327634" y="2012731"/>
              <a:chExt cx="2364827" cy="1663262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4347341" y="2121776"/>
                <a:ext cx="2325414" cy="1445172"/>
              </a:xfrm>
              <a:custGeom>
                <a:avLst/>
                <a:gdLst>
                  <a:gd name="connsiteX0" fmla="*/ 0 w 2325414"/>
                  <a:gd name="connsiteY0" fmla="*/ 1445172 h 1445172"/>
                  <a:gd name="connsiteX1" fmla="*/ 656897 w 2325414"/>
                  <a:gd name="connsiteY1" fmla="*/ 1195552 h 1445172"/>
                  <a:gd name="connsiteX2" fmla="*/ 1292773 w 2325414"/>
                  <a:gd name="connsiteY2" fmla="*/ 604345 h 1445172"/>
                  <a:gd name="connsiteX3" fmla="*/ 1681656 w 2325414"/>
                  <a:gd name="connsiteY3" fmla="*/ 157655 h 1445172"/>
                  <a:gd name="connsiteX4" fmla="*/ 2325414 w 2325414"/>
                  <a:gd name="connsiteY4" fmla="*/ 0 h 1445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5414" h="1445172">
                    <a:moveTo>
                      <a:pt x="0" y="1445172"/>
                    </a:moveTo>
                    <a:cubicBezTo>
                      <a:pt x="220717" y="1390431"/>
                      <a:pt x="441435" y="1335690"/>
                      <a:pt x="656897" y="1195552"/>
                    </a:cubicBezTo>
                    <a:cubicBezTo>
                      <a:pt x="872359" y="1055414"/>
                      <a:pt x="1121980" y="777328"/>
                      <a:pt x="1292773" y="604345"/>
                    </a:cubicBezTo>
                    <a:cubicBezTo>
                      <a:pt x="1463566" y="431362"/>
                      <a:pt x="1509549" y="258379"/>
                      <a:pt x="1681656" y="157655"/>
                    </a:cubicBezTo>
                    <a:cubicBezTo>
                      <a:pt x="1853763" y="56931"/>
                      <a:pt x="2089588" y="28465"/>
                      <a:pt x="2325414" y="0"/>
                    </a:cubicBezTo>
                  </a:path>
                </a:pathLst>
              </a:custGeom>
              <a:noFill/>
              <a:ln w="76200">
                <a:solidFill>
                  <a:srgbClr val="8839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327634" y="2012731"/>
                <a:ext cx="2364827" cy="1663262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4505195" y="1354908"/>
              <a:ext cx="5255" cy="1108841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68560" y="2500360"/>
              <a:ext cx="438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nl-BE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68560" y="1033376"/>
              <a:ext cx="438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nl-BE" b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282959" y="3041817"/>
              <a:ext cx="1571297" cy="7882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67499" y="3128526"/>
              <a:ext cx="2207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Combinations of factors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485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6984" y="534143"/>
                <a:ext cx="3941576" cy="4092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Helvetica Neue" panose="020B0604020202020204" charset="0"/>
                  </a:rPr>
                  <a:t>The </a:t>
                </a:r>
                <a:r>
                  <a:rPr lang="nl-NL" sz="2000" b="1" dirty="0" smtClean="0">
                    <a:latin typeface="Helvetica Neue" panose="020B0604020202020204" charset="0"/>
                  </a:rPr>
                  <a:t>logistic function</a:t>
                </a:r>
                <a:r>
                  <a:rPr lang="nl-NL" sz="2000" dirty="0" smtClean="0">
                    <a:latin typeface="Helvetica Neue" panose="020B0604020202020204" charset="0"/>
                  </a:rPr>
                  <a:t> returns probabilities between 1 and 0. </a:t>
                </a:r>
                <a:endParaRPr lang="nl-NL" sz="2000" i="1" dirty="0" smtClean="0">
                  <a:latin typeface="Helvetica Neue" panose="020B0604020202020204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 smtClean="0">
                  <a:latin typeface="Helvetica Neue" panose="020B0604020202020204" charset="0"/>
                </a:endParaRPr>
              </a:p>
              <a:p>
                <a:endParaRPr lang="nl-NL" sz="2000" dirty="0" smtClean="0"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r>
                  <a:rPr lang="nl-NL" sz="2000" dirty="0" smtClean="0">
                    <a:latin typeface="Helvetica Neue" panose="020B0604020202020204" charset="0"/>
                    <a:ea typeface="Cambria Math" panose="02040503050406030204" pitchFamily="18" charset="0"/>
                  </a:rPr>
                  <a:t>We cannot perform linear regression on this function, because it is non-linear.  </a:t>
                </a:r>
              </a:p>
              <a:p>
                <a:endParaRPr lang="nl-NL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4" y="534143"/>
                <a:ext cx="3941576" cy="4092018"/>
              </a:xfrm>
              <a:prstGeom prst="rect">
                <a:avLst/>
              </a:prstGeom>
              <a:blipFill>
                <a:blip r:embed="rId2"/>
                <a:stretch>
                  <a:fillRect l="-1546" t="-894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368560" y="719032"/>
            <a:ext cx="4264574" cy="2717271"/>
            <a:chOff x="4368560" y="719032"/>
            <a:chExt cx="4264574" cy="2717271"/>
          </a:xfrm>
        </p:grpSpPr>
        <p:sp>
          <p:nvSpPr>
            <p:cNvPr id="2" name="TextBox 1"/>
            <p:cNvSpPr txBox="1"/>
            <p:nvPr/>
          </p:nvSpPr>
          <p:spPr>
            <a:xfrm>
              <a:off x="4652341" y="719032"/>
              <a:ext cx="398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Probability that point is a circle</a:t>
              </a:r>
              <a:endParaRPr lang="nl-BE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886195" y="1100032"/>
              <a:ext cx="2364827" cy="1663262"/>
              <a:chOff x="4327634" y="2012731"/>
              <a:chExt cx="2364827" cy="1663262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4347341" y="2121776"/>
                <a:ext cx="2325414" cy="1445172"/>
              </a:xfrm>
              <a:custGeom>
                <a:avLst/>
                <a:gdLst>
                  <a:gd name="connsiteX0" fmla="*/ 0 w 2325414"/>
                  <a:gd name="connsiteY0" fmla="*/ 1445172 h 1445172"/>
                  <a:gd name="connsiteX1" fmla="*/ 656897 w 2325414"/>
                  <a:gd name="connsiteY1" fmla="*/ 1195552 h 1445172"/>
                  <a:gd name="connsiteX2" fmla="*/ 1292773 w 2325414"/>
                  <a:gd name="connsiteY2" fmla="*/ 604345 h 1445172"/>
                  <a:gd name="connsiteX3" fmla="*/ 1681656 w 2325414"/>
                  <a:gd name="connsiteY3" fmla="*/ 157655 h 1445172"/>
                  <a:gd name="connsiteX4" fmla="*/ 2325414 w 2325414"/>
                  <a:gd name="connsiteY4" fmla="*/ 0 h 1445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5414" h="1445172">
                    <a:moveTo>
                      <a:pt x="0" y="1445172"/>
                    </a:moveTo>
                    <a:cubicBezTo>
                      <a:pt x="220717" y="1390431"/>
                      <a:pt x="441435" y="1335690"/>
                      <a:pt x="656897" y="1195552"/>
                    </a:cubicBezTo>
                    <a:cubicBezTo>
                      <a:pt x="872359" y="1055414"/>
                      <a:pt x="1121980" y="777328"/>
                      <a:pt x="1292773" y="604345"/>
                    </a:cubicBezTo>
                    <a:cubicBezTo>
                      <a:pt x="1463566" y="431362"/>
                      <a:pt x="1509549" y="258379"/>
                      <a:pt x="1681656" y="157655"/>
                    </a:cubicBezTo>
                    <a:cubicBezTo>
                      <a:pt x="1853763" y="56931"/>
                      <a:pt x="2089588" y="28465"/>
                      <a:pt x="2325414" y="0"/>
                    </a:cubicBezTo>
                  </a:path>
                </a:pathLst>
              </a:custGeom>
              <a:noFill/>
              <a:ln w="76200">
                <a:solidFill>
                  <a:srgbClr val="8839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327634" y="2012731"/>
                <a:ext cx="2364827" cy="1663262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4505195" y="1354908"/>
              <a:ext cx="5255" cy="1108841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68560" y="2500360"/>
              <a:ext cx="438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nl-BE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68560" y="1033376"/>
              <a:ext cx="438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nl-BE" b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282959" y="3041817"/>
              <a:ext cx="1571297" cy="7882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67499" y="3128526"/>
              <a:ext cx="2207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Combinations of factors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71703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6984" y="534143"/>
                <a:ext cx="3941576" cy="5015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Helvetica Neue" panose="020B0604020202020204" charset="0"/>
                  </a:rPr>
                  <a:t>The </a:t>
                </a:r>
                <a:r>
                  <a:rPr lang="nl-NL" sz="2000" b="1" dirty="0" smtClean="0">
                    <a:latin typeface="Helvetica Neue" panose="020B0604020202020204" charset="0"/>
                  </a:rPr>
                  <a:t>logistic function</a:t>
                </a:r>
                <a:r>
                  <a:rPr lang="nl-NL" sz="2000" dirty="0" smtClean="0">
                    <a:latin typeface="Helvetica Neue" panose="020B0604020202020204" charset="0"/>
                  </a:rPr>
                  <a:t> returns probabilities between 1 and 0. </a:t>
                </a:r>
                <a:endParaRPr lang="nl-NL" sz="2000" i="1" dirty="0" smtClean="0">
                  <a:latin typeface="Helvetica Neue" panose="020B0604020202020204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 smtClean="0">
                  <a:latin typeface="Helvetica Neue" panose="020B0604020202020204" charset="0"/>
                </a:endParaRPr>
              </a:p>
              <a:p>
                <a:endParaRPr lang="nl-NL" sz="2000" dirty="0" smtClean="0"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r>
                  <a:rPr lang="nl-NL" sz="2000" dirty="0" smtClean="0">
                    <a:latin typeface="Helvetica Neue" panose="020B0604020202020204" charset="0"/>
                    <a:ea typeface="Cambria Math" panose="02040503050406030204" pitchFamily="18" charset="0"/>
                  </a:rPr>
                  <a:t>We cannot perform linear regression on this function, because it is non-linear.  </a:t>
                </a:r>
              </a:p>
              <a:p>
                <a:endParaRPr lang="nl-NL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latin typeface="Helvetica Neue" panose="020B0604020202020204" charset="0"/>
                  </a:rPr>
                  <a:t>With a known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latin typeface="Helvetica Neue" panose="020B0604020202020204" charset="0"/>
                  </a:rPr>
                  <a:t>, we can define the </a:t>
                </a:r>
                <a:r>
                  <a:rPr lang="en-US" sz="2000" b="1" dirty="0" smtClean="0">
                    <a:latin typeface="Helvetica Neue" panose="020B0604020202020204" charset="0"/>
                  </a:rPr>
                  <a:t>logit function </a:t>
                </a:r>
                <a:r>
                  <a:rPr lang="en-US" sz="2000" dirty="0" smtClean="0">
                    <a:latin typeface="Helvetica Neue" panose="020B0604020202020204" charset="0"/>
                  </a:rPr>
                  <a:t>by taking the inverse of the </a:t>
                </a:r>
                <a:r>
                  <a:rPr lang="en-US" sz="2000" b="1" dirty="0" smtClean="0">
                    <a:latin typeface="Helvetica Neue" panose="020B0604020202020204" charset="0"/>
                  </a:rPr>
                  <a:t>logistic function</a:t>
                </a:r>
                <a:r>
                  <a:rPr lang="en-US" sz="2000" dirty="0" smtClean="0">
                    <a:latin typeface="Helvetica Neue" panose="020B0604020202020204" charset="0"/>
                  </a:rPr>
                  <a:t>. </a:t>
                </a:r>
                <a:endParaRPr lang="en-US" sz="2000" dirty="0">
                  <a:latin typeface="Helvetica Neue" panose="020B0604020202020204" charset="0"/>
                </a:endParaRPr>
              </a:p>
              <a:p>
                <a:endParaRPr lang="en-US" sz="1800" dirty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4" y="534143"/>
                <a:ext cx="3941576" cy="5015347"/>
              </a:xfrm>
              <a:prstGeom prst="rect">
                <a:avLst/>
              </a:prstGeom>
              <a:blipFill rotWithShape="0">
                <a:blip r:embed="rId2"/>
                <a:stretch>
                  <a:fillRect l="-1546" t="-7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368560" y="719032"/>
            <a:ext cx="4264574" cy="2717271"/>
            <a:chOff x="4368560" y="719032"/>
            <a:chExt cx="4264574" cy="2717271"/>
          </a:xfrm>
        </p:grpSpPr>
        <p:sp>
          <p:nvSpPr>
            <p:cNvPr id="2" name="TextBox 1"/>
            <p:cNvSpPr txBox="1"/>
            <p:nvPr/>
          </p:nvSpPr>
          <p:spPr>
            <a:xfrm>
              <a:off x="4652341" y="719032"/>
              <a:ext cx="39807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Probability that point is a circle</a:t>
              </a:r>
              <a:endParaRPr lang="nl-BE" b="1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886195" y="1100032"/>
              <a:ext cx="2364827" cy="1663262"/>
              <a:chOff x="4327634" y="2012731"/>
              <a:chExt cx="2364827" cy="1663262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4347341" y="2121776"/>
                <a:ext cx="2325414" cy="1445172"/>
              </a:xfrm>
              <a:custGeom>
                <a:avLst/>
                <a:gdLst>
                  <a:gd name="connsiteX0" fmla="*/ 0 w 2325414"/>
                  <a:gd name="connsiteY0" fmla="*/ 1445172 h 1445172"/>
                  <a:gd name="connsiteX1" fmla="*/ 656897 w 2325414"/>
                  <a:gd name="connsiteY1" fmla="*/ 1195552 h 1445172"/>
                  <a:gd name="connsiteX2" fmla="*/ 1292773 w 2325414"/>
                  <a:gd name="connsiteY2" fmla="*/ 604345 h 1445172"/>
                  <a:gd name="connsiteX3" fmla="*/ 1681656 w 2325414"/>
                  <a:gd name="connsiteY3" fmla="*/ 157655 h 1445172"/>
                  <a:gd name="connsiteX4" fmla="*/ 2325414 w 2325414"/>
                  <a:gd name="connsiteY4" fmla="*/ 0 h 1445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5414" h="1445172">
                    <a:moveTo>
                      <a:pt x="0" y="1445172"/>
                    </a:moveTo>
                    <a:cubicBezTo>
                      <a:pt x="220717" y="1390431"/>
                      <a:pt x="441435" y="1335690"/>
                      <a:pt x="656897" y="1195552"/>
                    </a:cubicBezTo>
                    <a:cubicBezTo>
                      <a:pt x="872359" y="1055414"/>
                      <a:pt x="1121980" y="777328"/>
                      <a:pt x="1292773" y="604345"/>
                    </a:cubicBezTo>
                    <a:cubicBezTo>
                      <a:pt x="1463566" y="431362"/>
                      <a:pt x="1509549" y="258379"/>
                      <a:pt x="1681656" y="157655"/>
                    </a:cubicBezTo>
                    <a:cubicBezTo>
                      <a:pt x="1853763" y="56931"/>
                      <a:pt x="2089588" y="28465"/>
                      <a:pt x="2325414" y="0"/>
                    </a:cubicBezTo>
                  </a:path>
                </a:pathLst>
              </a:custGeom>
              <a:noFill/>
              <a:ln w="76200">
                <a:solidFill>
                  <a:srgbClr val="8839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327634" y="2012731"/>
                <a:ext cx="2364827" cy="1663262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4505195" y="1354908"/>
              <a:ext cx="5255" cy="1108841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368560" y="2500360"/>
              <a:ext cx="438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</a:t>
              </a:r>
              <a:endParaRPr lang="nl-BE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68560" y="1033376"/>
              <a:ext cx="438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nl-BE" b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282959" y="3041817"/>
              <a:ext cx="1571297" cy="7882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067499" y="3128526"/>
              <a:ext cx="2207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Combinations of factors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999597" y="2872340"/>
            <a:ext cx="2231719" cy="563964"/>
          </a:xfrm>
          <a:prstGeom prst="rect">
            <a:avLst/>
          </a:prstGeom>
          <a:noFill/>
          <a:ln>
            <a:solidFill>
              <a:srgbClr val="883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00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4905903" y="1100032"/>
            <a:ext cx="2325413" cy="14003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6984" y="534143"/>
                <a:ext cx="3941576" cy="5015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Helvetica Neue" panose="020B0604020202020204" charset="0"/>
                  </a:rPr>
                  <a:t>The </a:t>
                </a:r>
                <a:r>
                  <a:rPr lang="nl-NL" sz="2000" b="1" dirty="0" smtClean="0">
                    <a:latin typeface="Helvetica Neue" panose="020B0604020202020204" charset="0"/>
                  </a:rPr>
                  <a:t>logistic function</a:t>
                </a:r>
                <a:r>
                  <a:rPr lang="nl-NL" sz="2000" dirty="0" smtClean="0">
                    <a:latin typeface="Helvetica Neue" panose="020B0604020202020204" charset="0"/>
                  </a:rPr>
                  <a:t> returns probabilities between 1 and 0. </a:t>
                </a:r>
                <a:endParaRPr lang="nl-NL" sz="2000" i="1" dirty="0" smtClean="0">
                  <a:latin typeface="Helvetica Neue" panose="020B0604020202020204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 smtClean="0">
                  <a:latin typeface="Helvetica Neue" panose="020B0604020202020204" charset="0"/>
                </a:endParaRPr>
              </a:p>
              <a:p>
                <a:endParaRPr lang="nl-NL" sz="2000" dirty="0" smtClean="0"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r>
                  <a:rPr lang="nl-NL" sz="2000" dirty="0" smtClean="0">
                    <a:latin typeface="Helvetica Neue" panose="020B0604020202020204" charset="0"/>
                    <a:ea typeface="Cambria Math" panose="02040503050406030204" pitchFamily="18" charset="0"/>
                  </a:rPr>
                  <a:t>We cannot perform linear regression on this function, because it is non-linear.  </a:t>
                </a:r>
              </a:p>
              <a:p>
                <a:endParaRPr lang="nl-NL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latin typeface="Helvetica Neue" panose="020B0604020202020204" charset="0"/>
                  </a:rPr>
                  <a:t>With a known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latin typeface="Helvetica Neue" panose="020B0604020202020204" charset="0"/>
                  </a:rPr>
                  <a:t>, we can define the </a:t>
                </a:r>
                <a:r>
                  <a:rPr lang="en-US" sz="2000" b="1" dirty="0" smtClean="0">
                    <a:latin typeface="Helvetica Neue" panose="020B0604020202020204" charset="0"/>
                  </a:rPr>
                  <a:t>logit function </a:t>
                </a:r>
                <a:r>
                  <a:rPr lang="en-US" sz="2000" dirty="0" smtClean="0">
                    <a:latin typeface="Helvetica Neue" panose="020B0604020202020204" charset="0"/>
                  </a:rPr>
                  <a:t>by taking the inverse of the </a:t>
                </a:r>
                <a:r>
                  <a:rPr lang="en-US" sz="2000" b="1" dirty="0" smtClean="0">
                    <a:latin typeface="Helvetica Neue" panose="020B0604020202020204" charset="0"/>
                  </a:rPr>
                  <a:t>logistic function</a:t>
                </a:r>
                <a:r>
                  <a:rPr lang="en-US" sz="2000" dirty="0" smtClean="0">
                    <a:latin typeface="Helvetica Neue" panose="020B0604020202020204" charset="0"/>
                  </a:rPr>
                  <a:t>. </a:t>
                </a:r>
                <a:endParaRPr lang="en-US" sz="2000" dirty="0">
                  <a:latin typeface="Helvetica Neue" panose="020B0604020202020204" charset="0"/>
                </a:endParaRPr>
              </a:p>
              <a:p>
                <a:endParaRPr lang="en-US" sz="1800" dirty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4" y="534143"/>
                <a:ext cx="3941576" cy="5015347"/>
              </a:xfrm>
              <a:prstGeom prst="rect">
                <a:avLst/>
              </a:prstGeom>
              <a:blipFill rotWithShape="0">
                <a:blip r:embed="rId2"/>
                <a:stretch>
                  <a:fillRect l="-1546" t="-7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652341" y="719032"/>
            <a:ext cx="3980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Probability that point is a circle</a:t>
            </a:r>
            <a:endParaRPr lang="nl-BE" b="1" dirty="0"/>
          </a:p>
        </p:txBody>
      </p:sp>
      <p:sp>
        <p:nvSpPr>
          <p:cNvPr id="3" name="Rectangle 2"/>
          <p:cNvSpPr/>
          <p:nvPr/>
        </p:nvSpPr>
        <p:spPr>
          <a:xfrm>
            <a:off x="4886195" y="1100032"/>
            <a:ext cx="2364827" cy="1663262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05195" y="1624622"/>
            <a:ext cx="5255" cy="1108841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12910" y="1108556"/>
            <a:ext cx="63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</a:t>
            </a:r>
          </a:p>
          <a:p>
            <a:r>
              <a:rPr lang="en-US" b="1" dirty="0" smtClean="0"/>
              <a:t>Odds</a:t>
            </a:r>
            <a:endParaRPr lang="nl-BE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82959" y="3041817"/>
            <a:ext cx="1571297" cy="7882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67499" y="3128526"/>
            <a:ext cx="220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Combinations of factors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4587963" y="3670982"/>
            <a:ext cx="3658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>
                <a:latin typeface="Helvetica Neue" panose="020B0604020202020204" charset="0"/>
              </a:rPr>
              <a:t>The </a:t>
            </a:r>
            <a:r>
              <a:rPr lang="nl-NL" sz="2000" b="1" dirty="0" smtClean="0">
                <a:latin typeface="Helvetica Neue" panose="020B0604020202020204" charset="0"/>
              </a:rPr>
              <a:t>logit function </a:t>
            </a:r>
            <a:r>
              <a:rPr lang="nl-NL" sz="2000" dirty="0" smtClean="0">
                <a:latin typeface="Helvetica Neue" panose="020B0604020202020204" charset="0"/>
              </a:rPr>
              <a:t>is linear. Therefore, we can use linear regression to fit a model.  </a:t>
            </a:r>
            <a:endParaRPr lang="nl-NL" sz="2000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88398A"/>
                </a:solidFill>
              </a:rPr>
              <a:t>Random </a:t>
            </a:r>
            <a:br>
              <a:rPr lang="en" sz="9600" dirty="0" smtClean="0">
                <a:solidFill>
                  <a:srgbClr val="88398A"/>
                </a:solidFill>
              </a:rPr>
            </a:br>
            <a:r>
              <a:rPr lang="en" sz="9600" dirty="0" smtClean="0">
                <a:solidFill>
                  <a:srgbClr val="88398A"/>
                </a:solidFill>
              </a:rPr>
              <a:t>Forest</a:t>
            </a:r>
            <a:endParaRPr lang="en" sz="96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24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063870" y="2032649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5083406" y="1946577"/>
            <a:ext cx="720000" cy="720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07867" y="1256478"/>
            <a:ext cx="425785" cy="670998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664017" y="1256478"/>
            <a:ext cx="394706" cy="670998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664017" y="257684"/>
            <a:ext cx="1059080" cy="904643"/>
            <a:chOff x="5794272" y="117596"/>
            <a:chExt cx="1059080" cy="904643"/>
          </a:xfrm>
        </p:grpSpPr>
        <p:sp>
          <p:nvSpPr>
            <p:cNvPr id="16" name="Isosceles Triangle 15"/>
            <p:cNvSpPr/>
            <p:nvPr/>
          </p:nvSpPr>
          <p:spPr>
            <a:xfrm>
              <a:off x="6000164" y="783418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04174" y="606542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271045" y="645127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610352" y="117596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794272" y="508616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020263" y="14719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280212" y="33645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57717" y="314035"/>
            <a:ext cx="419577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latin typeface="Helvetica Neue" panose="020B0604020202020204" charset="0"/>
              </a:rPr>
              <a:t>Random forests </a:t>
            </a:r>
            <a:r>
              <a:rPr lang="nl-NL" sz="2000" dirty="0" smtClean="0">
                <a:latin typeface="Helvetica Neue" panose="020B0604020202020204" charset="0"/>
              </a:rPr>
              <a:t>are like simple </a:t>
            </a:r>
            <a:r>
              <a:rPr lang="nl-NL" sz="2000" b="1" dirty="0" smtClean="0">
                <a:latin typeface="Helvetica Neue" panose="020B0604020202020204" charset="0"/>
              </a:rPr>
              <a:t>decision trees</a:t>
            </a:r>
            <a:r>
              <a:rPr lang="nl-NL" sz="2000" dirty="0" smtClean="0">
                <a:latin typeface="Helvetica Neue" panose="020B0604020202020204" charset="0"/>
              </a:rPr>
              <a:t>. </a:t>
            </a:r>
            <a:endParaRPr lang="en-US" sz="2000" b="1" dirty="0" smtClean="0">
              <a:latin typeface="Helvetica Neue" panose="020B0604020202020204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decision tree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finds the best way to split a dataset.</a:t>
            </a: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Classification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00173" y="460841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 smtClean="0">
                <a:latin typeface="Courier"/>
                <a:ea typeface="Courier"/>
                <a:cs typeface="Courier"/>
                <a:sym typeface="Courier"/>
              </a:rPr>
              <a:t>caret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 smtClean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‘Leuven'</a:t>
            </a:r>
            <a:r>
              <a:rPr lang="en" dirty="0" smtClean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lang="en" dirty="0">
              <a:solidFill>
                <a:srgbClr val="68768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" name="Shape 73"/>
          <p:cNvSpPr txBox="1">
            <a:spLocks/>
          </p:cNvSpPr>
          <p:nvPr/>
        </p:nvSpPr>
        <p:spPr>
          <a:xfrm>
            <a:off x="762000" y="3507359"/>
            <a:ext cx="54123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ct val="100000"/>
              <a:buFont typeface="Helvetica Neue"/>
              <a:buNone/>
              <a:defRPr sz="4800" b="1" i="0" u="none" strike="noStrike" cap="none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buFont typeface="Titillium Web"/>
              <a:buNone/>
              <a:defRPr sz="4800" b="1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mtClean="0"/>
              <a:t>R you ready?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80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57717" y="314035"/>
            <a:ext cx="419577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latin typeface="Helvetica Neue" panose="020B0604020202020204" charset="0"/>
              </a:rPr>
              <a:t>Random forests </a:t>
            </a:r>
            <a:r>
              <a:rPr lang="nl-NL" sz="2000" dirty="0" smtClean="0">
                <a:latin typeface="Helvetica Neue" panose="020B0604020202020204" charset="0"/>
              </a:rPr>
              <a:t>are like simple </a:t>
            </a:r>
            <a:r>
              <a:rPr lang="nl-NL" sz="2000" b="1" dirty="0" smtClean="0">
                <a:latin typeface="Helvetica Neue" panose="020B0604020202020204" charset="0"/>
              </a:rPr>
              <a:t>decision trees</a:t>
            </a:r>
            <a:r>
              <a:rPr lang="nl-NL" sz="2000" dirty="0" smtClean="0">
                <a:latin typeface="Helvetica Neue" panose="020B0604020202020204" charset="0"/>
              </a:rPr>
              <a:t>. </a:t>
            </a:r>
            <a:endParaRPr lang="en-US" sz="2000" b="1" dirty="0" smtClean="0">
              <a:latin typeface="Helvetica Neue" panose="020B0604020202020204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decision tree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finds the best way to split a dataset.</a:t>
            </a: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It looks through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all predictors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to find the one that has the smallest prediction error. </a:t>
            </a:r>
          </a:p>
          <a:p>
            <a:endParaRPr lang="nl-N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063870" y="2032649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5083406" y="1946577"/>
            <a:ext cx="720000" cy="720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507867" y="1256478"/>
            <a:ext cx="425785" cy="670998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664017" y="1256478"/>
            <a:ext cx="394706" cy="670998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49936" y="1319870"/>
            <a:ext cx="14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&gt; 5</a:t>
            </a:r>
            <a:endParaRPr lang="nl-NL" dirty="0">
              <a:latin typeface="Helvetica Neue" panose="020B060402020202020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99700" y="1317462"/>
            <a:ext cx="14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≤ 5</a:t>
            </a:r>
            <a:endParaRPr lang="nl-NL" dirty="0">
              <a:latin typeface="Helvetica Neue" panose="020B060402020202020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664017" y="257684"/>
            <a:ext cx="1059080" cy="904643"/>
            <a:chOff x="5794272" y="117596"/>
            <a:chExt cx="1059080" cy="904643"/>
          </a:xfrm>
        </p:grpSpPr>
        <p:sp>
          <p:nvSpPr>
            <p:cNvPr id="58" name="Isosceles Triangle 57"/>
            <p:cNvSpPr/>
            <p:nvPr/>
          </p:nvSpPr>
          <p:spPr>
            <a:xfrm>
              <a:off x="6000164" y="783418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6604174" y="606542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6271045" y="645127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6610352" y="117596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94272" y="508616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020263" y="14719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280212" y="33645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1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sosceles Triangle 34"/>
          <p:cNvSpPr/>
          <p:nvPr/>
        </p:nvSpPr>
        <p:spPr>
          <a:xfrm>
            <a:off x="4498272" y="3481079"/>
            <a:ext cx="720000" cy="720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717" y="314035"/>
            <a:ext cx="419577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latin typeface="Helvetica Neue" panose="020B0604020202020204" charset="0"/>
              </a:rPr>
              <a:t>Random forests </a:t>
            </a:r>
            <a:r>
              <a:rPr lang="nl-NL" sz="2000" dirty="0" smtClean="0">
                <a:latin typeface="Helvetica Neue" panose="020B0604020202020204" charset="0"/>
              </a:rPr>
              <a:t>are like simple </a:t>
            </a:r>
            <a:r>
              <a:rPr lang="nl-NL" sz="2000" b="1" dirty="0" smtClean="0">
                <a:latin typeface="Helvetica Neue" panose="020B0604020202020204" charset="0"/>
              </a:rPr>
              <a:t>decision trees</a:t>
            </a:r>
            <a:r>
              <a:rPr lang="nl-NL" sz="2000" dirty="0" smtClean="0">
                <a:latin typeface="Helvetica Neue" panose="020B0604020202020204" charset="0"/>
              </a:rPr>
              <a:t>. </a:t>
            </a:r>
            <a:endParaRPr lang="en-US" sz="2000" b="1" dirty="0" smtClean="0">
              <a:latin typeface="Helvetica Neue" panose="020B0604020202020204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decision tree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finds the best way to split a dataset.</a:t>
            </a: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It looks through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all predictors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to find the one that has the smallest prediction error. 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Then, a new branch is generated. 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498272" y="257684"/>
            <a:ext cx="3885064" cy="3943395"/>
            <a:chOff x="4498272" y="257684"/>
            <a:chExt cx="3885064" cy="3943395"/>
          </a:xfrm>
        </p:grpSpPr>
        <p:sp>
          <p:nvSpPr>
            <p:cNvPr id="41" name="Oval 40"/>
            <p:cNvSpPr/>
            <p:nvPr/>
          </p:nvSpPr>
          <p:spPr>
            <a:xfrm>
              <a:off x="7063870" y="2032649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5083406" y="1946577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6507867" y="1256478"/>
              <a:ext cx="425785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664017" y="1256478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149936" y="1319870"/>
              <a:ext cx="1480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C &gt; 5</a:t>
              </a:r>
              <a:endParaRPr lang="nl-NL" dirty="0">
                <a:latin typeface="Helvetica Neue" panose="020B060402020202020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99700" y="1317462"/>
              <a:ext cx="1480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C ≤ 5</a:t>
              </a:r>
              <a:endParaRPr lang="nl-NL" dirty="0">
                <a:latin typeface="Helvetica Neue" panose="020B060402020202020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664017" y="257684"/>
              <a:ext cx="1059080" cy="904643"/>
              <a:chOff x="5794272" y="117596"/>
              <a:chExt cx="1059080" cy="904643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6000164" y="783418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604174" y="606542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6271045" y="645127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6610352" y="117596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794272" y="508616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6020263" y="14719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280212" y="33645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931931" y="2810081"/>
              <a:ext cx="1068828" cy="672094"/>
              <a:chOff x="4931931" y="2810081"/>
              <a:chExt cx="1068828" cy="672094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4931931" y="2810081"/>
                <a:ext cx="394706" cy="670998"/>
              </a:xfrm>
              <a:prstGeom prst="straightConnector1">
                <a:avLst/>
              </a:prstGeom>
              <a:ln w="76200">
                <a:solidFill>
                  <a:srgbClr val="8839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5606053" y="2811177"/>
                <a:ext cx="394706" cy="670998"/>
              </a:xfrm>
              <a:prstGeom prst="straightConnector1">
                <a:avLst/>
              </a:prstGeom>
              <a:ln w="76200">
                <a:solidFill>
                  <a:srgbClr val="8839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6942538" y="2778285"/>
              <a:ext cx="1068828" cy="672094"/>
              <a:chOff x="4931931" y="2810081"/>
              <a:chExt cx="1068828" cy="672094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 flipH="1">
                <a:off x="4931931" y="2810081"/>
                <a:ext cx="394706" cy="670998"/>
              </a:xfrm>
              <a:prstGeom prst="straightConnector1">
                <a:avLst/>
              </a:prstGeom>
              <a:ln w="76200">
                <a:solidFill>
                  <a:srgbClr val="8839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606053" y="2811177"/>
                <a:ext cx="394706" cy="670998"/>
              </a:xfrm>
              <a:prstGeom prst="straightConnector1">
                <a:avLst/>
              </a:prstGeom>
              <a:ln w="76200">
                <a:solidFill>
                  <a:srgbClr val="8839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Isosceles Triangle 49"/>
            <p:cNvSpPr/>
            <p:nvPr/>
          </p:nvSpPr>
          <p:spPr>
            <a:xfrm>
              <a:off x="4498272" y="3481079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6530675" y="3481079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765612" y="3580092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771336" y="3576803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675870" y="2184760"/>
            <a:ext cx="14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H &gt; 5</a:t>
            </a:r>
            <a:endParaRPr lang="nl-NL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7717" y="314035"/>
            <a:ext cx="419577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latin typeface="Helvetica Neue" panose="020B0604020202020204" charset="0"/>
              </a:rPr>
              <a:t>Random forests </a:t>
            </a:r>
            <a:r>
              <a:rPr lang="nl-NL" sz="2000" dirty="0" smtClean="0">
                <a:latin typeface="Helvetica Neue" panose="020B0604020202020204" charset="0"/>
              </a:rPr>
              <a:t>are like simple </a:t>
            </a:r>
            <a:r>
              <a:rPr lang="nl-NL" sz="2000" b="1" dirty="0" smtClean="0">
                <a:latin typeface="Helvetica Neue" panose="020B0604020202020204" charset="0"/>
              </a:rPr>
              <a:t>decision trees</a:t>
            </a:r>
            <a:r>
              <a:rPr lang="nl-NL" sz="2000" dirty="0" smtClean="0">
                <a:latin typeface="Helvetica Neue" panose="020B0604020202020204" charset="0"/>
              </a:rPr>
              <a:t>. </a:t>
            </a:r>
            <a:endParaRPr lang="en-US" sz="2000" b="1" dirty="0" smtClean="0">
              <a:latin typeface="Helvetica Neue" panose="020B0604020202020204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decision tree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finds the best way to split a dataset.</a:t>
            </a: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It looks through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all predictors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to find the one that has the smallest prediction error. 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Then, a new branch is generated. 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This results in high sensitivity to noise and to overfitting. </a:t>
            </a:r>
          </a:p>
          <a:p>
            <a:endParaRPr lang="nl-N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063870" y="2032649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5083406" y="1946577"/>
            <a:ext cx="720000" cy="720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07867" y="1256478"/>
            <a:ext cx="425785" cy="670998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664017" y="1256478"/>
            <a:ext cx="394706" cy="670998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9936" y="1319870"/>
            <a:ext cx="14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&gt; 5</a:t>
            </a:r>
            <a:endParaRPr lang="nl-NL" dirty="0">
              <a:latin typeface="Helvetica Neue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9700" y="1317462"/>
            <a:ext cx="14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≤ 5</a:t>
            </a:r>
            <a:endParaRPr lang="nl-NL" dirty="0">
              <a:latin typeface="Helvetica Neue" panose="020B06040202020202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4017" y="257684"/>
            <a:ext cx="1059080" cy="904643"/>
            <a:chOff x="5794272" y="117596"/>
            <a:chExt cx="1059080" cy="904643"/>
          </a:xfrm>
        </p:grpSpPr>
        <p:sp>
          <p:nvSpPr>
            <p:cNvPr id="16" name="Isosceles Triangle 15"/>
            <p:cNvSpPr/>
            <p:nvPr/>
          </p:nvSpPr>
          <p:spPr>
            <a:xfrm>
              <a:off x="6000164" y="783418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04174" y="606542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271045" y="645127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610352" y="117596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794272" y="508616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020263" y="14719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280212" y="33645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1931" y="2810081"/>
            <a:ext cx="1068828" cy="672094"/>
            <a:chOff x="4931931" y="2810081"/>
            <a:chExt cx="1068828" cy="67209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931931" y="2810081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606053" y="281117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42538" y="2778285"/>
            <a:ext cx="1068828" cy="672094"/>
            <a:chOff x="4931931" y="2810081"/>
            <a:chExt cx="1068828" cy="67209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4931931" y="2810081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606053" y="281117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Isosceles Triangle 34"/>
          <p:cNvSpPr/>
          <p:nvPr/>
        </p:nvSpPr>
        <p:spPr>
          <a:xfrm>
            <a:off x="4498272" y="3481079"/>
            <a:ext cx="720000" cy="720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530675" y="3481079"/>
            <a:ext cx="720000" cy="720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65612" y="3580092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771336" y="3576803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5870" y="2184760"/>
            <a:ext cx="14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H &gt; 5</a:t>
            </a:r>
            <a:endParaRPr lang="nl-NL" dirty="0">
              <a:latin typeface="Helvetica Neue" panose="020B0604020202020204" charset="0"/>
            </a:endParaRPr>
          </a:p>
        </p:txBody>
      </p:sp>
      <p:sp>
        <p:nvSpPr>
          <p:cNvPr id="2" name="AutoShape 2" descr="Image result for scissor clipart"/>
          <p:cNvSpPr>
            <a:spLocks noChangeAspect="1" noChangeArrowheads="1"/>
          </p:cNvSpPr>
          <p:nvPr/>
        </p:nvSpPr>
        <p:spPr bwMode="auto">
          <a:xfrm>
            <a:off x="155575" y="-2681288"/>
            <a:ext cx="5591175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24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7717" y="314035"/>
            <a:ext cx="419577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latin typeface="Helvetica Neue" panose="020B0604020202020204" charset="0"/>
              </a:rPr>
              <a:t>Random forests </a:t>
            </a:r>
            <a:r>
              <a:rPr lang="nl-NL" sz="2000" dirty="0" smtClean="0">
                <a:latin typeface="Helvetica Neue" panose="020B0604020202020204" charset="0"/>
              </a:rPr>
              <a:t>are like simple </a:t>
            </a:r>
            <a:r>
              <a:rPr lang="nl-NL" sz="2000" b="1" dirty="0" smtClean="0">
                <a:latin typeface="Helvetica Neue" panose="020B0604020202020204" charset="0"/>
              </a:rPr>
              <a:t>decision trees</a:t>
            </a:r>
            <a:r>
              <a:rPr lang="nl-NL" sz="2000" dirty="0" smtClean="0">
                <a:latin typeface="Helvetica Neue" panose="020B0604020202020204" charset="0"/>
              </a:rPr>
              <a:t>. </a:t>
            </a:r>
            <a:endParaRPr lang="en-US" sz="2000" b="1" dirty="0" smtClean="0">
              <a:latin typeface="Helvetica Neue" panose="020B0604020202020204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decision tree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finds the best way to split a dataset.</a:t>
            </a: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It looks through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all predictors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to find the one that has the smallest prediction error. 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Then, a new branch is generated. 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This results in high sensitivity to noise and to overfitting. </a:t>
            </a:r>
          </a:p>
          <a:p>
            <a:endParaRPr lang="nl-N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7063870" y="2032649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5083406" y="1946577"/>
            <a:ext cx="720000" cy="720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07867" y="1256478"/>
            <a:ext cx="425785" cy="670998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664017" y="1256478"/>
            <a:ext cx="394706" cy="670998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9936" y="1319870"/>
            <a:ext cx="14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&gt; 5</a:t>
            </a:r>
            <a:endParaRPr lang="nl-NL" dirty="0">
              <a:latin typeface="Helvetica Neue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9700" y="1317462"/>
            <a:ext cx="14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≤ 5</a:t>
            </a:r>
            <a:endParaRPr lang="nl-NL" dirty="0">
              <a:latin typeface="Helvetica Neue" panose="020B060402020202020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4017" y="257684"/>
            <a:ext cx="1059080" cy="904643"/>
            <a:chOff x="5794272" y="117596"/>
            <a:chExt cx="1059080" cy="904643"/>
          </a:xfrm>
        </p:grpSpPr>
        <p:sp>
          <p:nvSpPr>
            <p:cNvPr id="16" name="Isosceles Triangle 15"/>
            <p:cNvSpPr/>
            <p:nvPr/>
          </p:nvSpPr>
          <p:spPr>
            <a:xfrm>
              <a:off x="6000164" y="783418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04174" y="606542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271045" y="645127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610352" y="117596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794272" y="508616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020263" y="14719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280212" y="33645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31931" y="2810081"/>
            <a:ext cx="1068828" cy="672094"/>
            <a:chOff x="4931931" y="2810081"/>
            <a:chExt cx="1068828" cy="672094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4931931" y="2810081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606053" y="281117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42538" y="2778285"/>
            <a:ext cx="1068828" cy="672094"/>
            <a:chOff x="4931931" y="2810081"/>
            <a:chExt cx="1068828" cy="67209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4931931" y="2810081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606053" y="281117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Isosceles Triangle 34"/>
          <p:cNvSpPr/>
          <p:nvPr/>
        </p:nvSpPr>
        <p:spPr>
          <a:xfrm>
            <a:off x="4498272" y="3481079"/>
            <a:ext cx="720000" cy="720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6530675" y="3481079"/>
            <a:ext cx="720000" cy="72000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65612" y="3580092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7771336" y="3576803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75870" y="2184760"/>
            <a:ext cx="14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H &gt; 5</a:t>
            </a:r>
            <a:endParaRPr lang="nl-NL" dirty="0">
              <a:latin typeface="Helvetica Neue" panose="020B0604020202020204" charset="0"/>
            </a:endParaRPr>
          </a:p>
        </p:txBody>
      </p:sp>
      <p:sp>
        <p:nvSpPr>
          <p:cNvPr id="2" name="AutoShape 2" descr="Image result for scissor clipart"/>
          <p:cNvSpPr>
            <a:spLocks noChangeAspect="1" noChangeArrowheads="1"/>
          </p:cNvSpPr>
          <p:nvPr/>
        </p:nvSpPr>
        <p:spPr bwMode="auto">
          <a:xfrm>
            <a:off x="155575" y="-2681288"/>
            <a:ext cx="5591175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713890" y="3163614"/>
            <a:ext cx="1484586" cy="52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795258" y="3140324"/>
            <a:ext cx="1484586" cy="52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719794" y="1645196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>
                <a:solidFill>
                  <a:srgbClr val="88398A"/>
                </a:solidFill>
              </a:rPr>
              <a:t>W</a:t>
            </a:r>
            <a:r>
              <a:rPr lang="en" sz="5400" dirty="0" smtClean="0">
                <a:solidFill>
                  <a:srgbClr val="88398A"/>
                </a:solidFill>
              </a:rPr>
              <a:t>hy use one tree when you can have a forest? </a:t>
            </a:r>
            <a:endParaRPr lang="en" sz="54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85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0482" y="403741"/>
            <a:ext cx="725500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Random forests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are made from multiple decision “stumps”.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33091" y="2460018"/>
            <a:ext cx="447458" cy="460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485092" y="2395184"/>
            <a:ext cx="526422" cy="54234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26574" y="1875361"/>
            <a:ext cx="311309" cy="505434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09601" y="1875361"/>
            <a:ext cx="288586" cy="505434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09601" y="1123012"/>
            <a:ext cx="769820" cy="681429"/>
            <a:chOff x="5794272" y="117596"/>
            <a:chExt cx="1052902" cy="904643"/>
          </a:xfrm>
        </p:grpSpPr>
        <p:sp>
          <p:nvSpPr>
            <p:cNvPr id="42" name="Isosceles Triangle 41"/>
            <p:cNvSpPr/>
            <p:nvPr/>
          </p:nvSpPr>
          <p:spPr>
            <a:xfrm>
              <a:off x="6000164" y="783418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6271045" y="645127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6610352" y="117596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794272" y="508616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020263" y="14719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280212" y="33645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86366" y="1123012"/>
            <a:ext cx="1895457" cy="1814517"/>
            <a:chOff x="570612" y="1468113"/>
            <a:chExt cx="2592464" cy="2408893"/>
          </a:xfrm>
        </p:grpSpPr>
        <p:sp>
          <p:nvSpPr>
            <p:cNvPr id="50" name="Oval 49"/>
            <p:cNvSpPr/>
            <p:nvPr/>
          </p:nvSpPr>
          <p:spPr>
            <a:xfrm>
              <a:off x="2551076" y="3243078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570612" y="3157006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995073" y="2466907"/>
              <a:ext cx="425785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151223" y="246690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151223" y="1468113"/>
              <a:ext cx="1052902" cy="904643"/>
              <a:chOff x="5794272" y="117596"/>
              <a:chExt cx="1052902" cy="904643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6000164" y="783418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6271045" y="645127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6610352" y="117596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94272" y="508616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80212" y="33645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</p:grpSp>
      </p:grpSp>
      <p:sp>
        <p:nvSpPr>
          <p:cNvPr id="63" name="Isosceles Triangle 62"/>
          <p:cNvSpPr/>
          <p:nvPr/>
        </p:nvSpPr>
        <p:spPr>
          <a:xfrm>
            <a:off x="3861411" y="1094129"/>
            <a:ext cx="173150" cy="17989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964656" y="1123012"/>
            <a:ext cx="1895457" cy="1814517"/>
            <a:chOff x="570612" y="1468113"/>
            <a:chExt cx="2592464" cy="2408893"/>
          </a:xfrm>
        </p:grpSpPr>
        <p:sp>
          <p:nvSpPr>
            <p:cNvPr id="67" name="Oval 66"/>
            <p:cNvSpPr/>
            <p:nvPr/>
          </p:nvSpPr>
          <p:spPr>
            <a:xfrm>
              <a:off x="2551076" y="3243078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570612" y="3157006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latin typeface="Helvetica Neue" panose="020B060402020202020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995073" y="2466907"/>
              <a:ext cx="425785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151223" y="246690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1151223" y="1468113"/>
              <a:ext cx="1052902" cy="904643"/>
              <a:chOff x="5794272" y="117596"/>
              <a:chExt cx="1052902" cy="904643"/>
            </a:xfrm>
          </p:grpSpPr>
          <p:sp>
            <p:nvSpPr>
              <p:cNvPr id="74" name="Isosceles Triangle 73"/>
              <p:cNvSpPr/>
              <p:nvPr/>
            </p:nvSpPr>
            <p:spPr>
              <a:xfrm>
                <a:off x="6000164" y="783418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dirty="0">
                  <a:latin typeface="Helvetica Neue" panose="020B0604020202020204" charset="0"/>
                </a:endParaRPr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>
                <a:off x="6610352" y="117596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dirty="0">
                  <a:latin typeface="Helvetica Neue" panose="020B060402020202020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794272" y="508616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280212" y="33645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</p:grpSp>
      </p:grpSp>
      <p:sp>
        <p:nvSpPr>
          <p:cNvPr id="79" name="Oval 78"/>
          <p:cNvSpPr/>
          <p:nvPr/>
        </p:nvSpPr>
        <p:spPr>
          <a:xfrm>
            <a:off x="6495566" y="1071879"/>
            <a:ext cx="182184" cy="1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8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0482" y="403741"/>
            <a:ext cx="725500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Random forests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are made from multiple decision “stumps”.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Each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stump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is given a training set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randomly sampled with replacement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from the original set. </a:t>
            </a:r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33091" y="2460018"/>
            <a:ext cx="447458" cy="460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485092" y="2395184"/>
            <a:ext cx="526422" cy="54234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26574" y="1875361"/>
            <a:ext cx="311309" cy="505434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09601" y="1875361"/>
            <a:ext cx="288586" cy="505434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09601" y="1123012"/>
            <a:ext cx="769820" cy="681429"/>
            <a:chOff x="5794272" y="117596"/>
            <a:chExt cx="1052902" cy="904643"/>
          </a:xfrm>
        </p:grpSpPr>
        <p:sp>
          <p:nvSpPr>
            <p:cNvPr id="42" name="Isosceles Triangle 41"/>
            <p:cNvSpPr/>
            <p:nvPr/>
          </p:nvSpPr>
          <p:spPr>
            <a:xfrm>
              <a:off x="6000164" y="783418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6271045" y="645127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6610352" y="117596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794272" y="508616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020263" y="14719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280212" y="33645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86366" y="1123012"/>
            <a:ext cx="1895457" cy="1814517"/>
            <a:chOff x="570612" y="1468113"/>
            <a:chExt cx="2592464" cy="2408893"/>
          </a:xfrm>
        </p:grpSpPr>
        <p:sp>
          <p:nvSpPr>
            <p:cNvPr id="50" name="Oval 49"/>
            <p:cNvSpPr/>
            <p:nvPr/>
          </p:nvSpPr>
          <p:spPr>
            <a:xfrm>
              <a:off x="2551076" y="3243078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570612" y="3157006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995073" y="2466907"/>
              <a:ext cx="425785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151223" y="246690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1151223" y="1468113"/>
              <a:ext cx="1052902" cy="904643"/>
              <a:chOff x="5794272" y="117596"/>
              <a:chExt cx="1052902" cy="904643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6000164" y="783418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6271045" y="645127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6610352" y="117596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94272" y="508616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80212" y="33645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</p:grpSp>
      </p:grpSp>
      <p:sp>
        <p:nvSpPr>
          <p:cNvPr id="63" name="Isosceles Triangle 62"/>
          <p:cNvSpPr/>
          <p:nvPr/>
        </p:nvSpPr>
        <p:spPr>
          <a:xfrm>
            <a:off x="3861411" y="1094129"/>
            <a:ext cx="173150" cy="17989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964656" y="1123012"/>
            <a:ext cx="1895457" cy="1814517"/>
            <a:chOff x="570612" y="1468113"/>
            <a:chExt cx="2592464" cy="2408893"/>
          </a:xfrm>
        </p:grpSpPr>
        <p:sp>
          <p:nvSpPr>
            <p:cNvPr id="67" name="Oval 66"/>
            <p:cNvSpPr/>
            <p:nvPr/>
          </p:nvSpPr>
          <p:spPr>
            <a:xfrm>
              <a:off x="2551076" y="3243078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570612" y="3157006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latin typeface="Helvetica Neue" panose="020B060402020202020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995073" y="2466907"/>
              <a:ext cx="425785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151223" y="246690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1151223" y="1468113"/>
              <a:ext cx="1052902" cy="904643"/>
              <a:chOff x="5794272" y="117596"/>
              <a:chExt cx="1052902" cy="904643"/>
            </a:xfrm>
          </p:grpSpPr>
          <p:sp>
            <p:nvSpPr>
              <p:cNvPr id="74" name="Isosceles Triangle 73"/>
              <p:cNvSpPr/>
              <p:nvPr/>
            </p:nvSpPr>
            <p:spPr>
              <a:xfrm>
                <a:off x="6000164" y="783418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dirty="0">
                  <a:latin typeface="Helvetica Neue" panose="020B0604020202020204" charset="0"/>
                </a:endParaRPr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>
                <a:off x="6610352" y="117596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dirty="0">
                  <a:latin typeface="Helvetica Neue" panose="020B060402020202020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794272" y="508616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280212" y="33645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</p:grpSp>
      </p:grpSp>
      <p:sp>
        <p:nvSpPr>
          <p:cNvPr id="79" name="Oval 78"/>
          <p:cNvSpPr/>
          <p:nvPr/>
        </p:nvSpPr>
        <p:spPr>
          <a:xfrm>
            <a:off x="6495566" y="1071879"/>
            <a:ext cx="182184" cy="1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64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0482" y="403741"/>
            <a:ext cx="72550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Random forests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are made from multiple decision “stumps”.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Each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stump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is given a training set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randomly sampled with replacement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from the original set. They use one predictor.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33091" y="2460018"/>
            <a:ext cx="447458" cy="460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485092" y="2395184"/>
            <a:ext cx="526422" cy="54234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26574" y="1875361"/>
            <a:ext cx="311309" cy="505434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09601" y="1875361"/>
            <a:ext cx="288586" cy="505434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5092" y="1837188"/>
            <a:ext cx="1082194" cy="23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&gt; 5</a:t>
            </a:r>
            <a:endParaRPr lang="nl-NL" dirty="0">
              <a:latin typeface="Helvetica Neue" panose="020B060402020202020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1223" y="1804441"/>
            <a:ext cx="1082194" cy="23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≤ 5</a:t>
            </a:r>
            <a:endParaRPr lang="nl-NL" dirty="0">
              <a:latin typeface="Helvetica Neue" panose="020B060402020202020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09601" y="1123012"/>
            <a:ext cx="769820" cy="681429"/>
            <a:chOff x="5794272" y="117596"/>
            <a:chExt cx="1052902" cy="904643"/>
          </a:xfrm>
        </p:grpSpPr>
        <p:sp>
          <p:nvSpPr>
            <p:cNvPr id="42" name="Isosceles Triangle 41"/>
            <p:cNvSpPr/>
            <p:nvPr/>
          </p:nvSpPr>
          <p:spPr>
            <a:xfrm>
              <a:off x="6000164" y="783418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6271045" y="645127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6610352" y="117596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794272" y="508616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020263" y="14719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280212" y="33645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86366" y="1123012"/>
            <a:ext cx="2288325" cy="1814517"/>
            <a:chOff x="570612" y="1468113"/>
            <a:chExt cx="3129799" cy="2408893"/>
          </a:xfrm>
        </p:grpSpPr>
        <p:sp>
          <p:nvSpPr>
            <p:cNvPr id="50" name="Oval 49"/>
            <p:cNvSpPr/>
            <p:nvPr/>
          </p:nvSpPr>
          <p:spPr>
            <a:xfrm>
              <a:off x="2551076" y="3243078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570612" y="3157006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995073" y="2466907"/>
              <a:ext cx="425785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151223" y="246690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70612" y="2416230"/>
              <a:ext cx="1480144" cy="40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F &gt; 5</a:t>
              </a:r>
              <a:endParaRPr lang="nl-NL" dirty="0">
                <a:latin typeface="Helvetica Neue" panose="020B060402020202020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20267" y="2372756"/>
              <a:ext cx="1480144" cy="40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F ≤ 5</a:t>
              </a:r>
              <a:endParaRPr lang="nl-NL" dirty="0">
                <a:latin typeface="Helvetica Neue" panose="020B060402020202020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51223" y="1468113"/>
              <a:ext cx="1052902" cy="904643"/>
              <a:chOff x="5794272" y="117596"/>
              <a:chExt cx="1052902" cy="904643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6000164" y="783418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6271045" y="645127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6610352" y="117596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94272" y="508616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80212" y="33645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</p:grpSp>
      </p:grpSp>
      <p:sp>
        <p:nvSpPr>
          <p:cNvPr id="63" name="Isosceles Triangle 62"/>
          <p:cNvSpPr/>
          <p:nvPr/>
        </p:nvSpPr>
        <p:spPr>
          <a:xfrm>
            <a:off x="3861411" y="1094129"/>
            <a:ext cx="173150" cy="17989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58075" y="1123012"/>
            <a:ext cx="2383102" cy="1814517"/>
            <a:chOff x="424839" y="1468113"/>
            <a:chExt cx="3259428" cy="2408893"/>
          </a:xfrm>
        </p:grpSpPr>
        <p:sp>
          <p:nvSpPr>
            <p:cNvPr id="67" name="Oval 66"/>
            <p:cNvSpPr/>
            <p:nvPr/>
          </p:nvSpPr>
          <p:spPr>
            <a:xfrm>
              <a:off x="2551076" y="3243078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570612" y="3157006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latin typeface="Helvetica Neue" panose="020B060402020202020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995073" y="2466907"/>
              <a:ext cx="425785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151223" y="246690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204124" y="2365819"/>
              <a:ext cx="1480143" cy="40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I &gt; 5</a:t>
              </a:r>
              <a:endParaRPr lang="nl-NL" dirty="0">
                <a:latin typeface="Helvetica Neue" panose="020B060402020202020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4839" y="2411914"/>
              <a:ext cx="1480144" cy="40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I ≤ 5</a:t>
              </a:r>
              <a:endParaRPr lang="nl-NL" dirty="0">
                <a:latin typeface="Helvetica Neue" panose="020B060402020202020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151223" y="1468113"/>
              <a:ext cx="1052902" cy="904643"/>
              <a:chOff x="5794272" y="117596"/>
              <a:chExt cx="1052902" cy="904643"/>
            </a:xfrm>
          </p:grpSpPr>
          <p:sp>
            <p:nvSpPr>
              <p:cNvPr id="74" name="Isosceles Triangle 73"/>
              <p:cNvSpPr/>
              <p:nvPr/>
            </p:nvSpPr>
            <p:spPr>
              <a:xfrm>
                <a:off x="6000164" y="783418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dirty="0">
                  <a:latin typeface="Helvetica Neue" panose="020B0604020202020204" charset="0"/>
                </a:endParaRPr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>
                <a:off x="6610352" y="117596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dirty="0">
                  <a:latin typeface="Helvetica Neue" panose="020B060402020202020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794272" y="508616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280212" y="33645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</p:grpSp>
      </p:grpSp>
      <p:sp>
        <p:nvSpPr>
          <p:cNvPr id="79" name="Oval 78"/>
          <p:cNvSpPr/>
          <p:nvPr/>
        </p:nvSpPr>
        <p:spPr>
          <a:xfrm>
            <a:off x="6495566" y="1071879"/>
            <a:ext cx="182184" cy="1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20482" y="403741"/>
            <a:ext cx="725500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Random forests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are made from multiple decision “stumps”.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endParaRPr lang="nl-NL" sz="2000" dirty="0" smtClean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Each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stump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is given a training set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randomly sampled with replacement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from the original set. They use one predictor.</a:t>
            </a:r>
          </a:p>
          <a:p>
            <a:endParaRPr lang="nl-NL" sz="2000" dirty="0">
              <a:latin typeface="Helvetica Neue" panose="020B0604020202020204" charset="0"/>
              <a:ea typeface="Cambria Math" panose="02040503050406030204" pitchFamily="18" charset="0"/>
            </a:endParaRPr>
          </a:p>
          <a:p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The </a:t>
            </a:r>
            <a:r>
              <a:rPr lang="nl-NL" sz="2000" b="1" dirty="0" smtClean="0">
                <a:latin typeface="Helvetica Neue" panose="020B0604020202020204" charset="0"/>
                <a:ea typeface="Cambria Math" panose="02040503050406030204" pitchFamily="18" charset="0"/>
              </a:rPr>
              <a:t>random forest </a:t>
            </a:r>
            <a:r>
              <a:rPr lang="nl-NL" sz="2000" dirty="0" smtClean="0">
                <a:latin typeface="Helvetica Neue" panose="020B0604020202020204" charset="0"/>
                <a:ea typeface="Cambria Math" panose="02040503050406030204" pitchFamily="18" charset="0"/>
              </a:rPr>
              <a:t>averages the predictions (regression) or takes the majority vote (classification). </a:t>
            </a:r>
          </a:p>
          <a:p>
            <a:endParaRPr lang="nl-NL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Helvetica Neue" panose="020B060402020202020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933091" y="2460018"/>
            <a:ext cx="447458" cy="460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36" name="Isosceles Triangle 35"/>
          <p:cNvSpPr/>
          <p:nvPr/>
        </p:nvSpPr>
        <p:spPr>
          <a:xfrm>
            <a:off x="485092" y="2395184"/>
            <a:ext cx="526422" cy="54234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26574" y="1875361"/>
            <a:ext cx="311309" cy="505434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909601" y="1875361"/>
            <a:ext cx="288586" cy="505434"/>
          </a:xfrm>
          <a:prstGeom prst="straightConnector1">
            <a:avLst/>
          </a:prstGeom>
          <a:ln w="76200">
            <a:solidFill>
              <a:srgbClr val="8839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5092" y="1837188"/>
            <a:ext cx="1082194" cy="23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&gt; 5</a:t>
            </a:r>
            <a:endParaRPr lang="nl-NL" dirty="0">
              <a:latin typeface="Helvetica Neue" panose="020B060402020202020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91223" y="1804441"/>
            <a:ext cx="1082194" cy="23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latin typeface="Helvetica Neue" panose="020B0604020202020204" charset="0"/>
              </a:rPr>
              <a:t>C ≤ 5</a:t>
            </a:r>
            <a:endParaRPr lang="nl-NL" dirty="0">
              <a:latin typeface="Helvetica Neue" panose="020B060402020202020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909601" y="1123012"/>
            <a:ext cx="769820" cy="681429"/>
            <a:chOff x="5794272" y="117596"/>
            <a:chExt cx="1052902" cy="904643"/>
          </a:xfrm>
        </p:grpSpPr>
        <p:sp>
          <p:nvSpPr>
            <p:cNvPr id="42" name="Isosceles Triangle 41"/>
            <p:cNvSpPr/>
            <p:nvPr/>
          </p:nvSpPr>
          <p:spPr>
            <a:xfrm>
              <a:off x="6000164" y="783418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6271045" y="645127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6610352" y="117596"/>
              <a:ext cx="236822" cy="23882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5794272" y="508616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020263" y="14719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6280212" y="336458"/>
              <a:ext cx="249178" cy="2448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86366" y="1123012"/>
            <a:ext cx="2288325" cy="1814517"/>
            <a:chOff x="570612" y="1468113"/>
            <a:chExt cx="3129799" cy="2408893"/>
          </a:xfrm>
        </p:grpSpPr>
        <p:sp>
          <p:nvSpPr>
            <p:cNvPr id="50" name="Oval 49"/>
            <p:cNvSpPr/>
            <p:nvPr/>
          </p:nvSpPr>
          <p:spPr>
            <a:xfrm>
              <a:off x="2551076" y="3243078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570612" y="3157006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b="1" dirty="0">
                <a:latin typeface="Helvetica Neue" panose="020B060402020202020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995073" y="2466907"/>
              <a:ext cx="425785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1151223" y="246690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70612" y="2416230"/>
              <a:ext cx="1480144" cy="40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F &gt; 5</a:t>
              </a:r>
              <a:endParaRPr lang="nl-NL" dirty="0">
                <a:latin typeface="Helvetica Neue" panose="020B060402020202020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20267" y="2372756"/>
              <a:ext cx="1480144" cy="40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F ≤ 5</a:t>
              </a:r>
              <a:endParaRPr lang="nl-NL" dirty="0">
                <a:latin typeface="Helvetica Neue" panose="020B0604020202020204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51223" y="1468113"/>
              <a:ext cx="1052902" cy="904643"/>
              <a:chOff x="5794272" y="117596"/>
              <a:chExt cx="1052902" cy="904643"/>
            </a:xfrm>
          </p:grpSpPr>
          <p:sp>
            <p:nvSpPr>
              <p:cNvPr id="57" name="Isosceles Triangle 56"/>
              <p:cNvSpPr/>
              <p:nvPr/>
            </p:nvSpPr>
            <p:spPr>
              <a:xfrm>
                <a:off x="6000164" y="783418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6271045" y="645127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>
                <a:off x="6610352" y="117596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b="1" dirty="0">
                  <a:latin typeface="Helvetica Neue" panose="020B060402020202020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794272" y="508616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80212" y="33645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</p:grpSp>
      </p:grpSp>
      <p:sp>
        <p:nvSpPr>
          <p:cNvPr id="63" name="Isosceles Triangle 62"/>
          <p:cNvSpPr/>
          <p:nvPr/>
        </p:nvSpPr>
        <p:spPr>
          <a:xfrm>
            <a:off x="3861411" y="1094129"/>
            <a:ext cx="173150" cy="179894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000" b="1" dirty="0">
              <a:latin typeface="Helvetica Neue" panose="020B060402020202020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858075" y="1123012"/>
            <a:ext cx="2383102" cy="1814517"/>
            <a:chOff x="424839" y="1468113"/>
            <a:chExt cx="3259428" cy="2408893"/>
          </a:xfrm>
        </p:grpSpPr>
        <p:sp>
          <p:nvSpPr>
            <p:cNvPr id="67" name="Oval 66"/>
            <p:cNvSpPr/>
            <p:nvPr/>
          </p:nvSpPr>
          <p:spPr>
            <a:xfrm>
              <a:off x="2551076" y="3243078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>
                <a:latin typeface="Helvetica Neue" panose="020B0604020202020204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570612" y="3157006"/>
              <a:ext cx="720000" cy="720000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2000" dirty="0">
                <a:latin typeface="Helvetica Neue" panose="020B060402020202020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995073" y="2466907"/>
              <a:ext cx="425785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151223" y="2466907"/>
              <a:ext cx="394706" cy="670998"/>
            </a:xfrm>
            <a:prstGeom prst="straightConnector1">
              <a:avLst/>
            </a:prstGeom>
            <a:ln w="76200">
              <a:solidFill>
                <a:srgbClr val="8839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204124" y="2365819"/>
              <a:ext cx="1480143" cy="40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I &gt; 5</a:t>
              </a:r>
              <a:endParaRPr lang="nl-NL" dirty="0">
                <a:latin typeface="Helvetica Neue" panose="020B060402020202020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24839" y="2411914"/>
              <a:ext cx="1480144" cy="408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Helvetica Neue" panose="020B0604020202020204" charset="0"/>
                </a:rPr>
                <a:t>I ≤ 5</a:t>
              </a:r>
              <a:endParaRPr lang="nl-NL" dirty="0">
                <a:latin typeface="Helvetica Neue" panose="020B0604020202020204" charset="0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1151223" y="1468113"/>
              <a:ext cx="1052902" cy="904643"/>
              <a:chOff x="5794272" y="117596"/>
              <a:chExt cx="1052902" cy="904643"/>
            </a:xfrm>
          </p:grpSpPr>
          <p:sp>
            <p:nvSpPr>
              <p:cNvPr id="74" name="Isosceles Triangle 73"/>
              <p:cNvSpPr/>
              <p:nvPr/>
            </p:nvSpPr>
            <p:spPr>
              <a:xfrm>
                <a:off x="6000164" y="783418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dirty="0">
                  <a:latin typeface="Helvetica Neue" panose="020B0604020202020204" charset="0"/>
                </a:endParaRPr>
              </a:p>
            </p:txBody>
          </p:sp>
          <p:sp>
            <p:nvSpPr>
              <p:cNvPr id="76" name="Isosceles Triangle 75"/>
              <p:cNvSpPr/>
              <p:nvPr/>
            </p:nvSpPr>
            <p:spPr>
              <a:xfrm>
                <a:off x="6610352" y="117596"/>
                <a:ext cx="236822" cy="238821"/>
              </a:xfrm>
              <a:prstGeom prst="triangl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2000" dirty="0">
                  <a:latin typeface="Helvetica Neue" panose="020B060402020202020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794272" y="508616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280212" y="336458"/>
                <a:ext cx="249178" cy="2448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>
                  <a:latin typeface="Helvetica Neue" panose="020B0604020202020204" charset="0"/>
                </a:endParaRPr>
              </a:p>
            </p:txBody>
          </p:sp>
        </p:grpSp>
      </p:grpSp>
      <p:sp>
        <p:nvSpPr>
          <p:cNvPr id="79" name="Oval 78"/>
          <p:cNvSpPr/>
          <p:nvPr/>
        </p:nvSpPr>
        <p:spPr>
          <a:xfrm>
            <a:off x="6495566" y="1071879"/>
            <a:ext cx="182184" cy="1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Classification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</a:rPr>
              <a:t>with caret</a:t>
            </a:r>
            <a:endParaRPr lang="en" dirty="0">
              <a:solidFill>
                <a:srgbClr val="000000"/>
              </a:solidFill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12175" y="3820636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3" name="Shape 193"/>
          <p:cNvSpPr/>
          <p:nvPr/>
        </p:nvSpPr>
        <p:spPr>
          <a:xfrm>
            <a:off x="955650" y="3710986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11100" y="3710986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66550" y="3710986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61200" y="3941711"/>
            <a:ext cx="2433793" cy="45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preparation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834899" y="3941711"/>
            <a:ext cx="1859079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training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782467" y="3941711"/>
            <a:ext cx="203834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evaluation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37" y="904132"/>
            <a:ext cx="4319752" cy="226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3557262" y="1260751"/>
            <a:ext cx="5400600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BE" sz="2800" b="1" dirty="0" smtClean="0"/>
              <a:t>This book</a:t>
            </a:r>
          </a:p>
          <a:p>
            <a:pPr lvl="0" rtl="0">
              <a:spcBef>
                <a:spcPts val="0"/>
              </a:spcBef>
              <a:buNone/>
            </a:pPr>
            <a:r>
              <a:rPr lang="nl-BE" sz="2800" dirty="0" smtClean="0"/>
              <a:t>i</a:t>
            </a:r>
            <a:r>
              <a:rPr lang="en" sz="2800" dirty="0" smtClean="0"/>
              <a:t>s one of the best machine learning books out there.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4000" dirty="0" smtClean="0"/>
              <a:t>It’s also free. </a:t>
            </a:r>
            <a:endParaRPr lang="en" sz="3600" dirty="0" smtClean="0"/>
          </a:p>
          <a:p>
            <a:pPr lvl="0">
              <a:spcBef>
                <a:spcPts val="0"/>
              </a:spcBef>
              <a:buNone/>
            </a:pPr>
            <a:r>
              <a:rPr lang="nl-BE" sz="800" dirty="0">
                <a:solidFill>
                  <a:srgbClr val="000000"/>
                </a:solidFill>
              </a:rPr>
              <a:t>http://www-bcf.usc.edu/~gareth/ISL/ISLR%20First%20Printing.pdf</a:t>
            </a:r>
            <a:endParaRPr lang="en" sz="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26" y="717515"/>
            <a:ext cx="2520696" cy="37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 idx="4294967295"/>
          </p:nvPr>
        </p:nvSpPr>
        <p:spPr>
          <a:xfrm>
            <a:off x="685800" y="1907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88398A"/>
                </a:solidFill>
              </a:rPr>
              <a:t>Find a dataset</a:t>
            </a:r>
            <a:endParaRPr lang="en" sz="5400" dirty="0">
              <a:solidFill>
                <a:srgbClr val="88398A"/>
              </a:solidFill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4294967295"/>
          </p:nvPr>
        </p:nvSpPr>
        <p:spPr>
          <a:xfrm>
            <a:off x="685800" y="1370167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https://archive.ics.uci.edu/ml/datasets/Cervical+cancer+%28Risk+Factors%29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117835"/>
            <a:ext cx="72573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Cervical cancer (Risk Factors) Data </a:t>
            </a:r>
            <a:r>
              <a:rPr lang="en-US" b="1" dirty="0" smtClean="0"/>
              <a:t>Set</a:t>
            </a:r>
          </a:p>
          <a:p>
            <a:r>
              <a:rPr lang="nl-BE" dirty="0" err="1"/>
              <a:t>Fernandes</a:t>
            </a:r>
            <a:r>
              <a:rPr lang="nl-BE" dirty="0"/>
              <a:t>, K., </a:t>
            </a:r>
            <a:r>
              <a:rPr lang="nl-BE" dirty="0" err="1"/>
              <a:t>Cardoso</a:t>
            </a:r>
            <a:r>
              <a:rPr lang="nl-BE" dirty="0"/>
              <a:t>, J. S., &amp; </a:t>
            </a:r>
            <a:r>
              <a:rPr lang="nl-BE" dirty="0" err="1"/>
              <a:t>Fernandes</a:t>
            </a:r>
            <a:r>
              <a:rPr lang="nl-BE" dirty="0"/>
              <a:t>, J. (2017, </a:t>
            </a:r>
            <a:r>
              <a:rPr lang="nl-BE" dirty="0" err="1"/>
              <a:t>June</a:t>
            </a:r>
            <a:r>
              <a:rPr lang="nl-BE" dirty="0"/>
              <a:t>). Transfer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partial</a:t>
            </a:r>
            <a:r>
              <a:rPr lang="nl-BE" dirty="0"/>
              <a:t> </a:t>
            </a:r>
            <a:r>
              <a:rPr lang="nl-BE" dirty="0" err="1"/>
              <a:t>observability</a:t>
            </a:r>
            <a:r>
              <a:rPr lang="nl-BE" dirty="0"/>
              <a:t> </a:t>
            </a:r>
            <a:r>
              <a:rPr lang="nl-BE" dirty="0" err="1"/>
              <a:t>applied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cervical</a:t>
            </a:r>
            <a:r>
              <a:rPr lang="nl-BE" dirty="0"/>
              <a:t> </a:t>
            </a:r>
            <a:r>
              <a:rPr lang="nl-BE" dirty="0" err="1"/>
              <a:t>cancer</a:t>
            </a:r>
            <a:r>
              <a:rPr lang="nl-BE" dirty="0"/>
              <a:t> screening. In </a:t>
            </a:r>
            <a:r>
              <a:rPr lang="nl-BE" i="1" dirty="0" err="1"/>
              <a:t>Iberian</a:t>
            </a:r>
            <a:r>
              <a:rPr lang="nl-BE" i="1" dirty="0"/>
              <a:t> conference on </a:t>
            </a:r>
            <a:r>
              <a:rPr lang="nl-BE" i="1" dirty="0" err="1"/>
              <a:t>pattern</a:t>
            </a:r>
            <a:r>
              <a:rPr lang="nl-BE" i="1" dirty="0"/>
              <a:t> </a:t>
            </a:r>
            <a:r>
              <a:rPr lang="nl-BE" i="1" dirty="0" err="1"/>
              <a:t>recognition</a:t>
            </a:r>
            <a:r>
              <a:rPr lang="nl-BE" i="1" dirty="0"/>
              <a:t> </a:t>
            </a:r>
            <a:r>
              <a:rPr lang="nl-BE" i="1" dirty="0" err="1"/>
              <a:t>and</a:t>
            </a:r>
            <a:r>
              <a:rPr lang="nl-BE" i="1" dirty="0"/>
              <a:t> image analysis</a:t>
            </a:r>
            <a:r>
              <a:rPr lang="nl-BE" dirty="0"/>
              <a:t> (pp. 243-250). Springer, </a:t>
            </a:r>
            <a:r>
              <a:rPr lang="nl-BE" dirty="0" err="1"/>
              <a:t>Cham</a:t>
            </a:r>
            <a:r>
              <a:rPr lang="nl-BE" dirty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7" name="Shape 182"/>
          <p:cNvSpPr txBox="1">
            <a:spLocks/>
          </p:cNvSpPr>
          <p:nvPr/>
        </p:nvSpPr>
        <p:spPr>
          <a:xfrm>
            <a:off x="685800" y="313026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ts val="0"/>
              </a:spcBef>
              <a:buFont typeface="Helvetica Neue"/>
              <a:buNone/>
            </a:pP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ibrary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(datasets)</a:t>
            </a:r>
          </a:p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data(iris)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2780711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Model training</a:t>
            </a:r>
            <a:endParaRPr lang="en" dirty="0">
              <a:solidFill>
                <a:srgbClr val="000000"/>
              </a:solidFill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3" name="Shape 193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61200" y="2677825"/>
            <a:ext cx="2433793" cy="45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Replace ? </a:t>
            </a:r>
            <a:r>
              <a:rPr lang="nl-BE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w</a:t>
            </a:r>
            <a:r>
              <a:rPr lang="en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ith NA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294993" y="2677825"/>
            <a:ext cx="2398985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Split up your data in a training and a test set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782467" y="2677825"/>
            <a:ext cx="203834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 your model</a:t>
            </a:r>
          </a:p>
        </p:txBody>
      </p:sp>
      <p:sp>
        <p:nvSpPr>
          <p:cNvPr id="10" name="Shape 182"/>
          <p:cNvSpPr txBox="1">
            <a:spLocks/>
          </p:cNvSpPr>
          <p:nvPr/>
        </p:nvSpPr>
        <p:spPr>
          <a:xfrm>
            <a:off x="844425" y="3018929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hape 182"/>
          <p:cNvSpPr txBox="1">
            <a:spLocks/>
          </p:cNvSpPr>
          <p:nvPr/>
        </p:nvSpPr>
        <p:spPr>
          <a:xfrm>
            <a:off x="3294993" y="3274571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createDataPartition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6782467" y="29761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/>
        </p:nvSpPr>
        <p:spPr>
          <a:xfrm>
            <a:off x="1749252" y="1926020"/>
            <a:ext cx="5043059" cy="1495133"/>
          </a:xfrm>
          <a:custGeom>
            <a:avLst/>
            <a:gdLst>
              <a:gd name="connsiteX0" fmla="*/ 0 w 4971393"/>
              <a:gd name="connsiteY0" fmla="*/ 0 h 1495133"/>
              <a:gd name="connsiteX1" fmla="*/ 2107324 w 4971393"/>
              <a:gd name="connsiteY1" fmla="*/ 1492469 h 1495133"/>
              <a:gd name="connsiteX2" fmla="*/ 4971393 w 4971393"/>
              <a:gd name="connsiteY2" fmla="*/ 291662 h 149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1393" h="1495133">
                <a:moveTo>
                  <a:pt x="0" y="0"/>
                </a:moveTo>
                <a:cubicBezTo>
                  <a:pt x="639379" y="721929"/>
                  <a:pt x="1278759" y="1443859"/>
                  <a:pt x="2107324" y="1492469"/>
                </a:cubicBezTo>
                <a:cubicBezTo>
                  <a:pt x="2935890" y="1541079"/>
                  <a:pt x="3953641" y="916370"/>
                  <a:pt x="4971393" y="291662"/>
                </a:cubicBezTo>
              </a:path>
            </a:pathLst>
          </a:custGeom>
          <a:noFill/>
          <a:ln w="76200">
            <a:solidFill>
              <a:srgbClr val="883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 overfitting!</a:t>
            </a:r>
            <a:endParaRPr lang="nl-BE" dirty="0"/>
          </a:p>
        </p:txBody>
      </p:sp>
      <p:sp>
        <p:nvSpPr>
          <p:cNvPr id="25" name="Freeform 24"/>
          <p:cNvSpPr/>
          <p:nvPr/>
        </p:nvSpPr>
        <p:spPr>
          <a:xfrm>
            <a:off x="1757855" y="2254469"/>
            <a:ext cx="4348655" cy="2023241"/>
          </a:xfrm>
          <a:custGeom>
            <a:avLst/>
            <a:gdLst>
              <a:gd name="connsiteX0" fmla="*/ 0 w 4348655"/>
              <a:gd name="connsiteY0" fmla="*/ 0 h 2023241"/>
              <a:gd name="connsiteX1" fmla="*/ 1418897 w 4348655"/>
              <a:gd name="connsiteY1" fmla="*/ 1358462 h 2023241"/>
              <a:gd name="connsiteX2" fmla="*/ 4296104 w 4348655"/>
              <a:gd name="connsiteY2" fmla="*/ 1991710 h 2023241"/>
              <a:gd name="connsiteX3" fmla="*/ 4296104 w 4348655"/>
              <a:gd name="connsiteY3" fmla="*/ 1991710 h 2023241"/>
              <a:gd name="connsiteX4" fmla="*/ 4348655 w 4348655"/>
              <a:gd name="connsiteY4" fmla="*/ 2023241 h 2023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8655" h="2023241">
                <a:moveTo>
                  <a:pt x="0" y="0"/>
                </a:moveTo>
                <a:cubicBezTo>
                  <a:pt x="351440" y="513255"/>
                  <a:pt x="702880" y="1026510"/>
                  <a:pt x="1418897" y="1358462"/>
                </a:cubicBezTo>
                <a:cubicBezTo>
                  <a:pt x="2134914" y="1690414"/>
                  <a:pt x="4296104" y="1991710"/>
                  <a:pt x="4296104" y="1991710"/>
                </a:cubicBezTo>
                <a:lnTo>
                  <a:pt x="4296104" y="1991710"/>
                </a:lnTo>
                <a:lnTo>
                  <a:pt x="4348655" y="2023241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749252" y="1542387"/>
            <a:ext cx="5043059" cy="2727442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/>
          <p:cNvSpPr txBox="1"/>
          <p:nvPr/>
        </p:nvSpPr>
        <p:spPr>
          <a:xfrm>
            <a:off x="5155323" y="3749602"/>
            <a:ext cx="1274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error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4448503" y="2556678"/>
            <a:ext cx="1274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error</a:t>
            </a:r>
            <a:endParaRPr lang="nl-BE" dirty="0"/>
          </a:p>
        </p:txBody>
      </p:sp>
      <p:sp>
        <p:nvSpPr>
          <p:cNvPr id="28" name="Down Arrow 27"/>
          <p:cNvSpPr/>
          <p:nvPr/>
        </p:nvSpPr>
        <p:spPr>
          <a:xfrm>
            <a:off x="3631324" y="2556678"/>
            <a:ext cx="412531" cy="754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41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241115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Model testing</a:t>
            </a:r>
            <a:endParaRPr lang="en" dirty="0">
              <a:solidFill>
                <a:srgbClr val="000000"/>
              </a:solidFill>
            </a:endParaRPr>
          </a:p>
        </p:txBody>
      </p:sp>
      <p:cxnSp>
        <p:nvCxnSpPr>
          <p:cNvPr id="192" name="Shape 192"/>
          <p:cNvCxnSpPr/>
          <p:nvPr/>
        </p:nvCxnSpPr>
        <p:spPr>
          <a:xfrm>
            <a:off x="12175" y="2556750"/>
            <a:ext cx="9130499" cy="0"/>
          </a:xfrm>
          <a:prstGeom prst="straightConnector1">
            <a:avLst/>
          </a:prstGeom>
          <a:noFill/>
          <a:ln w="38100" cap="flat" cmpd="sng">
            <a:solidFill>
              <a:srgbClr val="88398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3" name="Shape 193"/>
          <p:cNvSpPr/>
          <p:nvPr/>
        </p:nvSpPr>
        <p:spPr>
          <a:xfrm>
            <a:off x="9556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91110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6866550" y="2447100"/>
            <a:ext cx="219300" cy="2193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861200" y="2677825"/>
            <a:ext cx="2433793" cy="4516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model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294993" y="2677825"/>
            <a:ext cx="2398985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Evaluate predictions</a:t>
            </a:r>
            <a:endParaRPr lang="en" sz="1800" b="1" dirty="0">
              <a:solidFill>
                <a:srgbClr val="88398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782467" y="2677825"/>
            <a:ext cx="2038340" cy="40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88398A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Improve model</a:t>
            </a:r>
          </a:p>
        </p:txBody>
      </p:sp>
      <p:sp>
        <p:nvSpPr>
          <p:cNvPr id="10" name="Shape 182"/>
          <p:cNvSpPr txBox="1">
            <a:spLocks/>
          </p:cNvSpPr>
          <p:nvPr/>
        </p:nvSpPr>
        <p:spPr>
          <a:xfrm>
            <a:off x="844425" y="302348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hape 182"/>
          <p:cNvSpPr txBox="1">
            <a:spLocks/>
          </p:cNvSpPr>
          <p:nvPr/>
        </p:nvSpPr>
        <p:spPr>
          <a:xfrm>
            <a:off x="3294993" y="302348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confusionMatrix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LOOCV</a:t>
            </a:r>
          </a:p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</a:p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</a:p>
        </p:txBody>
      </p:sp>
      <p:sp>
        <p:nvSpPr>
          <p:cNvPr id="12" name="Shape 182"/>
          <p:cNvSpPr txBox="1">
            <a:spLocks/>
          </p:cNvSpPr>
          <p:nvPr/>
        </p:nvSpPr>
        <p:spPr>
          <a:xfrm>
            <a:off x="6782467" y="2976198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2457"/>
              </a:buClr>
              <a:buSzPct val="1000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spcBef>
                <a:spcPts val="0"/>
              </a:spcBef>
              <a:buFont typeface="Helvetica Neue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kappa</a:t>
            </a:r>
          </a:p>
          <a:p>
            <a:pPr>
              <a:spcBef>
                <a:spcPts val="0"/>
              </a:spcBef>
              <a:buFont typeface="Helvetica Neue"/>
              <a:buNone/>
            </a:pPr>
            <a:r>
              <a:rPr lang="e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trControl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Unlabeled data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Upclass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RSSL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53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513213" y="608424"/>
            <a:ext cx="7472986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We have a labelled dataset. </a:t>
            </a:r>
          </a:p>
          <a:p>
            <a:pPr lvl="0" rtl="0">
              <a:spcBef>
                <a:spcPts val="0"/>
              </a:spcBef>
              <a:buNone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</p:txBody>
      </p:sp>
      <p:sp>
        <p:nvSpPr>
          <p:cNvPr id="6" name="Isosceles Triangle 5"/>
          <p:cNvSpPr/>
          <p:nvPr/>
        </p:nvSpPr>
        <p:spPr>
          <a:xfrm>
            <a:off x="3302365" y="1730124"/>
            <a:ext cx="2631367" cy="191997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smtClean="0">
                <a:latin typeface="Helvetica Neue" panose="020B0604020202020204" charset="0"/>
              </a:rPr>
              <a:t>Outcome B</a:t>
            </a:r>
            <a:endParaRPr lang="nl-BE" sz="2000" b="1" dirty="0">
              <a:latin typeface="Helvetica Neue" panose="020B060402020202020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213" y="1420676"/>
            <a:ext cx="2545847" cy="254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b="1" dirty="0" smtClean="0">
                <a:latin typeface="Helvetica Neue" panose="020B0604020202020204" charset="0"/>
              </a:rPr>
              <a:t>Outcome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Helvetica Neue" panose="020B0604020202020204" charset="0"/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Helvetica Neue" panose="020B0604020202020204" charset="0"/>
              </a:rPr>
              <a:t>Disease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Helvetica Neue" panose="020B0604020202020204" charset="0"/>
              </a:rPr>
              <a:t>Water condition</a:t>
            </a:r>
          </a:p>
          <a:p>
            <a:pPr algn="ctr"/>
            <a:endParaRPr lang="nl-BE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513213" y="608424"/>
            <a:ext cx="7472986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We have a labelled dataset. </a:t>
            </a:r>
          </a:p>
          <a:p>
            <a:pPr lvl="0" rtl="0">
              <a:spcBef>
                <a:spcPts val="0"/>
              </a:spcBef>
              <a:buNone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</p:txBody>
      </p:sp>
      <p:sp>
        <p:nvSpPr>
          <p:cNvPr id="6" name="Isosceles Triangle 5"/>
          <p:cNvSpPr/>
          <p:nvPr/>
        </p:nvSpPr>
        <p:spPr>
          <a:xfrm>
            <a:off x="3302365" y="1730124"/>
            <a:ext cx="2631367" cy="191997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smtClean="0">
                <a:latin typeface="Helvetica Neue" panose="020B0604020202020204" charset="0"/>
              </a:rPr>
              <a:t>Outcome B</a:t>
            </a:r>
            <a:endParaRPr lang="nl-BE" sz="2000" b="1" dirty="0">
              <a:latin typeface="Helvetica Neue" panose="020B060402020202020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213" y="1420676"/>
            <a:ext cx="2545847" cy="254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b="1" dirty="0" smtClean="0">
                <a:latin typeface="Helvetica Neue" panose="020B0604020202020204" charset="0"/>
              </a:rPr>
              <a:t>Outcome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Helvetica Neue" panose="020B0604020202020204" charset="0"/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Helvetica Neue" panose="020B0604020202020204" charset="0"/>
              </a:rPr>
              <a:t>Disease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Helvetica Neue" panose="020B0604020202020204" charset="0"/>
              </a:rPr>
              <a:t>Water condition</a:t>
            </a:r>
          </a:p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95465" y="1790111"/>
            <a:ext cx="180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Helvetica Neue" panose="020B0604020202020204" charset="0"/>
              </a:rPr>
              <a:t>Can we predict whether a new data point is a </a:t>
            </a:r>
            <a:r>
              <a:rPr lang="nl-BE" sz="1800" b="1" dirty="0" smtClean="0">
                <a:latin typeface="Helvetica Neue" panose="020B0604020202020204" charset="0"/>
              </a:rPr>
              <a:t>circle</a:t>
            </a:r>
            <a:r>
              <a:rPr lang="nl-BE" b="1" dirty="0" smtClean="0">
                <a:latin typeface="Helvetica Neue" panose="020B0604020202020204" charset="0"/>
              </a:rPr>
              <a:t> </a:t>
            </a:r>
            <a:r>
              <a:rPr lang="nl-BE" dirty="0" smtClean="0">
                <a:latin typeface="Helvetica Neue" panose="020B0604020202020204" charset="0"/>
              </a:rPr>
              <a:t>or a </a:t>
            </a:r>
            <a:r>
              <a:rPr lang="nl-BE" sz="1800" b="1" dirty="0" smtClean="0">
                <a:latin typeface="Helvetica Neue" panose="020B0604020202020204" charset="0"/>
              </a:rPr>
              <a:t>triangle</a:t>
            </a:r>
            <a:r>
              <a:rPr lang="nl-BE" dirty="0" smtClean="0">
                <a:latin typeface="Helvetica Neue" panose="020B0604020202020204" charset="0"/>
              </a:rPr>
              <a:t>?</a:t>
            </a:r>
            <a:endParaRPr lang="nl-BE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513213" y="608424"/>
            <a:ext cx="7472986" cy="22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We have a labelled dataset. </a:t>
            </a:r>
          </a:p>
          <a:p>
            <a:pPr lvl="0" rtl="0">
              <a:spcBef>
                <a:spcPts val="0"/>
              </a:spcBef>
              <a:buNone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endParaRPr lang="en" sz="2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800" dirty="0" smtClean="0"/>
              <a:t>Let’s see how these algorithms work. 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302365" y="1730124"/>
            <a:ext cx="2631367" cy="1919975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smtClean="0">
                <a:latin typeface="Helvetica Neue" panose="020B0604020202020204" charset="0"/>
              </a:rPr>
              <a:t>Outcome B</a:t>
            </a:r>
            <a:endParaRPr lang="nl-BE" sz="2000" b="1" dirty="0">
              <a:latin typeface="Helvetica Neue" panose="020B060402020202020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3213" y="1420676"/>
            <a:ext cx="2545847" cy="254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2000" b="1" dirty="0" smtClean="0">
                <a:latin typeface="Helvetica Neue" panose="020B0604020202020204" charset="0"/>
              </a:rPr>
              <a:t>Outcome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Helvetica Neue" panose="020B0604020202020204" charset="0"/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Helvetica Neue" panose="020B0604020202020204" charset="0"/>
              </a:rPr>
              <a:t>Disease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Helvetica Neue" panose="020B0604020202020204" charset="0"/>
              </a:rPr>
              <a:t>Water condition</a:t>
            </a:r>
          </a:p>
          <a:p>
            <a:pPr algn="ctr"/>
            <a:endParaRPr lang="nl-BE" dirty="0">
              <a:latin typeface="Helvetica Neue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95465" y="1790111"/>
            <a:ext cx="1800000" cy="18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latin typeface="Helvetica Neue" panose="020B0604020202020204" charset="0"/>
              </a:rPr>
              <a:t>Can we predict whether a new data point is a </a:t>
            </a:r>
            <a:r>
              <a:rPr lang="nl-BE" sz="1800" b="1" dirty="0" smtClean="0">
                <a:latin typeface="Helvetica Neue" panose="020B0604020202020204" charset="0"/>
              </a:rPr>
              <a:t>circle</a:t>
            </a:r>
            <a:r>
              <a:rPr lang="nl-BE" b="1" dirty="0" smtClean="0">
                <a:latin typeface="Helvetica Neue" panose="020B0604020202020204" charset="0"/>
              </a:rPr>
              <a:t> </a:t>
            </a:r>
            <a:r>
              <a:rPr lang="nl-BE" dirty="0" smtClean="0">
                <a:latin typeface="Helvetica Neue" panose="020B0604020202020204" charset="0"/>
              </a:rPr>
              <a:t>or a </a:t>
            </a:r>
            <a:r>
              <a:rPr lang="nl-BE" sz="1800" b="1" dirty="0" smtClean="0">
                <a:latin typeface="Helvetica Neue" panose="020B0604020202020204" charset="0"/>
              </a:rPr>
              <a:t>triangle</a:t>
            </a:r>
            <a:r>
              <a:rPr lang="nl-BE" dirty="0" smtClean="0">
                <a:latin typeface="Helvetica Neue" panose="020B0604020202020204" charset="0"/>
              </a:rPr>
              <a:t>?</a:t>
            </a:r>
            <a:endParaRPr lang="nl-BE" dirty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ctrTitle" idx="4294967295"/>
          </p:nvPr>
        </p:nvSpPr>
        <p:spPr>
          <a:xfrm>
            <a:off x="838206" y="914825"/>
            <a:ext cx="8069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88398A"/>
                </a:solidFill>
              </a:rPr>
              <a:t>K Nearest Neighbours</a:t>
            </a:r>
            <a:endParaRPr lang="en" sz="9600" dirty="0">
              <a:solidFill>
                <a:srgbClr val="88398A"/>
              </a:solidFill>
            </a:endParaRPr>
          </a:p>
        </p:txBody>
      </p:sp>
      <p:grpSp>
        <p:nvGrpSpPr>
          <p:cNvPr id="117" name="Shape 117"/>
          <p:cNvGrpSpPr/>
          <p:nvPr/>
        </p:nvGrpSpPr>
        <p:grpSpPr>
          <a:xfrm rot="2700000">
            <a:off x="6485595" y="678125"/>
            <a:ext cx="711026" cy="710986"/>
            <a:chOff x="576250" y="4319400"/>
            <a:chExt cx="442075" cy="442050"/>
          </a:xfrm>
        </p:grpSpPr>
        <p:sp>
          <p:nvSpPr>
            <p:cNvPr id="118" name="Shape 1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5427" y="698938"/>
            <a:ext cx="4343400" cy="3739055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Isosceles Triangle 3"/>
          <p:cNvSpPr/>
          <p:nvPr/>
        </p:nvSpPr>
        <p:spPr>
          <a:xfrm>
            <a:off x="4127937" y="1340069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/>
          <p:cNvSpPr/>
          <p:nvPr/>
        </p:nvSpPr>
        <p:spPr>
          <a:xfrm>
            <a:off x="5707117" y="381000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Isosceles Triangle 5"/>
          <p:cNvSpPr/>
          <p:nvPr/>
        </p:nvSpPr>
        <p:spPr>
          <a:xfrm>
            <a:off x="3804744" y="2990193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779172" y="2669628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5351079" y="2414752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6529551" y="333178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5753099" y="2990193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6293069" y="130591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Isosceles Triangle 11"/>
          <p:cNvSpPr/>
          <p:nvPr/>
        </p:nvSpPr>
        <p:spPr>
          <a:xfrm>
            <a:off x="4600245" y="3166241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Isosceles Triangle 12"/>
          <p:cNvSpPr/>
          <p:nvPr/>
        </p:nvSpPr>
        <p:spPr>
          <a:xfrm>
            <a:off x="5412826" y="1372914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Isosceles Triangle 13"/>
          <p:cNvSpPr/>
          <p:nvPr/>
        </p:nvSpPr>
        <p:spPr>
          <a:xfrm>
            <a:off x="4642944" y="2128344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Isosceles Triangle 14"/>
          <p:cNvSpPr/>
          <p:nvPr/>
        </p:nvSpPr>
        <p:spPr>
          <a:xfrm>
            <a:off x="4306613" y="3781096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386254" y="698938"/>
            <a:ext cx="2698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" panose="020B0604020202020204" charset="0"/>
              </a:rPr>
              <a:t>Labels</a:t>
            </a:r>
            <a:r>
              <a:rPr lang="en-US" sz="2000" dirty="0" smtClean="0">
                <a:latin typeface="Helvetica Neue" panose="020B0604020202020204" charset="0"/>
              </a:rPr>
              <a:t> are assigned to known </a:t>
            </a:r>
            <a:r>
              <a:rPr lang="en-US" sz="2000" dirty="0" err="1" smtClean="0">
                <a:latin typeface="Helvetica Neue" panose="020B0604020202020204" charset="0"/>
              </a:rPr>
              <a:t>datapoints</a:t>
            </a:r>
            <a:r>
              <a:rPr lang="en-US" sz="2000" dirty="0" smtClean="0">
                <a:latin typeface="Helvetica Neue" panose="020B0604020202020204" charset="0"/>
              </a:rPr>
              <a:t>.</a:t>
            </a:r>
          </a:p>
          <a:p>
            <a:endParaRPr lang="en-US" sz="20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5427" y="698938"/>
            <a:ext cx="4343400" cy="3739055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Isosceles Triangle 3"/>
          <p:cNvSpPr/>
          <p:nvPr/>
        </p:nvSpPr>
        <p:spPr>
          <a:xfrm>
            <a:off x="4127937" y="1340069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l 4"/>
          <p:cNvSpPr/>
          <p:nvPr/>
        </p:nvSpPr>
        <p:spPr>
          <a:xfrm>
            <a:off x="5707117" y="381000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Isosceles Triangle 5"/>
          <p:cNvSpPr/>
          <p:nvPr/>
        </p:nvSpPr>
        <p:spPr>
          <a:xfrm>
            <a:off x="3804744" y="2990193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779172" y="2669628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>
            <a:off x="5351079" y="2414752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l 8"/>
          <p:cNvSpPr/>
          <p:nvPr/>
        </p:nvSpPr>
        <p:spPr>
          <a:xfrm>
            <a:off x="6529551" y="333178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/>
          <p:cNvSpPr/>
          <p:nvPr/>
        </p:nvSpPr>
        <p:spPr>
          <a:xfrm>
            <a:off x="5753099" y="2990193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/>
          <p:cNvSpPr/>
          <p:nvPr/>
        </p:nvSpPr>
        <p:spPr>
          <a:xfrm>
            <a:off x="6293069" y="1305911"/>
            <a:ext cx="176048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Isosceles Triangle 11"/>
          <p:cNvSpPr/>
          <p:nvPr/>
        </p:nvSpPr>
        <p:spPr>
          <a:xfrm>
            <a:off x="4600245" y="3166241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Isosceles Triangle 12"/>
          <p:cNvSpPr/>
          <p:nvPr/>
        </p:nvSpPr>
        <p:spPr>
          <a:xfrm>
            <a:off x="5412826" y="1372914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Isosceles Triangle 13"/>
          <p:cNvSpPr/>
          <p:nvPr/>
        </p:nvSpPr>
        <p:spPr>
          <a:xfrm>
            <a:off x="4642944" y="2128344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Isosceles Triangle 14"/>
          <p:cNvSpPr/>
          <p:nvPr/>
        </p:nvSpPr>
        <p:spPr>
          <a:xfrm>
            <a:off x="4306613" y="3781096"/>
            <a:ext cx="178676" cy="183931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6240517" y="2351946"/>
            <a:ext cx="191814" cy="197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386254" y="698938"/>
            <a:ext cx="2698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Helvetica Neue" panose="020B0604020202020204" charset="0"/>
              </a:rPr>
              <a:t>Labels</a:t>
            </a:r>
            <a:r>
              <a:rPr lang="en-US" sz="2000" dirty="0" smtClean="0">
                <a:latin typeface="Helvetica Neue" panose="020B0604020202020204" charset="0"/>
              </a:rPr>
              <a:t> are assigned to known </a:t>
            </a:r>
            <a:r>
              <a:rPr lang="en-US" sz="2000" dirty="0" err="1" smtClean="0">
                <a:latin typeface="Helvetica Neue" panose="020B0604020202020204" charset="0"/>
              </a:rPr>
              <a:t>datapoints</a:t>
            </a:r>
            <a:r>
              <a:rPr lang="en-US" sz="2000" dirty="0" smtClean="0">
                <a:latin typeface="Helvetica Neue" panose="020B0604020202020204" charset="0"/>
              </a:rPr>
              <a:t>.</a:t>
            </a:r>
          </a:p>
          <a:p>
            <a:endParaRPr lang="en-US" sz="2000" dirty="0" smtClean="0">
              <a:latin typeface="Helvetica Neue" panose="020B0604020202020204" charset="0"/>
            </a:endParaRPr>
          </a:p>
          <a:p>
            <a:r>
              <a:rPr lang="en-US" sz="2000" dirty="0" smtClean="0">
                <a:latin typeface="Helvetica Neue" panose="020B0604020202020204" charset="0"/>
              </a:rPr>
              <a:t>New point is placed within </a:t>
            </a:r>
            <a:r>
              <a:rPr lang="en-US" sz="2000" b="1" dirty="0" smtClean="0">
                <a:latin typeface="Helvetica Neue" panose="020B0604020202020204" charset="0"/>
              </a:rPr>
              <a:t>known space</a:t>
            </a:r>
            <a:r>
              <a:rPr lang="en-US" sz="2000" dirty="0" smtClean="0">
                <a:latin typeface="Helvetica Neue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Helvetica Neu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Helvetica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873</Words>
  <Application>Microsoft Office PowerPoint</Application>
  <PresentationFormat>On-screen Show (16:9)</PresentationFormat>
  <Paragraphs>283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Titillium Web</vt:lpstr>
      <vt:lpstr>Courier</vt:lpstr>
      <vt:lpstr>Courier New</vt:lpstr>
      <vt:lpstr>Cambria Math</vt:lpstr>
      <vt:lpstr>Helvetica Neue</vt:lpstr>
      <vt:lpstr>R-Ladies Template</vt:lpstr>
      <vt:lpstr>Classification</vt:lpstr>
      <vt:lpstr>Classification</vt:lpstr>
      <vt:lpstr>PowerPoint Presentation</vt:lpstr>
      <vt:lpstr>PowerPoint Presentation</vt:lpstr>
      <vt:lpstr>PowerPoint Presentation</vt:lpstr>
      <vt:lpstr>PowerPoint Presentation</vt:lpstr>
      <vt:lpstr>K Nearest Neighbours</vt:lpstr>
      <vt:lpstr>PowerPoint Presentation</vt:lpstr>
      <vt:lpstr>PowerPoint Presentation</vt:lpstr>
      <vt:lpstr>PowerPoint Presentation</vt:lpstr>
      <vt:lpstr>PowerPoint Presentation</vt:lpstr>
      <vt:lpstr>Logistic 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one tree when you can have a forest? </vt:lpstr>
      <vt:lpstr>PowerPoint Presentation</vt:lpstr>
      <vt:lpstr>PowerPoint Presentation</vt:lpstr>
      <vt:lpstr>PowerPoint Presentation</vt:lpstr>
      <vt:lpstr>PowerPoint Presentation</vt:lpstr>
      <vt:lpstr>Classification with caret</vt:lpstr>
      <vt:lpstr>Find a dataset</vt:lpstr>
      <vt:lpstr>Model training</vt:lpstr>
      <vt:lpstr>Prevent overfitting!</vt:lpstr>
      <vt:lpstr>Model testing</vt:lpstr>
      <vt:lpstr>Unlabeled data    Upclass RSSL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Lisa Röttjers</dc:creator>
  <cp:lastModifiedBy>Lisa Röttjers</cp:lastModifiedBy>
  <cp:revision>30</cp:revision>
  <dcterms:modified xsi:type="dcterms:W3CDTF">2018-03-24T19:28:43Z</dcterms:modified>
</cp:coreProperties>
</file>