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Open Sans Light"/>
      <p:regular r:id="rId18"/>
      <p:bold r:id="rId19"/>
      <p:italic r:id="rId20"/>
      <p:boldItalic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Light-italic.fntdata"/><Relationship Id="rId22" Type="http://schemas.openxmlformats.org/officeDocument/2006/relationships/font" Target="fonts/OpenSans-regular.fntdata"/><Relationship Id="rId21" Type="http://schemas.openxmlformats.org/officeDocument/2006/relationships/font" Target="fonts/OpenSansLight-boldItalic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OpenSansLight-bold.fntdata"/><Relationship Id="rId18" Type="http://schemas.openxmlformats.org/officeDocument/2006/relationships/font" Target="fonts/OpenSansLigh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9db9f3b2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49db9f3b2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9db9f3b20_0_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49db9f3b20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9db9f3b20_0_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49db9f3b20_0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b979335c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b979335c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13b41669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13b41669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9db9f3b2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9db9f3b2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9db9f3b2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9db9f3b2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9db9f3b2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9db9f3b2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9db9f3b2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9db9f3b2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9de6b08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9de6b08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9db9f3b2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49db9f3b2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9db9f3b2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49db9f3b2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<Relationships xmlns="http://schemas.openxmlformats.org/package/2006/relationships"><Relationship Id="rId11" Type="http://schemas.openxmlformats.org/officeDocument/2006/relationships/image" Target="../media/image13.png"/><Relationship Id="rId10" Type="http://schemas.openxmlformats.org/officeDocument/2006/relationships/image" Target="../media/image10.png"/><Relationship Id="rId13" Type="http://schemas.openxmlformats.org/officeDocument/2006/relationships/image" Target="../media/image16.png"/><Relationship Id="rId12" Type="http://schemas.openxmlformats.org/officeDocument/2006/relationships/image" Target="../media/image2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png"/><Relationship Id="rId3" Type="http://schemas.openxmlformats.org/officeDocument/2006/relationships/image" Target="../media/image23.png"/><Relationship Id="rId4" Type="http://schemas.openxmlformats.org/officeDocument/2006/relationships/image" Target="../media/image25.png"/><Relationship Id="rId9" Type="http://schemas.openxmlformats.org/officeDocument/2006/relationships/image" Target="../media/image3.png"/><Relationship Id="rId15" Type="http://schemas.openxmlformats.org/officeDocument/2006/relationships/image" Target="../media/image9.png"/><Relationship Id="rId14" Type="http://schemas.openxmlformats.org/officeDocument/2006/relationships/image" Target="../media/image5.png"/><Relationship Id="rId16" Type="http://schemas.openxmlformats.org/officeDocument/2006/relationships/image" Target="../media/image8.png"/><Relationship Id="rId5" Type="http://schemas.openxmlformats.org/officeDocument/2006/relationships/image" Target="../media/image2.png"/><Relationship Id="rId6" Type="http://schemas.openxmlformats.org/officeDocument/2006/relationships/image" Target="../media/image6.png"/><Relationship Id="rId7" Type="http://schemas.openxmlformats.org/officeDocument/2006/relationships/image" Target="../media/image19.png"/><Relationship Id="rId8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/Relationships>
</file>

<file path=ppt/slideLayouts/_rels/slideLayout14.xml.rels><?xml version="1.0" encoding="UTF-8" standalone="yes"?><Relationships xmlns="http://schemas.openxmlformats.org/package/2006/relationships"><Relationship Id="rId11" Type="http://schemas.openxmlformats.org/officeDocument/2006/relationships/image" Target="../media/image26.png"/><Relationship Id="rId10" Type="http://schemas.openxmlformats.org/officeDocument/2006/relationships/image" Target="../media/image11.png"/><Relationship Id="rId13" Type="http://schemas.openxmlformats.org/officeDocument/2006/relationships/image" Target="../media/image20.png"/><Relationship Id="rId1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14.png"/><Relationship Id="rId4" Type="http://schemas.openxmlformats.org/officeDocument/2006/relationships/image" Target="../media/image34.png"/><Relationship Id="rId9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17.png"/><Relationship Id="rId7" Type="http://schemas.openxmlformats.org/officeDocument/2006/relationships/image" Target="../media/image15.png"/><Relationship Id="rId8" Type="http://schemas.openxmlformats.org/officeDocument/2006/relationships/image" Target="../media/image2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8.png"/><Relationship Id="rId3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rst Cover" type="title">
  <p:cSld name="TITLE">
    <p:bg>
      <p:bgPr>
        <a:solidFill>
          <a:srgbClr val="43434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821050" y="2042259"/>
            <a:ext cx="7083900" cy="0"/>
          </a:xfrm>
          <a:prstGeom prst="straightConnector1">
            <a:avLst/>
          </a:prstGeom>
          <a:noFill/>
          <a:ln cap="flat" cmpd="sng" w="19050">
            <a:solidFill>
              <a:srgbClr val="A4CD3B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Logo Tryolabs 1blanco.png"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65925" y="4342900"/>
            <a:ext cx="1550405" cy="319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type="title"/>
          </p:nvPr>
        </p:nvSpPr>
        <p:spPr>
          <a:xfrm>
            <a:off x="772100" y="1117350"/>
            <a:ext cx="7132800" cy="658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pen Sans"/>
              <a:buNone/>
              <a:defRPr b="1"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2" type="title"/>
          </p:nvPr>
        </p:nvSpPr>
        <p:spPr>
          <a:xfrm>
            <a:off x="821050" y="2269843"/>
            <a:ext cx="7132800" cy="658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pen Sans"/>
              <a:buNone/>
              <a:defRPr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rgbClr val="F3F3F3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/>
          <p:nvPr/>
        </p:nvSpPr>
        <p:spPr>
          <a:xfrm>
            <a:off x="-41375" y="4841825"/>
            <a:ext cx="2882700" cy="354600"/>
          </a:xfrm>
          <a:prstGeom prst="rect">
            <a:avLst/>
          </a:prstGeom>
          <a:solidFill>
            <a:srgbClr val="A4CD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" name="Google Shape;86;p11"/>
          <p:cNvSpPr/>
          <p:nvPr/>
        </p:nvSpPr>
        <p:spPr>
          <a:xfrm>
            <a:off x="2841350" y="4836325"/>
            <a:ext cx="6359100" cy="3546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go Tryolabs 1blanco.png" id="87" name="Google Shape;8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95275" y="4922425"/>
            <a:ext cx="937874" cy="1934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1"/>
          <p:cNvSpPr txBox="1"/>
          <p:nvPr/>
        </p:nvSpPr>
        <p:spPr>
          <a:xfrm>
            <a:off x="80100" y="4869425"/>
            <a:ext cx="346500" cy="299400"/>
          </a:xfrm>
          <a:prstGeom prst="rect">
            <a:avLst/>
          </a:prstGeom>
          <a:solidFill>
            <a:srgbClr val="A4CD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sz="9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rgbClr val="F3F3F3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/>
          <p:nvPr/>
        </p:nvSpPr>
        <p:spPr>
          <a:xfrm>
            <a:off x="-41375" y="4841825"/>
            <a:ext cx="2882700" cy="354600"/>
          </a:xfrm>
          <a:prstGeom prst="rect">
            <a:avLst/>
          </a:prstGeom>
          <a:solidFill>
            <a:srgbClr val="A4CD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" name="Google Shape;91;p12"/>
          <p:cNvSpPr/>
          <p:nvPr/>
        </p:nvSpPr>
        <p:spPr>
          <a:xfrm>
            <a:off x="2841350" y="4836325"/>
            <a:ext cx="6359100" cy="3546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go Tryolabs 1blanco.png" id="92" name="Google Shape;92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95275" y="4922425"/>
            <a:ext cx="937874" cy="1934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2"/>
          <p:cNvSpPr txBox="1"/>
          <p:nvPr/>
        </p:nvSpPr>
        <p:spPr>
          <a:xfrm>
            <a:off x="80100" y="4869425"/>
            <a:ext cx="346500" cy="299400"/>
          </a:xfrm>
          <a:prstGeom prst="rect">
            <a:avLst/>
          </a:prstGeom>
          <a:solidFill>
            <a:srgbClr val="A4CD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sz="9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94" name="Google Shape;94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Open Sans"/>
              <a:buNone/>
              <a:defRPr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5" name="Google Shape;95;p12"/>
          <p:cNvSpPr/>
          <p:nvPr/>
        </p:nvSpPr>
        <p:spPr>
          <a:xfrm>
            <a:off x="5524400" y="1232975"/>
            <a:ext cx="3245100" cy="3127800"/>
          </a:xfrm>
          <a:prstGeom prst="rect">
            <a:avLst/>
          </a:prstGeom>
          <a:solidFill>
            <a:srgbClr val="A4CD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2"/>
          <p:cNvSpPr txBox="1"/>
          <p:nvPr>
            <p:ph idx="2" type="title"/>
          </p:nvPr>
        </p:nvSpPr>
        <p:spPr>
          <a:xfrm>
            <a:off x="311700" y="1221775"/>
            <a:ext cx="4976700" cy="312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bg>
      <p:bgPr>
        <a:solidFill>
          <a:srgbClr val="434343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/>
          <p:nvPr/>
        </p:nvSpPr>
        <p:spPr>
          <a:xfrm>
            <a:off x="346675" y="409700"/>
            <a:ext cx="6070200" cy="2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Icons you may find useful when designing your presentation</a:t>
            </a:r>
            <a:endParaRPr sz="1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9" name="Google Shape;99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6608" y="1210318"/>
            <a:ext cx="977858" cy="823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9525" y="1151375"/>
            <a:ext cx="1016400" cy="85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607" y="2381325"/>
            <a:ext cx="897200" cy="89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88533" y="3684946"/>
            <a:ext cx="739151" cy="104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38724" y="2354448"/>
            <a:ext cx="897200" cy="950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6675" y="3715375"/>
            <a:ext cx="1143812" cy="97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73674" y="1145072"/>
            <a:ext cx="1143800" cy="958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484575" y="2381325"/>
            <a:ext cx="853288" cy="1040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142038" y="1204025"/>
            <a:ext cx="1308141" cy="823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155861" y="2291128"/>
            <a:ext cx="977875" cy="1117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373675" y="3667513"/>
            <a:ext cx="1235603" cy="104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074750" y="1080000"/>
            <a:ext cx="1143800" cy="1157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3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181275" y="3792074"/>
            <a:ext cx="1235600" cy="902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3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017500" y="2529452"/>
            <a:ext cx="1201049" cy="74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3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249300" y="3564850"/>
            <a:ext cx="686575" cy="124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 1">
  <p:cSld name="BLANK_1_1">
    <p:bg>
      <p:bgPr>
        <a:solidFill>
          <a:srgbClr val="434343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4"/>
          <p:cNvSpPr/>
          <p:nvPr/>
        </p:nvSpPr>
        <p:spPr>
          <a:xfrm>
            <a:off x="3246300" y="1815450"/>
            <a:ext cx="1518900" cy="1518900"/>
          </a:xfrm>
          <a:prstGeom prst="ellipse">
            <a:avLst/>
          </a:prstGeom>
          <a:noFill/>
          <a:ln cap="flat" cmpd="sng" w="152400">
            <a:solidFill>
              <a:srgbClr val="A4CD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4"/>
          <p:cNvSpPr txBox="1"/>
          <p:nvPr/>
        </p:nvSpPr>
        <p:spPr>
          <a:xfrm>
            <a:off x="479025" y="528150"/>
            <a:ext cx="39585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If you are using any of this icons for a cover you must use it in white stroke and with this green circle as shown in the next example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17" name="Google Shape;117;p14"/>
          <p:cNvGrpSpPr/>
          <p:nvPr/>
        </p:nvGrpSpPr>
        <p:grpSpPr>
          <a:xfrm>
            <a:off x="6764825" y="1782688"/>
            <a:ext cx="1518900" cy="1518900"/>
            <a:chOff x="5819300" y="2565625"/>
            <a:chExt cx="1518900" cy="1518900"/>
          </a:xfrm>
        </p:grpSpPr>
        <p:sp>
          <p:nvSpPr>
            <p:cNvPr id="118" name="Google Shape;118;p14"/>
            <p:cNvSpPr/>
            <p:nvPr/>
          </p:nvSpPr>
          <p:spPr>
            <a:xfrm>
              <a:off x="5819300" y="2565625"/>
              <a:ext cx="1518900" cy="1518900"/>
            </a:xfrm>
            <a:prstGeom prst="ellipse">
              <a:avLst/>
            </a:prstGeom>
            <a:noFill/>
            <a:ln cap="flat" cmpd="sng" w="152400">
              <a:solidFill>
                <a:srgbClr val="A4CD3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19" name="Google Shape;119;p1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031000" y="2859575"/>
              <a:ext cx="1016400" cy="8555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0" name="Google Shape;12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82330" y="2143975"/>
            <a:ext cx="1016400" cy="85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4"/>
          <p:cNvSpPr txBox="1"/>
          <p:nvPr/>
        </p:nvSpPr>
        <p:spPr>
          <a:xfrm>
            <a:off x="2243975" y="2300700"/>
            <a:ext cx="5547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+</a:t>
            </a:r>
            <a:endParaRPr b="1" sz="2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" name="Google Shape;122;p14"/>
          <p:cNvSpPr txBox="1"/>
          <p:nvPr/>
        </p:nvSpPr>
        <p:spPr>
          <a:xfrm>
            <a:off x="5427150" y="2300700"/>
            <a:ext cx="5547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=</a:t>
            </a:r>
            <a:endParaRPr b="1" sz="2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1">
  <p:cSld name="CUSTOM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04587" y="1374373"/>
            <a:ext cx="752926" cy="1059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7853" y="2918501"/>
            <a:ext cx="1039624" cy="870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826" y="2918500"/>
            <a:ext cx="903764" cy="957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92748" y="3010617"/>
            <a:ext cx="903757" cy="773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38850" y="2940045"/>
            <a:ext cx="750538" cy="914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91821" y="1408699"/>
            <a:ext cx="1331520" cy="837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22948" y="2940045"/>
            <a:ext cx="548767" cy="995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743003" y="2925236"/>
            <a:ext cx="750542" cy="857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717937" y="1261350"/>
            <a:ext cx="1004650" cy="10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826750" y="1418255"/>
            <a:ext cx="1321964" cy="818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70832" y="1418250"/>
            <a:ext cx="1177549" cy="860071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5"/>
          <p:cNvSpPr txBox="1"/>
          <p:nvPr/>
        </p:nvSpPr>
        <p:spPr>
          <a:xfrm>
            <a:off x="346675" y="409700"/>
            <a:ext cx="6070200" cy="2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Icons you may find useful when designing your presentation</a:t>
            </a:r>
            <a:endParaRPr sz="1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6" name="Google Shape;136;p15"/>
          <p:cNvSpPr txBox="1"/>
          <p:nvPr/>
        </p:nvSpPr>
        <p:spPr>
          <a:xfrm>
            <a:off x="346675" y="4396500"/>
            <a:ext cx="85725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*if there is an icon which is needed and does not appear in this slides just let me know and I will design it and add it to our icon library ;)</a:t>
            </a:r>
            <a:endParaRPr sz="9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7" name="Google Shape;137;p1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760500" y="2998486"/>
            <a:ext cx="1004674" cy="878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+text" type="secHead">
  <p:cSld name="SECTION_HEADER">
    <p:bg>
      <p:bgPr>
        <a:solidFill>
          <a:srgbClr val="F3F3F3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/>
        </p:nvSpPr>
        <p:spPr>
          <a:xfrm>
            <a:off x="-41375" y="4841825"/>
            <a:ext cx="2882700" cy="354600"/>
          </a:xfrm>
          <a:prstGeom prst="rect">
            <a:avLst/>
          </a:prstGeom>
          <a:solidFill>
            <a:srgbClr val="A4CD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2841350" y="4836325"/>
            <a:ext cx="6359100" cy="3546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go Tryolabs 1blanco.png" id="18" name="Google Shape;1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95275" y="4922425"/>
            <a:ext cx="937874" cy="19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 txBox="1"/>
          <p:nvPr/>
        </p:nvSpPr>
        <p:spPr>
          <a:xfrm>
            <a:off x="80100" y="4869425"/>
            <a:ext cx="346500" cy="299400"/>
          </a:xfrm>
          <a:prstGeom prst="rect">
            <a:avLst/>
          </a:prstGeom>
          <a:solidFill>
            <a:srgbClr val="A4CD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sz="9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Open Sans"/>
              <a:buNone/>
              <a:defRPr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2" type="title"/>
          </p:nvPr>
        </p:nvSpPr>
        <p:spPr>
          <a:xfrm>
            <a:off x="311700" y="1221775"/>
            <a:ext cx="8520600" cy="33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sic with image" type="tx">
  <p:cSld name="TITLE_AND_BODY">
    <p:bg>
      <p:bgPr>
        <a:solidFill>
          <a:srgbClr val="F3F3F3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/>
        </p:nvSpPr>
        <p:spPr>
          <a:xfrm>
            <a:off x="-41375" y="4841825"/>
            <a:ext cx="2882700" cy="354600"/>
          </a:xfrm>
          <a:prstGeom prst="rect">
            <a:avLst/>
          </a:prstGeom>
          <a:solidFill>
            <a:srgbClr val="A4CD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" name="Google Shape;24;p4"/>
          <p:cNvSpPr/>
          <p:nvPr/>
        </p:nvSpPr>
        <p:spPr>
          <a:xfrm>
            <a:off x="2841350" y="4836325"/>
            <a:ext cx="6359100" cy="3546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go Tryolabs 1blanco.png"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95275" y="4922425"/>
            <a:ext cx="937874" cy="19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/>
          <p:nvPr/>
        </p:nvSpPr>
        <p:spPr>
          <a:xfrm>
            <a:off x="80100" y="4869425"/>
            <a:ext cx="346500" cy="299400"/>
          </a:xfrm>
          <a:prstGeom prst="rect">
            <a:avLst/>
          </a:prstGeom>
          <a:solidFill>
            <a:srgbClr val="A4CD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sz="9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Open Sans"/>
              <a:buNone/>
              <a:defRPr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2" type="title"/>
          </p:nvPr>
        </p:nvSpPr>
        <p:spPr>
          <a:xfrm>
            <a:off x="311700" y="1221775"/>
            <a:ext cx="4482600" cy="33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3" type="title"/>
          </p:nvPr>
        </p:nvSpPr>
        <p:spPr>
          <a:xfrm>
            <a:off x="5613475" y="2394450"/>
            <a:ext cx="2333400" cy="3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pen Sans"/>
              <a:buNone/>
              <a:defRPr sz="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rgbClr val="F3F3F3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/>
        </p:nvSpPr>
        <p:spPr>
          <a:xfrm>
            <a:off x="-41375" y="4841825"/>
            <a:ext cx="2882700" cy="354600"/>
          </a:xfrm>
          <a:prstGeom prst="rect">
            <a:avLst/>
          </a:prstGeom>
          <a:solidFill>
            <a:srgbClr val="A4CD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" name="Google Shape;32;p5"/>
          <p:cNvSpPr/>
          <p:nvPr/>
        </p:nvSpPr>
        <p:spPr>
          <a:xfrm>
            <a:off x="2841350" y="4836325"/>
            <a:ext cx="6359100" cy="3546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go Tryolabs 1blanco.png" id="33" name="Google Shape;3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95275" y="4922425"/>
            <a:ext cx="937874" cy="19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5"/>
          <p:cNvSpPr txBox="1"/>
          <p:nvPr/>
        </p:nvSpPr>
        <p:spPr>
          <a:xfrm>
            <a:off x="80100" y="4869425"/>
            <a:ext cx="346500" cy="299400"/>
          </a:xfrm>
          <a:prstGeom prst="rect">
            <a:avLst/>
          </a:prstGeom>
          <a:solidFill>
            <a:srgbClr val="A4CD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sz="9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35" name="Google Shape;35;p5"/>
          <p:cNvSpPr txBox="1"/>
          <p:nvPr>
            <p:ph type="title"/>
          </p:nvPr>
        </p:nvSpPr>
        <p:spPr>
          <a:xfrm>
            <a:off x="311700" y="445025"/>
            <a:ext cx="4833000" cy="84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Open Sans"/>
              <a:buNone/>
              <a:defRPr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" name="Google Shape;36;p5"/>
          <p:cNvSpPr/>
          <p:nvPr/>
        </p:nvSpPr>
        <p:spPr>
          <a:xfrm>
            <a:off x="5694400" y="0"/>
            <a:ext cx="3449700" cy="4836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 txBox="1"/>
          <p:nvPr/>
        </p:nvSpPr>
        <p:spPr>
          <a:xfrm>
            <a:off x="6432547" y="2177475"/>
            <a:ext cx="2079000" cy="2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Open Sans"/>
                <a:ea typeface="Open Sans"/>
                <a:cs typeface="Open Sans"/>
                <a:sym typeface="Open Sans"/>
              </a:rPr>
              <a:t>Picture - graphic - visual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" name="Google Shape;38;p5"/>
          <p:cNvSpPr txBox="1"/>
          <p:nvPr>
            <p:ph idx="2" type="title"/>
          </p:nvPr>
        </p:nvSpPr>
        <p:spPr>
          <a:xfrm>
            <a:off x="311700" y="1485075"/>
            <a:ext cx="5046000" cy="3103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None/>
              <a:defRPr sz="14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tern Cover" type="titleOnly">
  <p:cSld name="TITLE_ONLY">
    <p:bg>
      <p:bgPr>
        <a:solidFill>
          <a:srgbClr val="434343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3991475" y="1808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pen Sans"/>
              <a:buNone/>
              <a:defRPr b="1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2" name="Google Shape;42;p6"/>
          <p:cNvCxnSpPr/>
          <p:nvPr/>
        </p:nvCxnSpPr>
        <p:spPr>
          <a:xfrm>
            <a:off x="3991475" y="2705100"/>
            <a:ext cx="5152500" cy="0"/>
          </a:xfrm>
          <a:prstGeom prst="straightConnector1">
            <a:avLst/>
          </a:prstGeom>
          <a:noFill/>
          <a:ln cap="flat" cmpd="sng" w="19050">
            <a:solidFill>
              <a:srgbClr val="A4CD3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rgbClr val="F3F3F3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/>
        </p:nvSpPr>
        <p:spPr>
          <a:xfrm>
            <a:off x="-41375" y="4841825"/>
            <a:ext cx="2882700" cy="354600"/>
          </a:xfrm>
          <a:prstGeom prst="rect">
            <a:avLst/>
          </a:prstGeom>
          <a:solidFill>
            <a:srgbClr val="A4CD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" name="Google Shape;45;p7"/>
          <p:cNvSpPr/>
          <p:nvPr/>
        </p:nvSpPr>
        <p:spPr>
          <a:xfrm>
            <a:off x="2841350" y="4836325"/>
            <a:ext cx="6359100" cy="3546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go Tryolabs 1blanco.png" id="46" name="Google Shape;4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95275" y="4922425"/>
            <a:ext cx="937874" cy="1934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7"/>
          <p:cNvSpPr txBox="1"/>
          <p:nvPr/>
        </p:nvSpPr>
        <p:spPr>
          <a:xfrm>
            <a:off x="80100" y="4869425"/>
            <a:ext cx="346500" cy="299400"/>
          </a:xfrm>
          <a:prstGeom prst="rect">
            <a:avLst/>
          </a:prstGeom>
          <a:solidFill>
            <a:srgbClr val="A4CD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sz="9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48" name="Google Shape;48;p7"/>
          <p:cNvSpPr txBox="1"/>
          <p:nvPr/>
        </p:nvSpPr>
        <p:spPr>
          <a:xfrm>
            <a:off x="3611450" y="3716450"/>
            <a:ext cx="2079000" cy="2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Open Sans"/>
                <a:ea typeface="Open Sans"/>
                <a:cs typeface="Open Sans"/>
                <a:sym typeface="Open Sans"/>
              </a:rPr>
              <a:t>Picture - graphic - visual (1,2 or 3)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" name="Google Shape;49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Open Sans"/>
              <a:buNone/>
              <a:defRPr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2" type="title"/>
          </p:nvPr>
        </p:nvSpPr>
        <p:spPr>
          <a:xfrm>
            <a:off x="311700" y="1221775"/>
            <a:ext cx="8520600" cy="1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F3F3F3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/>
          <p:nvPr/>
        </p:nvSpPr>
        <p:spPr>
          <a:xfrm>
            <a:off x="427600" y="3296950"/>
            <a:ext cx="2272500" cy="95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3" name="Google Shape;53;p8"/>
          <p:cNvSpPr txBox="1"/>
          <p:nvPr/>
        </p:nvSpPr>
        <p:spPr>
          <a:xfrm>
            <a:off x="-41375" y="4841825"/>
            <a:ext cx="2882700" cy="354600"/>
          </a:xfrm>
          <a:prstGeom prst="rect">
            <a:avLst/>
          </a:prstGeom>
          <a:solidFill>
            <a:srgbClr val="A4CD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" name="Google Shape;54;p8"/>
          <p:cNvSpPr/>
          <p:nvPr/>
        </p:nvSpPr>
        <p:spPr>
          <a:xfrm>
            <a:off x="2841350" y="4836325"/>
            <a:ext cx="6359100" cy="3546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go Tryolabs 1blanco.png" id="55" name="Google Shape;55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95275" y="4922425"/>
            <a:ext cx="937874" cy="1934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8"/>
          <p:cNvSpPr txBox="1"/>
          <p:nvPr/>
        </p:nvSpPr>
        <p:spPr>
          <a:xfrm>
            <a:off x="80100" y="4869425"/>
            <a:ext cx="346500" cy="299400"/>
          </a:xfrm>
          <a:prstGeom prst="rect">
            <a:avLst/>
          </a:prstGeom>
          <a:solidFill>
            <a:srgbClr val="A4CD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sz="9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57" name="Google Shape;57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Open Sans"/>
              <a:buNone/>
              <a:defRPr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/>
        </p:nvSpPr>
        <p:spPr>
          <a:xfrm>
            <a:off x="998820" y="2207585"/>
            <a:ext cx="11925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Open Sans"/>
                <a:ea typeface="Open Sans"/>
                <a:cs typeface="Open Sans"/>
                <a:sym typeface="Open Sans"/>
              </a:rPr>
              <a:t>Picture - graphic - visual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" name="Google Shape;59;p8"/>
          <p:cNvSpPr txBox="1"/>
          <p:nvPr/>
        </p:nvSpPr>
        <p:spPr>
          <a:xfrm>
            <a:off x="3942620" y="2207585"/>
            <a:ext cx="11925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Open Sans"/>
                <a:ea typeface="Open Sans"/>
                <a:cs typeface="Open Sans"/>
                <a:sym typeface="Open Sans"/>
              </a:rPr>
              <a:t>Picture - graphic - visual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" name="Google Shape;60;p8"/>
          <p:cNvSpPr txBox="1"/>
          <p:nvPr/>
        </p:nvSpPr>
        <p:spPr>
          <a:xfrm>
            <a:off x="6950870" y="2207585"/>
            <a:ext cx="11925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Open Sans"/>
                <a:ea typeface="Open Sans"/>
                <a:cs typeface="Open Sans"/>
                <a:sym typeface="Open Sans"/>
              </a:rPr>
              <a:t>Picture - graphic - visual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" name="Google Shape;61;p8"/>
          <p:cNvSpPr/>
          <p:nvPr/>
        </p:nvSpPr>
        <p:spPr>
          <a:xfrm>
            <a:off x="3370400" y="3296950"/>
            <a:ext cx="2272500" cy="95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8"/>
          <p:cNvSpPr/>
          <p:nvPr/>
        </p:nvSpPr>
        <p:spPr>
          <a:xfrm>
            <a:off x="6378650" y="3296950"/>
            <a:ext cx="2272500" cy="95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3" name="Google Shape;63;p8"/>
          <p:cNvSpPr txBox="1"/>
          <p:nvPr>
            <p:ph idx="2" type="title"/>
          </p:nvPr>
        </p:nvSpPr>
        <p:spPr>
          <a:xfrm>
            <a:off x="567300" y="3395100"/>
            <a:ext cx="1982400" cy="771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Open Sans"/>
              <a:buNone/>
              <a:defRPr sz="1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3" type="title"/>
          </p:nvPr>
        </p:nvSpPr>
        <p:spPr>
          <a:xfrm>
            <a:off x="3515450" y="3395100"/>
            <a:ext cx="1982400" cy="771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Open Sans"/>
              <a:buNone/>
              <a:defRPr sz="1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4" type="title"/>
          </p:nvPr>
        </p:nvSpPr>
        <p:spPr>
          <a:xfrm>
            <a:off x="6523700" y="3395100"/>
            <a:ext cx="1982400" cy="771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Open Sans"/>
              <a:buNone/>
              <a:defRPr sz="1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rgbClr val="F3F3F3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/>
          <p:nvPr/>
        </p:nvSpPr>
        <p:spPr>
          <a:xfrm>
            <a:off x="3742450" y="3029375"/>
            <a:ext cx="131700" cy="14583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9"/>
          <p:cNvSpPr txBox="1"/>
          <p:nvPr/>
        </p:nvSpPr>
        <p:spPr>
          <a:xfrm>
            <a:off x="-41375" y="4841825"/>
            <a:ext cx="2882700" cy="354600"/>
          </a:xfrm>
          <a:prstGeom prst="rect">
            <a:avLst/>
          </a:prstGeom>
          <a:solidFill>
            <a:srgbClr val="A4CD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Google Shape;69;p9"/>
          <p:cNvSpPr/>
          <p:nvPr/>
        </p:nvSpPr>
        <p:spPr>
          <a:xfrm>
            <a:off x="2841350" y="4836325"/>
            <a:ext cx="6359100" cy="3546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go Tryolabs 1blanco.png" id="70" name="Google Shape;7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95275" y="4922425"/>
            <a:ext cx="937874" cy="1934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9"/>
          <p:cNvSpPr txBox="1"/>
          <p:nvPr/>
        </p:nvSpPr>
        <p:spPr>
          <a:xfrm>
            <a:off x="80100" y="4869425"/>
            <a:ext cx="346500" cy="299400"/>
          </a:xfrm>
          <a:prstGeom prst="rect">
            <a:avLst/>
          </a:prstGeom>
          <a:solidFill>
            <a:srgbClr val="A4CD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sz="9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72" name="Google Shape;72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Open Sans"/>
              <a:buNone/>
              <a:defRPr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" name="Google Shape;73;p9"/>
          <p:cNvSpPr/>
          <p:nvPr/>
        </p:nvSpPr>
        <p:spPr>
          <a:xfrm>
            <a:off x="426600" y="1357000"/>
            <a:ext cx="3238500" cy="145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9"/>
          <p:cNvSpPr txBox="1"/>
          <p:nvPr/>
        </p:nvSpPr>
        <p:spPr>
          <a:xfrm>
            <a:off x="1037404" y="1834970"/>
            <a:ext cx="2016900" cy="2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Open Sans"/>
                <a:ea typeface="Open Sans"/>
                <a:cs typeface="Open Sans"/>
                <a:sym typeface="Open Sans"/>
              </a:rPr>
              <a:t>Picture - graphic - visual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" name="Google Shape;75;p9"/>
          <p:cNvSpPr/>
          <p:nvPr/>
        </p:nvSpPr>
        <p:spPr>
          <a:xfrm>
            <a:off x="3742450" y="1357000"/>
            <a:ext cx="131700" cy="14583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9"/>
          <p:cNvSpPr/>
          <p:nvPr/>
        </p:nvSpPr>
        <p:spPr>
          <a:xfrm>
            <a:off x="426600" y="3029367"/>
            <a:ext cx="3238500" cy="145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9"/>
          <p:cNvSpPr txBox="1"/>
          <p:nvPr/>
        </p:nvSpPr>
        <p:spPr>
          <a:xfrm>
            <a:off x="1037404" y="3303620"/>
            <a:ext cx="2016900" cy="2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Open Sans"/>
                <a:ea typeface="Open Sans"/>
                <a:cs typeface="Open Sans"/>
                <a:sym typeface="Open Sans"/>
              </a:rPr>
              <a:t>Picture - graphic - visual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" name="Google Shape;78;p9"/>
          <p:cNvSpPr txBox="1"/>
          <p:nvPr>
            <p:ph idx="2" type="title"/>
          </p:nvPr>
        </p:nvSpPr>
        <p:spPr>
          <a:xfrm>
            <a:off x="3992850" y="1375125"/>
            <a:ext cx="4869600" cy="1440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None/>
              <a:defRPr sz="14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3" type="title"/>
          </p:nvPr>
        </p:nvSpPr>
        <p:spPr>
          <a:xfrm>
            <a:off x="3992850" y="3038375"/>
            <a:ext cx="4869600" cy="1440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None/>
              <a:defRPr sz="14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rgbClr val="434343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77175" y="1867450"/>
            <a:ext cx="1112200" cy="9362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0"/>
          <p:cNvSpPr txBox="1"/>
          <p:nvPr/>
        </p:nvSpPr>
        <p:spPr>
          <a:xfrm>
            <a:off x="3867500" y="2000850"/>
            <a:ext cx="3061200" cy="8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A4CD3B"/>
                </a:solidFill>
                <a:latin typeface="Open Sans"/>
                <a:ea typeface="Open Sans"/>
                <a:cs typeface="Open Sans"/>
                <a:sym typeface="Open Sans"/>
              </a:rPr>
              <a:t>Thanks!</a:t>
            </a:r>
            <a:endParaRPr b="1" sz="3600">
              <a:solidFill>
                <a:srgbClr val="A4CD3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Logo Tryolabs 1blanco.png" id="83" name="Google Shape;83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3950" y="4270500"/>
            <a:ext cx="1626375" cy="33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 txBox="1"/>
          <p:nvPr>
            <p:ph type="title"/>
          </p:nvPr>
        </p:nvSpPr>
        <p:spPr>
          <a:xfrm>
            <a:off x="821050" y="1217225"/>
            <a:ext cx="7132800" cy="6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Optimizando procesos con ML</a:t>
            </a:r>
            <a:r>
              <a:rPr lang="en"/>
              <a:t> </a:t>
            </a:r>
            <a:endParaRPr/>
          </a:p>
        </p:txBody>
      </p:sp>
      <p:sp>
        <p:nvSpPr>
          <p:cNvPr id="143" name="Google Shape;143;p16"/>
          <p:cNvSpPr txBox="1"/>
          <p:nvPr>
            <p:ph idx="2" type="title"/>
          </p:nvPr>
        </p:nvSpPr>
        <p:spPr>
          <a:xfrm>
            <a:off x="821050" y="2269843"/>
            <a:ext cx="7132800" cy="6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Pricing  |  1er etapa  |  Similaridad visual</a:t>
            </a:r>
            <a:endParaRPr/>
          </a:p>
        </p:txBody>
      </p:sp>
      <p:pic>
        <p:nvPicPr>
          <p:cNvPr id="213" name="Google Shape;21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44263"/>
            <a:ext cx="8839200" cy="1540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037225"/>
            <a:ext cx="8839061" cy="154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Pricing  |  2da etapa</a:t>
            </a:r>
            <a:endParaRPr/>
          </a:p>
        </p:txBody>
      </p:sp>
      <p:sp>
        <p:nvSpPr>
          <p:cNvPr id="220" name="Google Shape;220;p26"/>
          <p:cNvSpPr/>
          <p:nvPr/>
        </p:nvSpPr>
        <p:spPr>
          <a:xfrm>
            <a:off x="2567475" y="2640750"/>
            <a:ext cx="1422300" cy="75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Modelo SKUer</a:t>
            </a:r>
            <a:endParaRPr b="1"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1" name="Google Shape;221;p26"/>
          <p:cNvSpPr/>
          <p:nvPr/>
        </p:nvSpPr>
        <p:spPr>
          <a:xfrm>
            <a:off x="4849400" y="2640750"/>
            <a:ext cx="1422300" cy="75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Modelo QC</a:t>
            </a:r>
            <a:endParaRPr i="1" sz="11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2" name="Google Shape;222;p26"/>
          <p:cNvSpPr/>
          <p:nvPr/>
        </p:nvSpPr>
        <p:spPr>
          <a:xfrm>
            <a:off x="4137875" y="2916750"/>
            <a:ext cx="563400" cy="201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223" name="Google Shape;223;p26"/>
          <p:cNvPicPr preferRelativeResize="0"/>
          <p:nvPr/>
        </p:nvPicPr>
        <p:blipFill rotWithShape="1">
          <a:blip r:embed="rId3">
            <a:alphaModFix/>
          </a:blip>
          <a:srcRect b="4146" l="2610" r="89015" t="24602"/>
          <a:stretch/>
        </p:blipFill>
        <p:spPr>
          <a:xfrm>
            <a:off x="967625" y="2468575"/>
            <a:ext cx="740250" cy="109762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6"/>
          <p:cNvSpPr/>
          <p:nvPr/>
        </p:nvSpPr>
        <p:spPr>
          <a:xfrm>
            <a:off x="1855975" y="2916750"/>
            <a:ext cx="563400" cy="201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25" name="Google Shape;225;p26"/>
          <p:cNvSpPr txBox="1"/>
          <p:nvPr/>
        </p:nvSpPr>
        <p:spPr>
          <a:xfrm>
            <a:off x="4686950" y="1511238"/>
            <a:ext cx="17472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Estado del negocio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6" name="Google Shape;226;p26"/>
          <p:cNvSpPr txBox="1"/>
          <p:nvPr/>
        </p:nvSpPr>
        <p:spPr>
          <a:xfrm>
            <a:off x="4107425" y="2353350"/>
            <a:ext cx="740400" cy="5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precio</a:t>
            </a:r>
            <a:br>
              <a:rPr lang="en" sz="1200"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inicial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p26"/>
          <p:cNvSpPr/>
          <p:nvPr/>
        </p:nvSpPr>
        <p:spPr>
          <a:xfrm rot="5400000">
            <a:off x="5278850" y="2182675"/>
            <a:ext cx="563400" cy="201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28" name="Google Shape;228;p26"/>
          <p:cNvSpPr/>
          <p:nvPr/>
        </p:nvSpPr>
        <p:spPr>
          <a:xfrm>
            <a:off x="6411650" y="2916738"/>
            <a:ext cx="563400" cy="201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29" name="Google Shape;229;p26"/>
          <p:cNvSpPr txBox="1"/>
          <p:nvPr/>
        </p:nvSpPr>
        <p:spPr>
          <a:xfrm>
            <a:off x="6292250" y="2353350"/>
            <a:ext cx="802200" cy="5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precio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ajustado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Pricing  |  Herramientas</a:t>
            </a:r>
            <a:endParaRPr/>
          </a:p>
        </p:txBody>
      </p:sp>
      <p:sp>
        <p:nvSpPr>
          <p:cNvPr id="235" name="Google Shape;235;p27"/>
          <p:cNvSpPr/>
          <p:nvPr/>
        </p:nvSpPr>
        <p:spPr>
          <a:xfrm>
            <a:off x="405700" y="1314325"/>
            <a:ext cx="2634600" cy="334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Modelos y datos</a:t>
            </a:r>
            <a:endParaRPr b="1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Manejo y visualización de datos</a:t>
            </a:r>
            <a:endParaRPr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Pandas, Numpy, Seaborn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Deep Neural Networks</a:t>
            </a:r>
            <a:endParaRPr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Tensorflow, Keras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Tree based models</a:t>
            </a:r>
            <a:endParaRPr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Sklearn, XGBoost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6" name="Google Shape;236;p27"/>
          <p:cNvSpPr/>
          <p:nvPr/>
        </p:nvSpPr>
        <p:spPr>
          <a:xfrm>
            <a:off x="3254700" y="1314325"/>
            <a:ext cx="2634600" cy="334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Experimentos</a:t>
            </a:r>
            <a:endParaRPr b="1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Entorno</a:t>
            </a:r>
            <a:endParaRPr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Jupyter Lab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Tracking</a:t>
            </a:r>
            <a:endParaRPr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MLFlow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7" name="Google Shape;237;p27"/>
          <p:cNvSpPr/>
          <p:nvPr/>
        </p:nvSpPr>
        <p:spPr>
          <a:xfrm>
            <a:off x="6103700" y="1314325"/>
            <a:ext cx="2634600" cy="334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Infraestructura</a:t>
            </a:r>
            <a:endParaRPr b="1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Local</a:t>
            </a:r>
            <a:endParaRPr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 servicores, 3 GPUs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Training</a:t>
            </a:r>
            <a:endParaRPr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Google Cloud ML Engine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Prediction</a:t>
            </a:r>
            <a:endParaRPr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Heroku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Cliente: The RealReal</a:t>
            </a:r>
            <a:endParaRPr/>
          </a:p>
        </p:txBody>
      </p:sp>
      <p:pic>
        <p:nvPicPr>
          <p:cNvPr id="149" name="Google Shape;14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361" y="1603937"/>
            <a:ext cx="8793276" cy="193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/>
          <p:nvPr/>
        </p:nvSpPr>
        <p:spPr>
          <a:xfrm>
            <a:off x="1527688" y="2507922"/>
            <a:ext cx="1594200" cy="864900"/>
          </a:xfrm>
          <a:prstGeom prst="rect">
            <a:avLst/>
          </a:prstGeom>
          <a:solidFill>
            <a:srgbClr val="A4CD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5" name="Google Shape;155;p18"/>
          <p:cNvSpPr/>
          <p:nvPr/>
        </p:nvSpPr>
        <p:spPr>
          <a:xfrm>
            <a:off x="3774888" y="2507922"/>
            <a:ext cx="1594200" cy="864900"/>
          </a:xfrm>
          <a:prstGeom prst="rect">
            <a:avLst/>
          </a:prstGeom>
          <a:solidFill>
            <a:srgbClr val="A4CD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6" name="Google Shape;156;p18"/>
          <p:cNvSpPr/>
          <p:nvPr/>
        </p:nvSpPr>
        <p:spPr>
          <a:xfrm>
            <a:off x="6022100" y="2507922"/>
            <a:ext cx="1594200" cy="864900"/>
          </a:xfrm>
          <a:prstGeom prst="rect">
            <a:avLst/>
          </a:prstGeom>
          <a:solidFill>
            <a:srgbClr val="A4CD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7" name="Google Shape;15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Procesos: Entrada del producto al sistema</a:t>
            </a:r>
            <a:endParaRPr/>
          </a:p>
        </p:txBody>
      </p:sp>
      <p:sp>
        <p:nvSpPr>
          <p:cNvPr id="158" name="Google Shape;158;p18"/>
          <p:cNvSpPr/>
          <p:nvPr/>
        </p:nvSpPr>
        <p:spPr>
          <a:xfrm>
            <a:off x="1656788" y="1404325"/>
            <a:ext cx="1422300" cy="75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Recepción</a:t>
            </a:r>
            <a:r>
              <a:rPr b="1" lang="en" sz="1200">
                <a:solidFill>
                  <a:schemeClr val="dk2"/>
                </a:solidFill>
              </a:rPr>
              <a:t> del producto</a:t>
            </a:r>
            <a:endParaRPr b="1" sz="1200">
              <a:solidFill>
                <a:schemeClr val="dk2"/>
              </a:solidFill>
            </a:endParaRPr>
          </a:p>
        </p:txBody>
      </p:sp>
      <p:sp>
        <p:nvSpPr>
          <p:cNvPr id="159" name="Google Shape;159;p18"/>
          <p:cNvSpPr/>
          <p:nvPr/>
        </p:nvSpPr>
        <p:spPr>
          <a:xfrm>
            <a:off x="3938713" y="1404325"/>
            <a:ext cx="1422300" cy="75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Ingreso de datos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2"/>
                </a:solidFill>
              </a:rPr>
              <a:t>Diseñador, material, color</a:t>
            </a:r>
            <a:endParaRPr i="1" sz="1100">
              <a:solidFill>
                <a:schemeClr val="dk2"/>
              </a:solidFill>
            </a:endParaRPr>
          </a:p>
        </p:txBody>
      </p:sp>
      <p:sp>
        <p:nvSpPr>
          <p:cNvPr id="160" name="Google Shape;160;p18"/>
          <p:cNvSpPr/>
          <p:nvPr/>
        </p:nvSpPr>
        <p:spPr>
          <a:xfrm>
            <a:off x="3227188" y="1680325"/>
            <a:ext cx="563400" cy="201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61" name="Google Shape;161;p18"/>
          <p:cNvSpPr/>
          <p:nvPr/>
        </p:nvSpPr>
        <p:spPr>
          <a:xfrm>
            <a:off x="6193988" y="1404325"/>
            <a:ext cx="1422300" cy="75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Foto studio</a:t>
            </a:r>
            <a:endParaRPr b="1" sz="1200">
              <a:solidFill>
                <a:schemeClr val="dk2"/>
              </a:solidFill>
            </a:endParaRPr>
          </a:p>
        </p:txBody>
      </p:sp>
      <p:sp>
        <p:nvSpPr>
          <p:cNvPr id="162" name="Google Shape;162;p18"/>
          <p:cNvSpPr/>
          <p:nvPr/>
        </p:nvSpPr>
        <p:spPr>
          <a:xfrm>
            <a:off x="5495788" y="1680325"/>
            <a:ext cx="563400" cy="201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63" name="Google Shape;163;p18"/>
          <p:cNvSpPr/>
          <p:nvPr/>
        </p:nvSpPr>
        <p:spPr>
          <a:xfrm>
            <a:off x="6116263" y="2561997"/>
            <a:ext cx="1422300" cy="75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Edición de fotos</a:t>
            </a:r>
            <a:endParaRPr b="1" sz="1200">
              <a:solidFill>
                <a:schemeClr val="dk2"/>
              </a:solidFill>
            </a:endParaRPr>
          </a:p>
        </p:txBody>
      </p:sp>
      <p:sp>
        <p:nvSpPr>
          <p:cNvPr id="164" name="Google Shape;164;p18"/>
          <p:cNvSpPr/>
          <p:nvPr/>
        </p:nvSpPr>
        <p:spPr>
          <a:xfrm>
            <a:off x="3860838" y="2561997"/>
            <a:ext cx="1422300" cy="75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2"/>
                </a:solidFill>
              </a:rPr>
              <a:t>Generación de datos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2"/>
                </a:solidFill>
              </a:rPr>
              <a:t>Título, descripción, precio</a:t>
            </a:r>
            <a:endParaRPr b="1" sz="1200">
              <a:solidFill>
                <a:schemeClr val="dk2"/>
              </a:solidFill>
            </a:endParaRPr>
          </a:p>
        </p:txBody>
      </p:sp>
      <p:sp>
        <p:nvSpPr>
          <p:cNvPr id="165" name="Google Shape;165;p18"/>
          <p:cNvSpPr/>
          <p:nvPr/>
        </p:nvSpPr>
        <p:spPr>
          <a:xfrm rot="10800000">
            <a:off x="5413900" y="2837997"/>
            <a:ext cx="563400" cy="201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66" name="Google Shape;166;p18"/>
          <p:cNvSpPr/>
          <p:nvPr/>
        </p:nvSpPr>
        <p:spPr>
          <a:xfrm rot="10800000">
            <a:off x="3157979" y="2837997"/>
            <a:ext cx="563400" cy="201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67" name="Google Shape;167;p18"/>
          <p:cNvSpPr/>
          <p:nvPr/>
        </p:nvSpPr>
        <p:spPr>
          <a:xfrm>
            <a:off x="1605438" y="3715484"/>
            <a:ext cx="1422300" cy="75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thereareal.com</a:t>
            </a:r>
            <a:endParaRPr i="1" sz="1100">
              <a:solidFill>
                <a:schemeClr val="dk2"/>
              </a:solidFill>
            </a:endParaRPr>
          </a:p>
        </p:txBody>
      </p:sp>
      <p:sp>
        <p:nvSpPr>
          <p:cNvPr id="168" name="Google Shape;168;p18"/>
          <p:cNvSpPr/>
          <p:nvPr/>
        </p:nvSpPr>
        <p:spPr>
          <a:xfrm rot="5400000">
            <a:off x="6772100" y="2228340"/>
            <a:ext cx="266100" cy="201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69" name="Google Shape;169;p18"/>
          <p:cNvSpPr/>
          <p:nvPr/>
        </p:nvSpPr>
        <p:spPr>
          <a:xfrm>
            <a:off x="1605438" y="2561997"/>
            <a:ext cx="1422300" cy="75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QC</a:t>
            </a:r>
            <a:endParaRPr i="1" sz="1100">
              <a:solidFill>
                <a:schemeClr val="dk2"/>
              </a:solidFill>
            </a:endParaRPr>
          </a:p>
        </p:txBody>
      </p:sp>
      <p:sp>
        <p:nvSpPr>
          <p:cNvPr id="170" name="Google Shape;170;p18"/>
          <p:cNvSpPr/>
          <p:nvPr/>
        </p:nvSpPr>
        <p:spPr>
          <a:xfrm rot="5400000">
            <a:off x="2183550" y="3434448"/>
            <a:ext cx="266100" cy="201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Edición de fotos</a:t>
            </a:r>
            <a:endParaRPr/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28750"/>
            <a:ext cx="91440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Generación de datos</a:t>
            </a:r>
            <a:endParaRPr/>
          </a:p>
        </p:txBody>
      </p:sp>
      <p:pic>
        <p:nvPicPr>
          <p:cNvPr id="182" name="Google Shape;182;p20"/>
          <p:cNvPicPr preferRelativeResize="0"/>
          <p:nvPr/>
        </p:nvPicPr>
        <p:blipFill rotWithShape="1">
          <a:blip r:embed="rId3">
            <a:alphaModFix/>
          </a:blip>
          <a:srcRect b="1700" l="934" r="1732" t="0"/>
          <a:stretch/>
        </p:blipFill>
        <p:spPr>
          <a:xfrm>
            <a:off x="249875" y="1097900"/>
            <a:ext cx="4386900" cy="364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0"/>
          <p:cNvSpPr txBox="1"/>
          <p:nvPr/>
        </p:nvSpPr>
        <p:spPr>
          <a:xfrm>
            <a:off x="4714600" y="1694275"/>
            <a:ext cx="4276800" cy="3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Extracción de atributos</a:t>
            </a:r>
            <a:r>
              <a:rPr lang="en" sz="1800">
                <a:solidFill>
                  <a:srgbClr val="595959"/>
                </a:solidFill>
              </a:rPr>
              <a:t>:</a:t>
            </a:r>
            <a:endParaRPr sz="1800">
              <a:solidFill>
                <a:srgbClr val="595959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en">
                <a:solidFill>
                  <a:srgbClr val="595959"/>
                </a:solidFill>
              </a:rPr>
              <a:t>“</a:t>
            </a:r>
            <a:r>
              <a:rPr i="1" lang="en">
                <a:solidFill>
                  <a:srgbClr val="595959"/>
                </a:solidFill>
                <a:highlight>
                  <a:srgbClr val="E6B8AF"/>
                </a:highlight>
              </a:rPr>
              <a:t>Medium wash</a:t>
            </a:r>
            <a:r>
              <a:rPr i="1" lang="en">
                <a:solidFill>
                  <a:srgbClr val="595959"/>
                </a:solidFill>
              </a:rPr>
              <a:t> </a:t>
            </a:r>
            <a:r>
              <a:rPr i="1" lang="en">
                <a:solidFill>
                  <a:srgbClr val="595959"/>
                </a:solidFill>
                <a:highlight>
                  <a:srgbClr val="F4CCCC"/>
                </a:highlight>
              </a:rPr>
              <a:t>blue</a:t>
            </a:r>
            <a:r>
              <a:rPr i="1" lang="en">
                <a:solidFill>
                  <a:srgbClr val="595959"/>
                </a:solidFill>
              </a:rPr>
              <a:t> Rag &amp; Bone </a:t>
            </a:r>
            <a:r>
              <a:rPr i="1" lang="en">
                <a:solidFill>
                  <a:srgbClr val="595959"/>
                </a:solidFill>
                <a:highlight>
                  <a:srgbClr val="FCE5CD"/>
                </a:highlight>
              </a:rPr>
              <a:t>mid-rise</a:t>
            </a:r>
            <a:r>
              <a:rPr i="1" lang="en">
                <a:solidFill>
                  <a:srgbClr val="595959"/>
                </a:solidFill>
              </a:rPr>
              <a:t> </a:t>
            </a:r>
            <a:r>
              <a:rPr i="1" lang="en">
                <a:solidFill>
                  <a:srgbClr val="595959"/>
                </a:solidFill>
                <a:highlight>
                  <a:srgbClr val="FFF2CC"/>
                </a:highlight>
              </a:rPr>
              <a:t>skinny</a:t>
            </a:r>
            <a:r>
              <a:rPr i="1" lang="en">
                <a:solidFill>
                  <a:srgbClr val="595959"/>
                </a:solidFill>
              </a:rPr>
              <a:t> </a:t>
            </a:r>
            <a:r>
              <a:rPr b="1" i="1" lang="en">
                <a:solidFill>
                  <a:srgbClr val="595959"/>
                </a:solidFill>
              </a:rPr>
              <a:t>jeans</a:t>
            </a:r>
            <a:r>
              <a:rPr i="1" lang="en">
                <a:solidFill>
                  <a:srgbClr val="595959"/>
                </a:solidFill>
              </a:rPr>
              <a:t> with </a:t>
            </a:r>
            <a:r>
              <a:rPr i="1" lang="en">
                <a:solidFill>
                  <a:srgbClr val="595959"/>
                </a:solidFill>
                <a:highlight>
                  <a:srgbClr val="D9EAD3"/>
                </a:highlight>
              </a:rPr>
              <a:t>distressing throughout</a:t>
            </a:r>
            <a:r>
              <a:rPr i="1" lang="en">
                <a:solidFill>
                  <a:srgbClr val="595959"/>
                </a:solidFill>
              </a:rPr>
              <a:t>, </a:t>
            </a:r>
            <a:r>
              <a:rPr i="1" lang="en">
                <a:solidFill>
                  <a:srgbClr val="595959"/>
                </a:solidFill>
                <a:highlight>
                  <a:srgbClr val="D0E0E3"/>
                </a:highlight>
              </a:rPr>
              <a:t>patch accents at front</a:t>
            </a:r>
            <a:r>
              <a:rPr i="1" lang="en">
                <a:solidFill>
                  <a:srgbClr val="595959"/>
                </a:solidFill>
              </a:rPr>
              <a:t>, </a:t>
            </a:r>
            <a:r>
              <a:rPr i="1" lang="en">
                <a:solidFill>
                  <a:srgbClr val="595959"/>
                </a:solidFill>
                <a:highlight>
                  <a:srgbClr val="C9DAF8"/>
                </a:highlight>
              </a:rPr>
              <a:t>five pockets</a:t>
            </a:r>
            <a:r>
              <a:rPr i="1" lang="en">
                <a:solidFill>
                  <a:srgbClr val="595959"/>
                </a:solidFill>
              </a:rPr>
              <a:t>, </a:t>
            </a:r>
            <a:r>
              <a:rPr i="1" lang="en">
                <a:solidFill>
                  <a:srgbClr val="595959"/>
                </a:solidFill>
                <a:highlight>
                  <a:srgbClr val="CFE2F3"/>
                </a:highlight>
              </a:rPr>
              <a:t>contrast stitching throughout</a:t>
            </a:r>
            <a:r>
              <a:rPr i="1" lang="en">
                <a:solidFill>
                  <a:srgbClr val="595959"/>
                </a:solidFill>
              </a:rPr>
              <a:t> and </a:t>
            </a:r>
            <a:r>
              <a:rPr i="1" lang="en">
                <a:solidFill>
                  <a:srgbClr val="595959"/>
                </a:solidFill>
                <a:highlight>
                  <a:srgbClr val="D9D2E9"/>
                </a:highlight>
              </a:rPr>
              <a:t>zip closure at front</a:t>
            </a:r>
            <a:r>
              <a:rPr i="1" lang="en">
                <a:solidFill>
                  <a:srgbClr val="595959"/>
                </a:solidFill>
              </a:rPr>
              <a:t>.”</a:t>
            </a:r>
            <a:endParaRPr i="1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Pricing  |  Objetivos</a:t>
            </a:r>
            <a:endParaRPr/>
          </a:p>
        </p:txBody>
      </p:sp>
      <p:sp>
        <p:nvSpPr>
          <p:cNvPr id="189" name="Google Shape;189;p21"/>
          <p:cNvSpPr txBox="1"/>
          <p:nvPr>
            <p:ph idx="2" type="title"/>
          </p:nvPr>
        </p:nvSpPr>
        <p:spPr>
          <a:xfrm>
            <a:off x="1806600" y="1606350"/>
            <a:ext cx="5530800" cy="19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Reducir costo en capacitación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Consistencia en los precios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Tener más control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Pricing  |  Objetivos</a:t>
            </a:r>
            <a:endParaRPr/>
          </a:p>
        </p:txBody>
      </p:sp>
      <p:sp>
        <p:nvSpPr>
          <p:cNvPr id="195" name="Google Shape;195;p22"/>
          <p:cNvSpPr txBox="1"/>
          <p:nvPr>
            <p:ph idx="2" type="title"/>
          </p:nvPr>
        </p:nvSpPr>
        <p:spPr>
          <a:xfrm>
            <a:off x="1170750" y="1606350"/>
            <a:ext cx="6802500" cy="19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Métricas </a:t>
            </a:r>
            <a:r>
              <a:rPr lang="en" sz="1800">
                <a:solidFill>
                  <a:schemeClr val="dk2"/>
                </a:solidFill>
              </a:rPr>
              <a:t>de</a:t>
            </a:r>
            <a:r>
              <a:rPr lang="en" sz="1800">
                <a:solidFill>
                  <a:schemeClr val="dk2"/>
                </a:solidFill>
              </a:rPr>
              <a:t> negocio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○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V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ender 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60% de los productos en los primero 30 días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○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Mantener o incrementar AUR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○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Reducir % de 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correcciones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Pricing  |  Etapas</a:t>
            </a:r>
            <a:endParaRPr/>
          </a:p>
        </p:txBody>
      </p:sp>
      <p:sp>
        <p:nvSpPr>
          <p:cNvPr id="201" name="Google Shape;201;p23"/>
          <p:cNvSpPr txBox="1"/>
          <p:nvPr>
            <p:ph idx="2" type="title"/>
          </p:nvPr>
        </p:nvSpPr>
        <p:spPr>
          <a:xfrm>
            <a:off x="1364725" y="1405950"/>
            <a:ext cx="7090500" cy="23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R</a:t>
            </a:r>
            <a:r>
              <a:rPr lang="en" sz="1800">
                <a:highlight>
                  <a:schemeClr val="lt2"/>
                </a:highlight>
              </a:rPr>
              <a:t>eplicar precios asignados </a:t>
            </a:r>
            <a:r>
              <a:rPr lang="en" sz="1800"/>
              <a:t>por el equipo de copywriters</a:t>
            </a:r>
            <a:endParaRPr sz="1800"/>
          </a:p>
          <a:p>
            <a:pPr indent="-342900" lvl="1" marL="13716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AutoNum type="alphaLcPeriod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Categorías baratas y con bajo riesgo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13716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AutoNum type="alphaLcPeriod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Categorías con precio y riesgo intermedio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Ajustar precios según el estado del negocio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Pricing  |  1er etapa  |  Modelo base</a:t>
            </a:r>
            <a:endParaRPr/>
          </a:p>
        </p:txBody>
      </p:sp>
      <p:sp>
        <p:nvSpPr>
          <p:cNvPr id="207" name="Google Shape;207;p24"/>
          <p:cNvSpPr txBox="1"/>
          <p:nvPr>
            <p:ph idx="2" type="title"/>
          </p:nvPr>
        </p:nvSpPr>
        <p:spPr>
          <a:xfrm>
            <a:off x="311700" y="1221775"/>
            <a:ext cx="8520600" cy="33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Input</a:t>
            </a:r>
            <a:endParaRPr b="1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diseñador, condition, material, categorias, título, descripción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	</a:t>
            </a:r>
            <a:r>
              <a:rPr lang="en"/>
              <a:t>NN Fully connected para inputs categóricos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Embeddings + Recurrent NN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Output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	</a:t>
            </a:r>
            <a:r>
              <a:rPr lang="en"/>
              <a:t>Precio para modelo de regresión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Buckets de precios para modelo de </a:t>
            </a:r>
            <a:r>
              <a:rPr lang="en"/>
              <a:t>clasificación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