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4359" r:id="rId1"/>
  </p:sldMasterIdLst>
  <p:notesMasterIdLst>
    <p:notesMasterId r:id="rId19"/>
  </p:notesMasterIdLst>
  <p:sldIdLst>
    <p:sldId id="256" r:id="rId2"/>
    <p:sldId id="258" r:id="rId3"/>
    <p:sldId id="257" r:id="rId4"/>
    <p:sldId id="259" r:id="rId5"/>
    <p:sldId id="260" r:id="rId6"/>
    <p:sldId id="261" r:id="rId7"/>
    <p:sldId id="262" r:id="rId8"/>
    <p:sldId id="268" r:id="rId9"/>
    <p:sldId id="264" r:id="rId10"/>
    <p:sldId id="263" r:id="rId11"/>
    <p:sldId id="265" r:id="rId12"/>
    <p:sldId id="266" r:id="rId13"/>
    <p:sldId id="270" r:id="rId14"/>
    <p:sldId id="267" r:id="rId15"/>
    <p:sldId id="269"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00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34"/>
    <p:restoredTop sz="85563"/>
  </p:normalViewPr>
  <p:slideViewPr>
    <p:cSldViewPr snapToGrid="0">
      <p:cViewPr varScale="1">
        <p:scale>
          <a:sx n="105" d="100"/>
          <a:sy n="105" d="100"/>
        </p:scale>
        <p:origin x="12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0FD16A-1897-C04C-8140-1AFFD45CF701}" type="datetimeFigureOut">
              <a:rPr lang="en-US" smtClean="0"/>
              <a:t>2/27/24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35434B-1B2D-D643-B454-0A453FB3BF47}" type="slidenum">
              <a:rPr lang="en-US" smtClean="0"/>
              <a:t>‹#›</a:t>
            </a:fld>
            <a:endParaRPr lang="en-US"/>
          </a:p>
        </p:txBody>
      </p:sp>
    </p:spTree>
    <p:extLst>
      <p:ext uri="{BB962C8B-B14F-4D97-AF65-F5344CB8AC3E}">
        <p14:creationId xmlns:p14="http://schemas.microsoft.com/office/powerpoint/2010/main" val="1650698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35434B-1B2D-D643-B454-0A453FB3BF47}" type="slidenum">
              <a:rPr lang="en-US" smtClean="0"/>
              <a:t>0</a:t>
            </a:fld>
            <a:endParaRPr lang="en-US"/>
          </a:p>
        </p:txBody>
      </p:sp>
    </p:spTree>
    <p:extLst>
      <p:ext uri="{BB962C8B-B14F-4D97-AF65-F5344CB8AC3E}">
        <p14:creationId xmlns:p14="http://schemas.microsoft.com/office/powerpoint/2010/main" val="1711620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35434B-1B2D-D643-B454-0A453FB3BF47}" type="slidenum">
              <a:rPr lang="en-US" smtClean="0"/>
              <a:t>2</a:t>
            </a:fld>
            <a:endParaRPr lang="en-US"/>
          </a:p>
        </p:txBody>
      </p:sp>
    </p:spTree>
    <p:extLst>
      <p:ext uri="{BB962C8B-B14F-4D97-AF65-F5344CB8AC3E}">
        <p14:creationId xmlns:p14="http://schemas.microsoft.com/office/powerpoint/2010/main" val="2833518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35434B-1B2D-D643-B454-0A453FB3BF47}" type="slidenum">
              <a:rPr lang="en-US" smtClean="0"/>
              <a:t>3</a:t>
            </a:fld>
            <a:endParaRPr lang="en-US"/>
          </a:p>
        </p:txBody>
      </p:sp>
    </p:spTree>
    <p:extLst>
      <p:ext uri="{BB962C8B-B14F-4D97-AF65-F5344CB8AC3E}">
        <p14:creationId xmlns:p14="http://schemas.microsoft.com/office/powerpoint/2010/main" val="3519089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35434B-1B2D-D643-B454-0A453FB3BF47}" type="slidenum">
              <a:rPr lang="en-US" smtClean="0"/>
              <a:t>4</a:t>
            </a:fld>
            <a:endParaRPr lang="en-US"/>
          </a:p>
        </p:txBody>
      </p:sp>
    </p:spTree>
    <p:extLst>
      <p:ext uri="{BB962C8B-B14F-4D97-AF65-F5344CB8AC3E}">
        <p14:creationId xmlns:p14="http://schemas.microsoft.com/office/powerpoint/2010/main" val="1040799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35434B-1B2D-D643-B454-0A453FB3BF47}" type="slidenum">
              <a:rPr lang="en-US" smtClean="0"/>
              <a:t>5</a:t>
            </a:fld>
            <a:endParaRPr lang="en-US"/>
          </a:p>
        </p:txBody>
      </p:sp>
    </p:spTree>
    <p:extLst>
      <p:ext uri="{BB962C8B-B14F-4D97-AF65-F5344CB8AC3E}">
        <p14:creationId xmlns:p14="http://schemas.microsoft.com/office/powerpoint/2010/main" val="3327131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35434B-1B2D-D643-B454-0A453FB3BF47}" type="slidenum">
              <a:rPr lang="en-US" smtClean="0"/>
              <a:t>7</a:t>
            </a:fld>
            <a:endParaRPr lang="en-US"/>
          </a:p>
        </p:txBody>
      </p:sp>
    </p:spTree>
    <p:extLst>
      <p:ext uri="{BB962C8B-B14F-4D97-AF65-F5344CB8AC3E}">
        <p14:creationId xmlns:p14="http://schemas.microsoft.com/office/powerpoint/2010/main" val="1597291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35434B-1B2D-D643-B454-0A453FB3BF47}" type="slidenum">
              <a:rPr lang="en-US" smtClean="0"/>
              <a:t>14</a:t>
            </a:fld>
            <a:endParaRPr lang="en-US"/>
          </a:p>
        </p:txBody>
      </p:sp>
    </p:spTree>
    <p:extLst>
      <p:ext uri="{BB962C8B-B14F-4D97-AF65-F5344CB8AC3E}">
        <p14:creationId xmlns:p14="http://schemas.microsoft.com/office/powerpoint/2010/main" val="989908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35434B-1B2D-D643-B454-0A453FB3BF47}" type="slidenum">
              <a:rPr lang="en-US" smtClean="0"/>
              <a:t>15</a:t>
            </a:fld>
            <a:endParaRPr lang="en-US"/>
          </a:p>
        </p:txBody>
      </p:sp>
    </p:spTree>
    <p:extLst>
      <p:ext uri="{BB962C8B-B14F-4D97-AF65-F5344CB8AC3E}">
        <p14:creationId xmlns:p14="http://schemas.microsoft.com/office/powerpoint/2010/main" val="3700042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35434B-1B2D-D643-B454-0A453FB3BF47}" type="slidenum">
              <a:rPr lang="en-US" smtClean="0"/>
              <a:t>16</a:t>
            </a:fld>
            <a:endParaRPr lang="en-US"/>
          </a:p>
        </p:txBody>
      </p:sp>
    </p:spTree>
    <p:extLst>
      <p:ext uri="{BB962C8B-B14F-4D97-AF65-F5344CB8AC3E}">
        <p14:creationId xmlns:p14="http://schemas.microsoft.com/office/powerpoint/2010/main" val="16214426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5A37A1A-CFD8-BC4C-9DF4-DB2A3293CA71}" type="datetime1">
              <a:rPr lang="en-CA" smtClean="0"/>
              <a:t>2024-02-27</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726036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6B98AF-A12D-A544-9B6A-9977D253DE7B}" type="datetime1">
              <a:rPr lang="en-CA" smtClean="0"/>
              <a:t>2024-02-27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09871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A6578C-D652-4E4C-AB8D-16D9E3645D9E}" type="datetime1">
              <a:rPr lang="en-CA" smtClean="0"/>
              <a:t>2024-02-27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67906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79260-9263-3145-9D0E-19E024FF0EBD}" type="datetime1">
              <a:rPr lang="en-CA" smtClean="0"/>
              <a:t>2024-02-27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336083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FB25E-CEC7-9A45-93C6-66FA4AD0C4C8}" type="datetime1">
              <a:rPr lang="en-CA" smtClean="0"/>
              <a:t>2024-02-27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75676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1AF46B-2FE5-6049-8FDA-13A021053C4B}" type="datetime1">
              <a:rPr lang="en-CA" smtClean="0"/>
              <a:t>2024-02-27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78637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FB0721-A093-334B-BC0B-6CFA9C090876}" type="datetime1">
              <a:rPr lang="en-CA" smtClean="0"/>
              <a:t>2024-02-27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207525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72826-BDEA-1F42-BE74-B7AC3E688FFA}" type="datetime1">
              <a:rPr lang="en-CA" smtClean="0"/>
              <a:t>2024-02-27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68297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28A8A-0ED0-B045-B73D-79B246966838}" type="datetime1">
              <a:rPr lang="en-CA" smtClean="0"/>
              <a:t>2024-02-27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91898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12C22E-581F-D145-97B2-C0D65ADD35D3}" type="datetime1">
              <a:rPr lang="en-CA" smtClean="0"/>
              <a:t>2024-02-27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3399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CF4DE-5782-1E4E-980C-2211A23C4EBE}" type="datetime1">
              <a:rPr lang="en-CA" smtClean="0"/>
              <a:t>2024-02-27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71172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01ADCE-655F-2546-B36D-A868BAC048D8}" type="datetime1">
              <a:rPr lang="en-CA" smtClean="0"/>
              <a:t>2024-02-27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92168998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BFC4C5-EFA9-E842-8A25-857FD7CEE019}" type="datetime1">
              <a:rPr lang="en-CA" smtClean="0"/>
              <a:t>2024-02-27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47594896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8600FB-9A09-6C4C-A13B-4C5CFAB8DD04}" type="datetime1">
              <a:rPr lang="en-CA" smtClean="0"/>
              <a:t>2024-02-27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21447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07F8850-F3A8-7044-9D06-BDF147F5C6F7}" type="datetime1">
              <a:rPr lang="en-CA" smtClean="0"/>
              <a:t>2024-02-27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217198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57456E-B897-A149-905E-482C46ECC1E9}" type="datetime1">
              <a:rPr lang="en-CA" smtClean="0"/>
              <a:t>2024-02-27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501021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9FB161-336E-8643-8E95-C911172BE417}" type="datetime1">
              <a:rPr lang="en-CA" smtClean="0"/>
              <a:t>2024-02-27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97838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4F2716-3498-9C48-A576-6D4363BC8F7D}" type="datetime1">
              <a:rPr lang="en-CA" smtClean="0"/>
              <a:t>2024-02-27</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3672989387"/>
      </p:ext>
    </p:extLst>
  </p:cSld>
  <p:clrMap bg1="dk1" tx1="lt1" bg2="dk2" tx2="lt2" accent1="accent1" accent2="accent2" accent3="accent3" accent4="accent4" accent5="accent5" accent6="accent6" hlink="hlink" folHlink="folHlink"/>
  <p:sldLayoutIdLst>
    <p:sldLayoutId id="2147484360" r:id="rId1"/>
    <p:sldLayoutId id="2147484361" r:id="rId2"/>
    <p:sldLayoutId id="2147484362" r:id="rId3"/>
    <p:sldLayoutId id="2147484363" r:id="rId4"/>
    <p:sldLayoutId id="2147484364" r:id="rId5"/>
    <p:sldLayoutId id="2147484365" r:id="rId6"/>
    <p:sldLayoutId id="2147484366" r:id="rId7"/>
    <p:sldLayoutId id="2147484367" r:id="rId8"/>
    <p:sldLayoutId id="2147484368" r:id="rId9"/>
    <p:sldLayoutId id="2147484369" r:id="rId10"/>
    <p:sldLayoutId id="2147484370" r:id="rId11"/>
    <p:sldLayoutId id="2147484371" r:id="rId12"/>
    <p:sldLayoutId id="2147484372" r:id="rId13"/>
    <p:sldLayoutId id="2147484373" r:id="rId14"/>
    <p:sldLayoutId id="2147484374" r:id="rId15"/>
    <p:sldLayoutId id="2147484375" r:id="rId16"/>
    <p:sldLayoutId id="2147484376"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hyperlink" Target="https://ggplot2-book.org/" TargetMode="External"/><Relationship Id="rId3" Type="http://schemas.openxmlformats.org/officeDocument/2006/relationships/image" Target="../media/image1.jpeg"/><Relationship Id="rId7" Type="http://schemas.openxmlformats.org/officeDocument/2006/relationships/hyperlink" Target="https://r4ds.hadley.nz/"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github.com/rladies/meetup-presentations_montreal/tree/master/20240227_intro_night" TargetMode="External"/><Relationship Id="rId5" Type="http://schemas.microsoft.com/office/2007/relationships/hdphoto" Target="../media/hdphoto3.wdp"/><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nu.org/home.en.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ran.r-project.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ran.r-project.org/web/packages/available_packages_by_date.html" TargetMode="External"/><Relationship Id="rId4" Type="http://schemas.openxmlformats.org/officeDocument/2006/relationships/hyperlink" Target="https://posit.co/download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ran.r-project.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cran.r-project.org/web/packages/available_packages_by_date.html" TargetMode="External"/><Relationship Id="rId4" Type="http://schemas.openxmlformats.org/officeDocument/2006/relationships/hyperlink" Target="https://posit.co/download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rstudio.github.io/cheatsheets/rstudio-ide.pdf"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stackoverflow.com/" TargetMode="External"/><Relationship Id="rId7"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iqss.github.io/dss-workshops/R/Rintro/base-r-cheat-sheet.pdf" TargetMode="External"/><Relationship Id="rId4" Type="http://schemas.openxmlformats.org/officeDocument/2006/relationships/hyperlink" Target="https://posit.co/resources/cheatsheets/" TargetMode="External"/></Relationships>
</file>

<file path=ppt/slides/_rels/slide8.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jpe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cran.r-project.org/web/packages/ggplot2/index.html" TargetMode="External"/><Relationship Id="rId5" Type="http://schemas.openxmlformats.org/officeDocument/2006/relationships/hyperlink" Target="https://cran.r-project.org/web/packages/available_packages_by_name.html" TargetMode="External"/><Relationship Id="rId4" Type="http://schemas.openxmlformats.org/officeDocument/2006/relationships/hyperlink" Target="https://cran.r-project.or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1">
            <a:extLst>
              <a:ext uri="{FF2B5EF4-FFF2-40B4-BE49-F238E27FC236}">
                <a16:creationId xmlns:a16="http://schemas.microsoft.com/office/drawing/2014/main" id="{DD084BC9-9589-DA0E-171E-997C32DCC0AD}"/>
              </a:ext>
            </a:extLst>
          </p:cNvPr>
          <p:cNvSpPr>
            <a:spLocks noGrp="1"/>
          </p:cNvSpPr>
          <p:nvPr>
            <p:ph type="ctrTitle"/>
          </p:nvPr>
        </p:nvSpPr>
        <p:spPr>
          <a:xfrm>
            <a:off x="371562" y="161375"/>
            <a:ext cx="9949581" cy="797121"/>
          </a:xfrm>
        </p:spPr>
        <p:txBody>
          <a:bodyPr>
            <a:normAutofit/>
          </a:bodyPr>
          <a:lstStyle/>
          <a:p>
            <a:pPr algn="l"/>
            <a:r>
              <a:rPr lang="en-US" sz="4000" dirty="0">
                <a:solidFill>
                  <a:srgbClr val="E200C2"/>
                </a:solidFill>
                <a:latin typeface="Baghdad" pitchFamily="2" charset="-78"/>
                <a:cs typeface="Baghdad" pitchFamily="2" charset="-78"/>
              </a:rPr>
              <a:t>R-Ladies Montréal</a:t>
            </a:r>
          </a:p>
        </p:txBody>
      </p:sp>
      <p:sp>
        <p:nvSpPr>
          <p:cNvPr id="62" name="Subtitle 2">
            <a:extLst>
              <a:ext uri="{FF2B5EF4-FFF2-40B4-BE49-F238E27FC236}">
                <a16:creationId xmlns:a16="http://schemas.microsoft.com/office/drawing/2014/main" id="{FF89BF47-33BB-8510-A325-F7BD5D069588}"/>
              </a:ext>
            </a:extLst>
          </p:cNvPr>
          <p:cNvSpPr>
            <a:spLocks noGrp="1"/>
          </p:cNvSpPr>
          <p:nvPr>
            <p:ph type="subTitle" idx="1"/>
          </p:nvPr>
        </p:nvSpPr>
        <p:spPr>
          <a:xfrm>
            <a:off x="371562" y="1009177"/>
            <a:ext cx="11448873" cy="1820864"/>
          </a:xfrm>
        </p:spPr>
        <p:txBody>
          <a:bodyPr>
            <a:normAutofit/>
          </a:bodyPr>
          <a:lstStyle/>
          <a:p>
            <a:pPr algn="l"/>
            <a:r>
              <a:rPr lang="en-US" sz="6000" dirty="0">
                <a:solidFill>
                  <a:schemeClr val="tx1"/>
                </a:solidFill>
                <a:effectLst>
                  <a:outerShdw blurRad="38100" dist="38100" dir="2700000" algn="tl">
                    <a:srgbClr val="000000">
                      <a:alpha val="43137"/>
                    </a:srgbClr>
                  </a:outerShdw>
                </a:effectLst>
              </a:rPr>
              <a:t>Introduction to R and RStudio</a:t>
            </a:r>
          </a:p>
          <a:p>
            <a:pPr algn="l"/>
            <a:r>
              <a:rPr lang="en-US" sz="2800" dirty="0">
                <a:solidFill>
                  <a:schemeClr val="tx1"/>
                </a:solidFill>
                <a:effectLst>
                  <a:outerShdw blurRad="38100" dist="38100" dir="2700000" algn="tl">
                    <a:srgbClr val="000000">
                      <a:alpha val="43137"/>
                    </a:srgbClr>
                  </a:outerShdw>
                </a:effectLst>
              </a:rPr>
              <a:t>R-Ladies MTL February Meet Up</a:t>
            </a:r>
          </a:p>
        </p:txBody>
      </p:sp>
      <p:cxnSp>
        <p:nvCxnSpPr>
          <p:cNvPr id="8" name="Straight Connector 7">
            <a:extLst>
              <a:ext uri="{FF2B5EF4-FFF2-40B4-BE49-F238E27FC236}">
                <a16:creationId xmlns:a16="http://schemas.microsoft.com/office/drawing/2014/main" id="{D2C648F7-2B7F-AD79-0B70-379B6C388315}"/>
              </a:ext>
            </a:extLst>
          </p:cNvPr>
          <p:cNvCxnSpPr/>
          <p:nvPr/>
        </p:nvCxnSpPr>
        <p:spPr>
          <a:xfrm>
            <a:off x="205304" y="842963"/>
            <a:ext cx="1178139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B835E59-0D77-1C52-45C0-9B9314255786}"/>
              </a:ext>
            </a:extLst>
          </p:cNvPr>
          <p:cNvSpPr txBox="1"/>
          <p:nvPr/>
        </p:nvSpPr>
        <p:spPr>
          <a:xfrm>
            <a:off x="371562" y="2892811"/>
            <a:ext cx="6870279" cy="646331"/>
          </a:xfrm>
          <a:prstGeom prst="rect">
            <a:avLst/>
          </a:prstGeom>
          <a:noFill/>
          <a:ln>
            <a:noFill/>
          </a:ln>
        </p:spPr>
        <p:txBody>
          <a:bodyPr wrap="none" rtlCol="0">
            <a:spAutoFit/>
          </a:bodyPr>
          <a:lstStyle/>
          <a:p>
            <a:r>
              <a:rPr lang="en-US" sz="3600" b="1" dirty="0">
                <a:solidFill>
                  <a:schemeClr val="accent1">
                    <a:lumMod val="60000"/>
                    <a:lumOff val="40000"/>
                  </a:schemeClr>
                </a:solidFill>
              </a:rPr>
              <a:t>Tuesday, February 27</a:t>
            </a:r>
            <a:r>
              <a:rPr lang="en-US" sz="3600" b="1" baseline="30000" dirty="0">
                <a:solidFill>
                  <a:schemeClr val="accent1">
                    <a:lumMod val="60000"/>
                    <a:lumOff val="40000"/>
                  </a:schemeClr>
                </a:solidFill>
              </a:rPr>
              <a:t>th</a:t>
            </a:r>
            <a:r>
              <a:rPr lang="en-US" sz="3600" b="1" dirty="0">
                <a:solidFill>
                  <a:schemeClr val="accent1">
                    <a:lumMod val="60000"/>
                    <a:lumOff val="40000"/>
                  </a:schemeClr>
                </a:solidFill>
              </a:rPr>
              <a:t> 2024 @ 18h</a:t>
            </a:r>
          </a:p>
        </p:txBody>
      </p:sp>
      <p:sp>
        <p:nvSpPr>
          <p:cNvPr id="17" name="TextBox 16">
            <a:extLst>
              <a:ext uri="{FF2B5EF4-FFF2-40B4-BE49-F238E27FC236}">
                <a16:creationId xmlns:a16="http://schemas.microsoft.com/office/drawing/2014/main" id="{6DA21DC0-7B40-32E0-4631-43384B32BA24}"/>
              </a:ext>
            </a:extLst>
          </p:cNvPr>
          <p:cNvSpPr txBox="1"/>
          <p:nvPr/>
        </p:nvSpPr>
        <p:spPr>
          <a:xfrm>
            <a:off x="1508786" y="3878141"/>
            <a:ext cx="4446677" cy="646331"/>
          </a:xfrm>
          <a:prstGeom prst="rect">
            <a:avLst/>
          </a:prstGeom>
          <a:noFill/>
        </p:spPr>
        <p:txBody>
          <a:bodyPr wrap="square" rtlCol="0">
            <a:spAutoFit/>
          </a:bodyPr>
          <a:lstStyle/>
          <a:p>
            <a:pPr algn="l"/>
            <a:r>
              <a:rPr lang="en-US" b="1" dirty="0"/>
              <a:t>Location: </a:t>
            </a:r>
            <a:r>
              <a:rPr lang="en-US" dirty="0"/>
              <a:t>Room 189 (floor 1), </a:t>
            </a:r>
            <a:r>
              <a:rPr lang="en-CA" b="0" i="0" dirty="0">
                <a:effectLst/>
              </a:rPr>
              <a:t>550 rue Sherbrooke Ouest, Montreal, QC H3A 1B9</a:t>
            </a:r>
          </a:p>
        </p:txBody>
      </p:sp>
      <p:sp>
        <p:nvSpPr>
          <p:cNvPr id="19" name="TextBox 18">
            <a:extLst>
              <a:ext uri="{FF2B5EF4-FFF2-40B4-BE49-F238E27FC236}">
                <a16:creationId xmlns:a16="http://schemas.microsoft.com/office/drawing/2014/main" id="{7BBD29B7-BC76-6CC4-DE5B-84433C8CFAA8}"/>
              </a:ext>
            </a:extLst>
          </p:cNvPr>
          <p:cNvSpPr txBox="1"/>
          <p:nvPr/>
        </p:nvSpPr>
        <p:spPr>
          <a:xfrm>
            <a:off x="1508786" y="5091707"/>
            <a:ext cx="4160956" cy="1477328"/>
          </a:xfrm>
          <a:prstGeom prst="rect">
            <a:avLst/>
          </a:prstGeom>
          <a:noFill/>
        </p:spPr>
        <p:txBody>
          <a:bodyPr wrap="square" rtlCol="0">
            <a:spAutoFit/>
          </a:bodyPr>
          <a:lstStyle/>
          <a:p>
            <a:r>
              <a:rPr lang="en-US" b="1" dirty="0"/>
              <a:t>Room directions: </a:t>
            </a:r>
            <a:r>
              <a:rPr lang="en-US" dirty="0"/>
              <a:t>From main floor, take the elevators to floor 1. Walk through the main glass doors and left through the open wood doors. Take the first left to get to room 189. </a:t>
            </a:r>
          </a:p>
        </p:txBody>
      </p:sp>
      <p:sp>
        <p:nvSpPr>
          <p:cNvPr id="21" name="TextBox 20">
            <a:extLst>
              <a:ext uri="{FF2B5EF4-FFF2-40B4-BE49-F238E27FC236}">
                <a16:creationId xmlns:a16="http://schemas.microsoft.com/office/drawing/2014/main" id="{D640B97C-412E-78A8-2F70-6E0D05E69835}"/>
              </a:ext>
            </a:extLst>
          </p:cNvPr>
          <p:cNvSpPr txBox="1"/>
          <p:nvPr/>
        </p:nvSpPr>
        <p:spPr>
          <a:xfrm>
            <a:off x="6522260" y="3878141"/>
            <a:ext cx="4688202" cy="2031325"/>
          </a:xfrm>
          <a:prstGeom prst="rect">
            <a:avLst/>
          </a:prstGeom>
          <a:noFill/>
        </p:spPr>
        <p:txBody>
          <a:bodyPr wrap="square" rtlCol="0">
            <a:spAutoFit/>
          </a:bodyPr>
          <a:lstStyle/>
          <a:p>
            <a:r>
              <a:rPr lang="en-US" b="1" dirty="0"/>
              <a:t>Join us to network and discuss:</a:t>
            </a:r>
          </a:p>
          <a:p>
            <a:endParaRPr lang="en-US" dirty="0"/>
          </a:p>
          <a:p>
            <a:pPr marL="285750" indent="-285750">
              <a:buFont typeface="Arial" panose="020B0604020202020204" pitchFamily="34" charset="0"/>
              <a:buChar char="•"/>
            </a:pPr>
            <a:r>
              <a:rPr lang="en-US" dirty="0"/>
              <a:t>How to get started in coding!</a:t>
            </a:r>
          </a:p>
          <a:p>
            <a:pPr marL="285750" indent="-285750">
              <a:buFont typeface="Arial" panose="020B0604020202020204" pitchFamily="34" charset="0"/>
              <a:buChar char="•"/>
            </a:pPr>
            <a:r>
              <a:rPr lang="en-US" dirty="0"/>
              <a:t>Basics of R and RStudio</a:t>
            </a:r>
          </a:p>
          <a:p>
            <a:pPr marL="285750" indent="-285750">
              <a:buFont typeface="Arial" panose="020B0604020202020204" pitchFamily="34" charset="0"/>
              <a:buChar char="•"/>
            </a:pPr>
            <a:r>
              <a:rPr lang="en-US" dirty="0"/>
              <a:t>How to import and manipulate data</a:t>
            </a:r>
          </a:p>
          <a:p>
            <a:pPr marL="285750" indent="-285750">
              <a:buFont typeface="Arial" panose="020B0604020202020204" pitchFamily="34" charset="0"/>
              <a:buChar char="•"/>
            </a:pPr>
            <a:r>
              <a:rPr lang="en-US" dirty="0"/>
              <a:t>Visualize datasets with ggplot2 R package</a:t>
            </a:r>
          </a:p>
          <a:p>
            <a:endParaRPr lang="en-US" dirty="0"/>
          </a:p>
        </p:txBody>
      </p:sp>
      <p:sp>
        <p:nvSpPr>
          <p:cNvPr id="25" name="TextBox 24">
            <a:extLst>
              <a:ext uri="{FF2B5EF4-FFF2-40B4-BE49-F238E27FC236}">
                <a16:creationId xmlns:a16="http://schemas.microsoft.com/office/drawing/2014/main" id="{66ADEE89-2DA5-7B0A-9709-536F2E447C86}"/>
              </a:ext>
            </a:extLst>
          </p:cNvPr>
          <p:cNvSpPr txBox="1"/>
          <p:nvPr/>
        </p:nvSpPr>
        <p:spPr>
          <a:xfrm>
            <a:off x="6393759" y="5922704"/>
            <a:ext cx="4816703" cy="646331"/>
          </a:xfrm>
          <a:prstGeom prst="rect">
            <a:avLst/>
          </a:prstGeom>
          <a:noFill/>
        </p:spPr>
        <p:txBody>
          <a:bodyPr wrap="none" rtlCol="0">
            <a:spAutoFit/>
          </a:bodyPr>
          <a:lstStyle/>
          <a:p>
            <a:r>
              <a:rPr lang="en-US" b="1" dirty="0"/>
              <a:t>All levels welcome!</a:t>
            </a:r>
          </a:p>
          <a:p>
            <a:r>
              <a:rPr lang="en-US" b="1" dirty="0"/>
              <a:t>Note this session is geared towards new R users.</a:t>
            </a:r>
          </a:p>
        </p:txBody>
      </p:sp>
    </p:spTree>
    <p:extLst>
      <p:ext uri="{BB962C8B-B14F-4D97-AF65-F5344CB8AC3E}">
        <p14:creationId xmlns:p14="http://schemas.microsoft.com/office/powerpoint/2010/main" val="1053075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9D6A-78E9-A007-9414-99E926C09F6A}"/>
              </a:ext>
            </a:extLst>
          </p:cNvPr>
          <p:cNvSpPr>
            <a:spLocks noGrp="1"/>
          </p:cNvSpPr>
          <p:nvPr>
            <p:ph type="title"/>
          </p:nvPr>
        </p:nvSpPr>
        <p:spPr>
          <a:xfrm>
            <a:off x="685802" y="609600"/>
            <a:ext cx="6282266" cy="1456267"/>
          </a:xfrm>
        </p:spPr>
        <p:txBody>
          <a:bodyPr vert="horz" lIns="91440" tIns="45720" rIns="91440" bIns="45720" rtlCol="0" anchor="ctr">
            <a:normAutofit/>
          </a:bodyPr>
          <a:lstStyle/>
          <a:p>
            <a:r>
              <a:rPr lang="en-US" dirty="0"/>
              <a:t>Ggplot2</a:t>
            </a:r>
          </a:p>
        </p:txBody>
      </p:sp>
      <p:sp>
        <p:nvSpPr>
          <p:cNvPr id="4" name="Slide Number Placeholder 3">
            <a:extLst>
              <a:ext uri="{FF2B5EF4-FFF2-40B4-BE49-F238E27FC236}">
                <a16:creationId xmlns:a16="http://schemas.microsoft.com/office/drawing/2014/main" id="{6C0A0A5E-A778-110A-5824-6C0650FE7D6D}"/>
              </a:ext>
            </a:extLst>
          </p:cNvPr>
          <p:cNvSpPr>
            <a:spLocks noGrp="1"/>
          </p:cNvSpPr>
          <p:nvPr>
            <p:ph type="sldNum" sz="quarter" idx="12"/>
          </p:nvPr>
        </p:nvSpPr>
        <p:spPr>
          <a:xfrm>
            <a:off x="10266060" y="5870575"/>
            <a:ext cx="551167" cy="377825"/>
          </a:xfrm>
        </p:spPr>
        <p:txBody>
          <a:bodyPr vert="horz" lIns="91440" tIns="45720" rIns="91440" bIns="45720" rtlCol="0" anchor="ctr">
            <a:normAutofit/>
          </a:bodyPr>
          <a:lstStyle/>
          <a:p>
            <a:pPr defTabSz="914400">
              <a:spcAft>
                <a:spcPts val="600"/>
              </a:spcAft>
            </a:pPr>
            <a:fld id="{5A33CB2A-1702-4C1D-9CC4-8D472D39F19E}" type="slidenum">
              <a:rPr lang="en-US" smtClean="0"/>
              <a:pPr defTabSz="914400">
                <a:spcAft>
                  <a:spcPts val="600"/>
                </a:spcAft>
              </a:pPr>
              <a:t>9</a:t>
            </a:fld>
            <a:endParaRPr lang="en-US"/>
          </a:p>
        </p:txBody>
      </p:sp>
      <p:pic>
        <p:nvPicPr>
          <p:cNvPr id="10" name="Picture 9">
            <a:extLst>
              <a:ext uri="{FF2B5EF4-FFF2-40B4-BE49-F238E27FC236}">
                <a16:creationId xmlns:a16="http://schemas.microsoft.com/office/drawing/2014/main" id="{65D77B09-39C5-A7C6-4AE2-2161993E377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206" b="94393" l="7426" r="89604">
                        <a14:foregroundMark x1="19307" y1="41121" x2="18317" y2="59346"/>
                        <a14:foregroundMark x1="18317" y1="59346" x2="33416" y2="49065"/>
                        <a14:foregroundMark x1="33416" y1="49065" x2="23020" y2="34346"/>
                        <a14:foregroundMark x1="23020" y1="34346" x2="7673" y2="45327"/>
                        <a14:foregroundMark x1="7673" y1="45327" x2="27475" y2="55841"/>
                        <a14:foregroundMark x1="27475" y1="55841" x2="29455" y2="32243"/>
                        <a14:foregroundMark x1="29455" y1="32243" x2="16832" y2="47196"/>
                        <a14:foregroundMark x1="16832" y1="47196" x2="38366" y2="44860"/>
                        <a14:foregroundMark x1="38366" y1="44860" x2="20050" y2="55607"/>
                        <a14:foregroundMark x1="20050" y1="55607" x2="18812" y2="48598"/>
                        <a14:foregroundMark x1="51733" y1="52336" x2="30198" y2="54206"/>
                        <a14:foregroundMark x1="30198" y1="54206" x2="48267" y2="46729"/>
                        <a14:foregroundMark x1="48267" y1="46729" x2="72772" y2="52804"/>
                        <a14:foregroundMark x1="72772" y1="52804" x2="51980" y2="50000"/>
                        <a14:foregroundMark x1="51980" y1="50000" x2="71040" y2="46028"/>
                        <a14:foregroundMark x1="71040" y1="46028" x2="83416" y2="54907"/>
                        <a14:foregroundMark x1="85891" y1="43224" x2="75000" y2="48364"/>
                        <a14:foregroundMark x1="31683" y1="46028" x2="27970" y2="64953"/>
                        <a14:foregroundMark x1="27970" y1="64953" x2="44554" y2="56075"/>
                        <a14:foregroundMark x1="44554" y1="56075" x2="23762" y2="59346"/>
                        <a14:foregroundMark x1="23762" y1="59346" x2="28960" y2="57710"/>
                        <a14:foregroundMark x1="41832" y1="41121" x2="46535" y2="45093"/>
                        <a14:foregroundMark x1="77723" y1="50467" x2="85891" y2="49065"/>
                        <a14:foregroundMark x1="39851" y1="90421" x2="42574" y2="89486"/>
                        <a14:foregroundMark x1="53960" y1="8879" x2="57426" y2="9346"/>
                        <a14:foregroundMark x1="47030" y1="4206" x2="47030" y2="4206"/>
                        <a14:foregroundMark x1="46535" y1="94393" x2="46535" y2="94393"/>
                      </a14:backgroundRemoval>
                    </a14:imgEffect>
                  </a14:imgLayer>
                </a14:imgProps>
              </a:ext>
            </a:extLst>
          </a:blip>
          <a:stretch>
            <a:fillRect/>
          </a:stretch>
        </p:blipFill>
        <p:spPr>
          <a:xfrm>
            <a:off x="9534527" y="175768"/>
            <a:ext cx="2565400" cy="2717800"/>
          </a:xfrm>
          <a:prstGeom prst="rect">
            <a:avLst/>
          </a:prstGeom>
        </p:spPr>
      </p:pic>
      <p:sp>
        <p:nvSpPr>
          <p:cNvPr id="5" name="TextBox 4">
            <a:extLst>
              <a:ext uri="{FF2B5EF4-FFF2-40B4-BE49-F238E27FC236}">
                <a16:creationId xmlns:a16="http://schemas.microsoft.com/office/drawing/2014/main" id="{F633E732-7FEF-8AC3-CD79-2C4AF263111A}"/>
              </a:ext>
            </a:extLst>
          </p:cNvPr>
          <p:cNvSpPr txBox="1"/>
          <p:nvPr/>
        </p:nvSpPr>
        <p:spPr>
          <a:xfrm>
            <a:off x="501392" y="1373369"/>
            <a:ext cx="9282028" cy="2308324"/>
          </a:xfrm>
          <a:prstGeom prst="rect">
            <a:avLst/>
          </a:prstGeom>
          <a:noFill/>
        </p:spPr>
        <p:txBody>
          <a:bodyPr wrap="none" rtlCol="0">
            <a:spAutoFit/>
          </a:bodyPr>
          <a:lstStyle/>
          <a:p>
            <a:pPr lvl="1"/>
            <a:endParaRPr lang="en-CA" sz="2400" dirty="0"/>
          </a:p>
          <a:p>
            <a:pPr marL="742950" lvl="1" indent="-285750">
              <a:buFont typeface="Arial" panose="020B0604020202020204" pitchFamily="34" charset="0"/>
              <a:buChar char="•"/>
            </a:pPr>
            <a:r>
              <a:rPr lang="en-CA" sz="2400" dirty="0"/>
              <a:t>Use a </a:t>
            </a:r>
            <a:r>
              <a:rPr lang="en-CA" sz="2400" dirty="0" err="1"/>
              <a:t>geom</a:t>
            </a:r>
            <a:r>
              <a:rPr lang="en-CA" sz="2400" dirty="0"/>
              <a:t> function to represent data points.</a:t>
            </a:r>
          </a:p>
          <a:p>
            <a:pPr marL="742950" lvl="1" indent="-285750">
              <a:buFont typeface="Arial" panose="020B0604020202020204" pitchFamily="34" charset="0"/>
              <a:buChar char="•"/>
            </a:pPr>
            <a:r>
              <a:rPr lang="en-CA" sz="2400" dirty="0"/>
              <a:t>Use the </a:t>
            </a:r>
            <a:r>
              <a:rPr lang="en-CA" sz="2400" dirty="0" err="1"/>
              <a:t>geom’s</a:t>
            </a:r>
            <a:r>
              <a:rPr lang="en-CA" sz="2400" dirty="0"/>
              <a:t> aesthetic properties (“</a:t>
            </a:r>
            <a:r>
              <a:rPr lang="en-CA" sz="2400" dirty="0" err="1"/>
              <a:t>aes</a:t>
            </a:r>
            <a:r>
              <a:rPr lang="en-CA" sz="2400" dirty="0"/>
              <a:t>”) to represent variables. </a:t>
            </a:r>
          </a:p>
          <a:p>
            <a:pPr marL="742950" lvl="1" indent="-285750">
              <a:buFont typeface="Arial" panose="020B0604020202020204" pitchFamily="34" charset="0"/>
              <a:buChar char="•"/>
            </a:pPr>
            <a:r>
              <a:rPr lang="en-CA" sz="2400" dirty="0"/>
              <a:t>Each function returns a layer.</a:t>
            </a:r>
          </a:p>
          <a:p>
            <a:pPr marL="742950" lvl="1" indent="-285750">
              <a:buFont typeface="Arial" panose="020B0604020202020204" pitchFamily="34" charset="0"/>
              <a:buChar char="•"/>
            </a:pPr>
            <a:r>
              <a:rPr lang="en-CA" sz="2400" dirty="0"/>
              <a:t>Create more complex graphs by adding more layers.</a:t>
            </a:r>
          </a:p>
          <a:p>
            <a:pPr marL="1200150" lvl="2" indent="-285750">
              <a:buFont typeface="Arial" panose="020B0604020202020204" pitchFamily="34" charset="0"/>
              <a:buChar char="•"/>
            </a:pPr>
            <a:r>
              <a:rPr lang="en-CA" sz="2400" dirty="0"/>
              <a:t>We build from simple to complex.</a:t>
            </a:r>
          </a:p>
        </p:txBody>
      </p:sp>
      <p:pic>
        <p:nvPicPr>
          <p:cNvPr id="6" name="Picture 5">
            <a:extLst>
              <a:ext uri="{FF2B5EF4-FFF2-40B4-BE49-F238E27FC236}">
                <a16:creationId xmlns:a16="http://schemas.microsoft.com/office/drawing/2014/main" id="{73B68DA5-2375-34AE-12EA-1E19D67383B0}"/>
              </a:ext>
            </a:extLst>
          </p:cNvPr>
          <p:cNvPicPr>
            <a:picLocks noChangeAspect="1"/>
          </p:cNvPicPr>
          <p:nvPr/>
        </p:nvPicPr>
        <p:blipFill>
          <a:blip r:embed="rId5"/>
          <a:stretch>
            <a:fillRect/>
          </a:stretch>
        </p:blipFill>
        <p:spPr>
          <a:xfrm>
            <a:off x="2209800" y="3749098"/>
            <a:ext cx="7772400" cy="2738004"/>
          </a:xfrm>
          <a:prstGeom prst="rect">
            <a:avLst/>
          </a:prstGeom>
        </p:spPr>
      </p:pic>
      <p:sp>
        <p:nvSpPr>
          <p:cNvPr id="7" name="Donut 6">
            <a:extLst>
              <a:ext uri="{FF2B5EF4-FFF2-40B4-BE49-F238E27FC236}">
                <a16:creationId xmlns:a16="http://schemas.microsoft.com/office/drawing/2014/main" id="{9A053298-E9D6-00FC-B641-8CB984341F74}"/>
              </a:ext>
            </a:extLst>
          </p:cNvPr>
          <p:cNvSpPr/>
          <p:nvPr/>
        </p:nvSpPr>
        <p:spPr>
          <a:xfrm>
            <a:off x="3048000" y="5754624"/>
            <a:ext cx="1731264" cy="914400"/>
          </a:xfrm>
          <a:prstGeom prst="donut">
            <a:avLst>
              <a:gd name="adj" fmla="val 451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A1ADADA5-A5CC-72FD-5646-DE39F7172F66}"/>
              </a:ext>
            </a:extLst>
          </p:cNvPr>
          <p:cNvSpPr txBox="1"/>
          <p:nvPr/>
        </p:nvSpPr>
        <p:spPr>
          <a:xfrm>
            <a:off x="4914900" y="5994400"/>
            <a:ext cx="1842107" cy="523220"/>
          </a:xfrm>
          <a:prstGeom prst="rect">
            <a:avLst/>
          </a:prstGeom>
          <a:noFill/>
        </p:spPr>
        <p:txBody>
          <a:bodyPr wrap="none" rtlCol="0">
            <a:spAutoFit/>
          </a:bodyPr>
          <a:lstStyle/>
          <a:p>
            <a:r>
              <a:rPr lang="en-US" sz="2800" b="1" dirty="0">
                <a:solidFill>
                  <a:schemeClr val="accent1">
                    <a:lumMod val="50000"/>
                  </a:schemeClr>
                </a:solidFill>
              </a:rPr>
              <a:t>Aesthetics!</a:t>
            </a:r>
          </a:p>
        </p:txBody>
      </p:sp>
    </p:spTree>
    <p:extLst>
      <p:ext uri="{BB962C8B-B14F-4D97-AF65-F5344CB8AC3E}">
        <p14:creationId xmlns:p14="http://schemas.microsoft.com/office/powerpoint/2010/main" val="178391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9"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9D6A-78E9-A007-9414-99E926C09F6A}"/>
              </a:ext>
            </a:extLst>
          </p:cNvPr>
          <p:cNvSpPr>
            <a:spLocks noGrp="1"/>
          </p:cNvSpPr>
          <p:nvPr>
            <p:ph type="title"/>
          </p:nvPr>
        </p:nvSpPr>
        <p:spPr>
          <a:xfrm>
            <a:off x="685802" y="609600"/>
            <a:ext cx="6282266" cy="1456267"/>
          </a:xfrm>
        </p:spPr>
        <p:txBody>
          <a:bodyPr vert="horz" lIns="91440" tIns="45720" rIns="91440" bIns="45720" rtlCol="0" anchor="ctr">
            <a:normAutofit/>
          </a:bodyPr>
          <a:lstStyle/>
          <a:p>
            <a:r>
              <a:rPr lang="en-US" dirty="0"/>
              <a:t>Ggplot2</a:t>
            </a:r>
          </a:p>
        </p:txBody>
      </p:sp>
      <p:sp>
        <p:nvSpPr>
          <p:cNvPr id="4" name="Slide Number Placeholder 3">
            <a:extLst>
              <a:ext uri="{FF2B5EF4-FFF2-40B4-BE49-F238E27FC236}">
                <a16:creationId xmlns:a16="http://schemas.microsoft.com/office/drawing/2014/main" id="{6C0A0A5E-A778-110A-5824-6C0650FE7D6D}"/>
              </a:ext>
            </a:extLst>
          </p:cNvPr>
          <p:cNvSpPr>
            <a:spLocks noGrp="1"/>
          </p:cNvSpPr>
          <p:nvPr>
            <p:ph type="sldNum" sz="quarter" idx="12"/>
          </p:nvPr>
        </p:nvSpPr>
        <p:spPr>
          <a:xfrm>
            <a:off x="10266060" y="5870575"/>
            <a:ext cx="551167" cy="377825"/>
          </a:xfrm>
        </p:spPr>
        <p:txBody>
          <a:bodyPr vert="horz" lIns="91440" tIns="45720" rIns="91440" bIns="45720" rtlCol="0" anchor="ctr">
            <a:normAutofit/>
          </a:bodyPr>
          <a:lstStyle/>
          <a:p>
            <a:pPr defTabSz="914400">
              <a:spcAft>
                <a:spcPts val="600"/>
              </a:spcAft>
            </a:pPr>
            <a:fld id="{5A33CB2A-1702-4C1D-9CC4-8D472D39F19E}" type="slidenum">
              <a:rPr lang="en-US" smtClean="0"/>
              <a:pPr defTabSz="914400">
                <a:spcAft>
                  <a:spcPts val="600"/>
                </a:spcAft>
              </a:pPr>
              <a:t>10</a:t>
            </a:fld>
            <a:endParaRPr lang="en-US"/>
          </a:p>
        </p:txBody>
      </p:sp>
      <p:pic>
        <p:nvPicPr>
          <p:cNvPr id="10" name="Picture 9">
            <a:extLst>
              <a:ext uri="{FF2B5EF4-FFF2-40B4-BE49-F238E27FC236}">
                <a16:creationId xmlns:a16="http://schemas.microsoft.com/office/drawing/2014/main" id="{65D77B09-39C5-A7C6-4AE2-2161993E377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206" b="94393" l="7426" r="89604">
                        <a14:foregroundMark x1="19307" y1="41121" x2="18317" y2="59346"/>
                        <a14:foregroundMark x1="18317" y1="59346" x2="33416" y2="49065"/>
                        <a14:foregroundMark x1="33416" y1="49065" x2="23020" y2="34346"/>
                        <a14:foregroundMark x1="23020" y1="34346" x2="7673" y2="45327"/>
                        <a14:foregroundMark x1="7673" y1="45327" x2="27475" y2="55841"/>
                        <a14:foregroundMark x1="27475" y1="55841" x2="29455" y2="32243"/>
                        <a14:foregroundMark x1="29455" y1="32243" x2="16832" y2="47196"/>
                        <a14:foregroundMark x1="16832" y1="47196" x2="38366" y2="44860"/>
                        <a14:foregroundMark x1="38366" y1="44860" x2="20050" y2="55607"/>
                        <a14:foregroundMark x1="20050" y1="55607" x2="18812" y2="48598"/>
                        <a14:foregroundMark x1="51733" y1="52336" x2="30198" y2="54206"/>
                        <a14:foregroundMark x1="30198" y1="54206" x2="48267" y2="46729"/>
                        <a14:foregroundMark x1="48267" y1="46729" x2="72772" y2="52804"/>
                        <a14:foregroundMark x1="72772" y1="52804" x2="51980" y2="50000"/>
                        <a14:foregroundMark x1="51980" y1="50000" x2="71040" y2="46028"/>
                        <a14:foregroundMark x1="71040" y1="46028" x2="83416" y2="54907"/>
                        <a14:foregroundMark x1="85891" y1="43224" x2="75000" y2="48364"/>
                        <a14:foregroundMark x1="31683" y1="46028" x2="27970" y2="64953"/>
                        <a14:foregroundMark x1="27970" y1="64953" x2="44554" y2="56075"/>
                        <a14:foregroundMark x1="44554" y1="56075" x2="23762" y2="59346"/>
                        <a14:foregroundMark x1="23762" y1="59346" x2="28960" y2="57710"/>
                        <a14:foregroundMark x1="41832" y1="41121" x2="46535" y2="45093"/>
                        <a14:foregroundMark x1="77723" y1="50467" x2="85891" y2="49065"/>
                        <a14:foregroundMark x1="39851" y1="90421" x2="42574" y2="89486"/>
                        <a14:foregroundMark x1="53960" y1="8879" x2="57426" y2="9346"/>
                        <a14:foregroundMark x1="47030" y1="4206" x2="47030" y2="4206"/>
                        <a14:foregroundMark x1="46535" y1="94393" x2="46535" y2="94393"/>
                      </a14:backgroundRemoval>
                    </a14:imgEffect>
                  </a14:imgLayer>
                </a14:imgProps>
              </a:ext>
            </a:extLst>
          </a:blip>
          <a:stretch>
            <a:fillRect/>
          </a:stretch>
        </p:blipFill>
        <p:spPr>
          <a:xfrm>
            <a:off x="9534527" y="175768"/>
            <a:ext cx="2565400" cy="2717800"/>
          </a:xfrm>
          <a:prstGeom prst="rect">
            <a:avLst/>
          </a:prstGeom>
        </p:spPr>
      </p:pic>
      <p:pic>
        <p:nvPicPr>
          <p:cNvPr id="3" name="Picture 2">
            <a:extLst>
              <a:ext uri="{FF2B5EF4-FFF2-40B4-BE49-F238E27FC236}">
                <a16:creationId xmlns:a16="http://schemas.microsoft.com/office/drawing/2014/main" id="{8CE673EF-79C2-CD53-07D4-A4AEC400FD85}"/>
              </a:ext>
            </a:extLst>
          </p:cNvPr>
          <p:cNvPicPr>
            <a:picLocks noChangeAspect="1"/>
          </p:cNvPicPr>
          <p:nvPr/>
        </p:nvPicPr>
        <p:blipFill>
          <a:blip r:embed="rId5"/>
          <a:stretch>
            <a:fillRect/>
          </a:stretch>
        </p:blipFill>
        <p:spPr>
          <a:xfrm>
            <a:off x="2337704" y="4328931"/>
            <a:ext cx="7708900" cy="2311400"/>
          </a:xfrm>
          <a:prstGeom prst="rect">
            <a:avLst/>
          </a:prstGeom>
        </p:spPr>
      </p:pic>
      <p:sp>
        <p:nvSpPr>
          <p:cNvPr id="5" name="TextBox 4">
            <a:extLst>
              <a:ext uri="{FF2B5EF4-FFF2-40B4-BE49-F238E27FC236}">
                <a16:creationId xmlns:a16="http://schemas.microsoft.com/office/drawing/2014/main" id="{F633E732-7FEF-8AC3-CD79-2C4AF263111A}"/>
              </a:ext>
            </a:extLst>
          </p:cNvPr>
          <p:cNvSpPr txBox="1"/>
          <p:nvPr/>
        </p:nvSpPr>
        <p:spPr>
          <a:xfrm>
            <a:off x="501392" y="1373369"/>
            <a:ext cx="7122912" cy="2677656"/>
          </a:xfrm>
          <a:prstGeom prst="rect">
            <a:avLst/>
          </a:prstGeom>
          <a:noFill/>
        </p:spPr>
        <p:txBody>
          <a:bodyPr wrap="none" rtlCol="0">
            <a:spAutoFit/>
          </a:bodyPr>
          <a:lstStyle/>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CA" sz="2800" dirty="0"/>
              <a:t>GGPLOT2: Grammar of Graphics</a:t>
            </a:r>
          </a:p>
          <a:p>
            <a:pPr marL="742950" lvl="1" indent="-285750">
              <a:buFont typeface="Arial" panose="020B0604020202020204" pitchFamily="34" charset="0"/>
              <a:buChar char="•"/>
            </a:pPr>
            <a:r>
              <a:rPr lang="en-CA" sz="2800" dirty="0"/>
              <a:t>Only 3 things: </a:t>
            </a:r>
          </a:p>
          <a:p>
            <a:pPr marL="1200150" lvl="2" indent="-285750">
              <a:buFont typeface="Arial" panose="020B0604020202020204" pitchFamily="34" charset="0"/>
              <a:buChar char="•"/>
            </a:pPr>
            <a:r>
              <a:rPr lang="en-CA" sz="2800" dirty="0"/>
              <a:t>Data set</a:t>
            </a:r>
          </a:p>
          <a:p>
            <a:pPr marL="1200150" lvl="2" indent="-285750">
              <a:buFont typeface="Arial" panose="020B0604020202020204" pitchFamily="34" charset="0"/>
              <a:buChar char="•"/>
            </a:pPr>
            <a:r>
              <a:rPr lang="en-CA" sz="2800" dirty="0" err="1"/>
              <a:t>Geoms</a:t>
            </a:r>
            <a:r>
              <a:rPr lang="en-CA" sz="2800" dirty="0"/>
              <a:t> (markers to visualize your data!)</a:t>
            </a:r>
          </a:p>
          <a:p>
            <a:pPr marL="1200150" lvl="2" indent="-285750">
              <a:buFont typeface="Arial" panose="020B0604020202020204" pitchFamily="34" charset="0"/>
              <a:buChar char="•"/>
            </a:pPr>
            <a:r>
              <a:rPr lang="en-CA" sz="2800" dirty="0"/>
              <a:t>Coordinate system</a:t>
            </a:r>
          </a:p>
        </p:txBody>
      </p:sp>
    </p:spTree>
    <p:extLst>
      <p:ext uri="{BB962C8B-B14F-4D97-AF65-F5344CB8AC3E}">
        <p14:creationId xmlns:p14="http://schemas.microsoft.com/office/powerpoint/2010/main" val="308361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0A0A5E-A778-110A-5824-6C0650FE7D6D}"/>
              </a:ext>
            </a:extLst>
          </p:cNvPr>
          <p:cNvSpPr>
            <a:spLocks noGrp="1"/>
          </p:cNvSpPr>
          <p:nvPr>
            <p:ph type="sldNum" sz="quarter" idx="12"/>
          </p:nvPr>
        </p:nvSpPr>
        <p:spPr>
          <a:xfrm>
            <a:off x="10266060" y="5870575"/>
            <a:ext cx="551167" cy="377825"/>
          </a:xfrm>
        </p:spPr>
        <p:txBody>
          <a:bodyPr vert="horz" lIns="91440" tIns="45720" rIns="91440" bIns="45720" rtlCol="0" anchor="ctr">
            <a:normAutofit/>
          </a:bodyPr>
          <a:lstStyle/>
          <a:p>
            <a:pPr defTabSz="914400">
              <a:spcAft>
                <a:spcPts val="600"/>
              </a:spcAft>
            </a:pPr>
            <a:fld id="{5A33CB2A-1702-4C1D-9CC4-8D472D39F19E}" type="slidenum">
              <a:rPr lang="en-US" smtClean="0"/>
              <a:pPr defTabSz="914400">
                <a:spcAft>
                  <a:spcPts val="600"/>
                </a:spcAft>
              </a:pPr>
              <a:t>11</a:t>
            </a:fld>
            <a:endParaRPr lang="en-US"/>
          </a:p>
        </p:txBody>
      </p:sp>
      <p:pic>
        <p:nvPicPr>
          <p:cNvPr id="10" name="Picture 9">
            <a:extLst>
              <a:ext uri="{FF2B5EF4-FFF2-40B4-BE49-F238E27FC236}">
                <a16:creationId xmlns:a16="http://schemas.microsoft.com/office/drawing/2014/main" id="{65D77B09-39C5-A7C6-4AE2-2161993E377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206" b="94393" l="7426" r="89604">
                        <a14:foregroundMark x1="19307" y1="41121" x2="18317" y2="59346"/>
                        <a14:foregroundMark x1="18317" y1="59346" x2="33416" y2="49065"/>
                        <a14:foregroundMark x1="33416" y1="49065" x2="23020" y2="34346"/>
                        <a14:foregroundMark x1="23020" y1="34346" x2="7673" y2="45327"/>
                        <a14:foregroundMark x1="7673" y1="45327" x2="27475" y2="55841"/>
                        <a14:foregroundMark x1="27475" y1="55841" x2="29455" y2="32243"/>
                        <a14:foregroundMark x1="29455" y1="32243" x2="16832" y2="47196"/>
                        <a14:foregroundMark x1="16832" y1="47196" x2="38366" y2="44860"/>
                        <a14:foregroundMark x1="38366" y1="44860" x2="20050" y2="55607"/>
                        <a14:foregroundMark x1="20050" y1="55607" x2="18812" y2="48598"/>
                        <a14:foregroundMark x1="51733" y1="52336" x2="30198" y2="54206"/>
                        <a14:foregroundMark x1="30198" y1="54206" x2="48267" y2="46729"/>
                        <a14:foregroundMark x1="48267" y1="46729" x2="72772" y2="52804"/>
                        <a14:foregroundMark x1="72772" y1="52804" x2="51980" y2="50000"/>
                        <a14:foregroundMark x1="51980" y1="50000" x2="71040" y2="46028"/>
                        <a14:foregroundMark x1="71040" y1="46028" x2="83416" y2="54907"/>
                        <a14:foregroundMark x1="85891" y1="43224" x2="75000" y2="48364"/>
                        <a14:foregroundMark x1="31683" y1="46028" x2="27970" y2="64953"/>
                        <a14:foregroundMark x1="27970" y1="64953" x2="44554" y2="56075"/>
                        <a14:foregroundMark x1="44554" y1="56075" x2="23762" y2="59346"/>
                        <a14:foregroundMark x1="23762" y1="59346" x2="28960" y2="57710"/>
                        <a14:foregroundMark x1="41832" y1="41121" x2="46535" y2="45093"/>
                        <a14:foregroundMark x1="77723" y1="50467" x2="85891" y2="49065"/>
                        <a14:foregroundMark x1="39851" y1="90421" x2="42574" y2="89486"/>
                        <a14:foregroundMark x1="53960" y1="8879" x2="57426" y2="9346"/>
                        <a14:foregroundMark x1="47030" y1="4206" x2="47030" y2="4206"/>
                        <a14:foregroundMark x1="46535" y1="94393" x2="46535" y2="94393"/>
                      </a14:backgroundRemoval>
                    </a14:imgEffect>
                  </a14:imgLayer>
                </a14:imgProps>
              </a:ext>
            </a:extLst>
          </a:blip>
          <a:stretch>
            <a:fillRect/>
          </a:stretch>
        </p:blipFill>
        <p:spPr>
          <a:xfrm>
            <a:off x="9534527" y="175768"/>
            <a:ext cx="2565400" cy="2717800"/>
          </a:xfrm>
          <a:prstGeom prst="rect">
            <a:avLst/>
          </a:prstGeom>
        </p:spPr>
      </p:pic>
      <p:pic>
        <p:nvPicPr>
          <p:cNvPr id="6" name="Picture 5">
            <a:extLst>
              <a:ext uri="{FF2B5EF4-FFF2-40B4-BE49-F238E27FC236}">
                <a16:creationId xmlns:a16="http://schemas.microsoft.com/office/drawing/2014/main" id="{6CFF527C-7613-DF82-A170-780D174AF29A}"/>
              </a:ext>
            </a:extLst>
          </p:cNvPr>
          <p:cNvPicPr>
            <a:picLocks noChangeAspect="1"/>
          </p:cNvPicPr>
          <p:nvPr/>
        </p:nvPicPr>
        <p:blipFill>
          <a:blip r:embed="rId5"/>
          <a:stretch>
            <a:fillRect/>
          </a:stretch>
        </p:blipFill>
        <p:spPr>
          <a:xfrm>
            <a:off x="2006600" y="232800"/>
            <a:ext cx="6972300" cy="6392399"/>
          </a:xfrm>
          <a:prstGeom prst="rect">
            <a:avLst/>
          </a:prstGeom>
        </p:spPr>
      </p:pic>
    </p:spTree>
    <p:extLst>
      <p:ext uri="{BB962C8B-B14F-4D97-AF65-F5344CB8AC3E}">
        <p14:creationId xmlns:p14="http://schemas.microsoft.com/office/powerpoint/2010/main" val="250934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0A0A5E-A778-110A-5824-6C0650FE7D6D}"/>
              </a:ext>
            </a:extLst>
          </p:cNvPr>
          <p:cNvSpPr>
            <a:spLocks noGrp="1"/>
          </p:cNvSpPr>
          <p:nvPr>
            <p:ph type="sldNum" sz="quarter" idx="12"/>
          </p:nvPr>
        </p:nvSpPr>
        <p:spPr>
          <a:xfrm>
            <a:off x="10266060" y="5870575"/>
            <a:ext cx="551167" cy="377825"/>
          </a:xfrm>
        </p:spPr>
        <p:txBody>
          <a:bodyPr vert="horz" lIns="91440" tIns="45720" rIns="91440" bIns="45720" rtlCol="0" anchor="ctr">
            <a:normAutofit/>
          </a:bodyPr>
          <a:lstStyle/>
          <a:p>
            <a:pPr defTabSz="914400">
              <a:spcAft>
                <a:spcPts val="600"/>
              </a:spcAft>
            </a:pPr>
            <a:fld id="{5A33CB2A-1702-4C1D-9CC4-8D472D39F19E}" type="slidenum">
              <a:rPr lang="en-US" smtClean="0"/>
              <a:pPr defTabSz="914400">
                <a:spcAft>
                  <a:spcPts val="600"/>
                </a:spcAft>
              </a:pPr>
              <a:t>12</a:t>
            </a:fld>
            <a:endParaRPr lang="en-US"/>
          </a:p>
        </p:txBody>
      </p:sp>
      <p:pic>
        <p:nvPicPr>
          <p:cNvPr id="10" name="Picture 9">
            <a:extLst>
              <a:ext uri="{FF2B5EF4-FFF2-40B4-BE49-F238E27FC236}">
                <a16:creationId xmlns:a16="http://schemas.microsoft.com/office/drawing/2014/main" id="{65D77B09-39C5-A7C6-4AE2-2161993E377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206" b="94393" l="7426" r="89604">
                        <a14:foregroundMark x1="19307" y1="41121" x2="18317" y2="59346"/>
                        <a14:foregroundMark x1="18317" y1="59346" x2="33416" y2="49065"/>
                        <a14:foregroundMark x1="33416" y1="49065" x2="23020" y2="34346"/>
                        <a14:foregroundMark x1="23020" y1="34346" x2="7673" y2="45327"/>
                        <a14:foregroundMark x1="7673" y1="45327" x2="27475" y2="55841"/>
                        <a14:foregroundMark x1="27475" y1="55841" x2="29455" y2="32243"/>
                        <a14:foregroundMark x1="29455" y1="32243" x2="16832" y2="47196"/>
                        <a14:foregroundMark x1="16832" y1="47196" x2="38366" y2="44860"/>
                        <a14:foregroundMark x1="38366" y1="44860" x2="20050" y2="55607"/>
                        <a14:foregroundMark x1="20050" y1="55607" x2="18812" y2="48598"/>
                        <a14:foregroundMark x1="51733" y1="52336" x2="30198" y2="54206"/>
                        <a14:foregroundMark x1="30198" y1="54206" x2="48267" y2="46729"/>
                        <a14:foregroundMark x1="48267" y1="46729" x2="72772" y2="52804"/>
                        <a14:foregroundMark x1="72772" y1="52804" x2="51980" y2="50000"/>
                        <a14:foregroundMark x1="51980" y1="50000" x2="71040" y2="46028"/>
                        <a14:foregroundMark x1="71040" y1="46028" x2="83416" y2="54907"/>
                        <a14:foregroundMark x1="85891" y1="43224" x2="75000" y2="48364"/>
                        <a14:foregroundMark x1="31683" y1="46028" x2="27970" y2="64953"/>
                        <a14:foregroundMark x1="27970" y1="64953" x2="44554" y2="56075"/>
                        <a14:foregroundMark x1="44554" y1="56075" x2="23762" y2="59346"/>
                        <a14:foregroundMark x1="23762" y1="59346" x2="28960" y2="57710"/>
                        <a14:foregroundMark x1="41832" y1="41121" x2="46535" y2="45093"/>
                        <a14:foregroundMark x1="77723" y1="50467" x2="85891" y2="49065"/>
                        <a14:foregroundMark x1="39851" y1="90421" x2="42574" y2="89486"/>
                        <a14:foregroundMark x1="53960" y1="8879" x2="57426" y2="9346"/>
                        <a14:foregroundMark x1="47030" y1="4206" x2="47030" y2="4206"/>
                        <a14:foregroundMark x1="46535" y1="94393" x2="46535" y2="94393"/>
                      </a14:backgroundRemoval>
                    </a14:imgEffect>
                  </a14:imgLayer>
                </a14:imgProps>
              </a:ext>
            </a:extLst>
          </a:blip>
          <a:stretch>
            <a:fillRect/>
          </a:stretch>
        </p:blipFill>
        <p:spPr>
          <a:xfrm>
            <a:off x="9534527" y="175768"/>
            <a:ext cx="2565400" cy="2717800"/>
          </a:xfrm>
          <a:prstGeom prst="rect">
            <a:avLst/>
          </a:prstGeom>
        </p:spPr>
      </p:pic>
      <p:sp>
        <p:nvSpPr>
          <p:cNvPr id="2" name="TextBox 1">
            <a:extLst>
              <a:ext uri="{FF2B5EF4-FFF2-40B4-BE49-F238E27FC236}">
                <a16:creationId xmlns:a16="http://schemas.microsoft.com/office/drawing/2014/main" id="{82901F69-9394-1179-D33E-DEBA2E22C1C2}"/>
              </a:ext>
            </a:extLst>
          </p:cNvPr>
          <p:cNvSpPr txBox="1"/>
          <p:nvPr/>
        </p:nvSpPr>
        <p:spPr>
          <a:xfrm>
            <a:off x="1397000" y="1968500"/>
            <a:ext cx="6692900" cy="1323439"/>
          </a:xfrm>
          <a:prstGeom prst="rect">
            <a:avLst/>
          </a:prstGeom>
          <a:noFill/>
        </p:spPr>
        <p:txBody>
          <a:bodyPr wrap="square" rtlCol="0">
            <a:spAutoFit/>
          </a:bodyPr>
          <a:lstStyle/>
          <a:p>
            <a:r>
              <a:rPr lang="en-US" sz="4000" dirty="0"/>
              <a:t>Now let’s move on to the fun part… working with data!</a:t>
            </a:r>
          </a:p>
        </p:txBody>
      </p:sp>
    </p:spTree>
    <p:extLst>
      <p:ext uri="{BB962C8B-B14F-4D97-AF65-F5344CB8AC3E}">
        <p14:creationId xmlns:p14="http://schemas.microsoft.com/office/powerpoint/2010/main" val="2857282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0A0A5E-A778-110A-5824-6C0650FE7D6D}"/>
              </a:ext>
            </a:extLst>
          </p:cNvPr>
          <p:cNvSpPr>
            <a:spLocks noGrp="1"/>
          </p:cNvSpPr>
          <p:nvPr>
            <p:ph type="sldNum" sz="quarter" idx="12"/>
          </p:nvPr>
        </p:nvSpPr>
        <p:spPr>
          <a:xfrm>
            <a:off x="10266060" y="5870575"/>
            <a:ext cx="551167" cy="377825"/>
          </a:xfrm>
        </p:spPr>
        <p:txBody>
          <a:bodyPr vert="horz" lIns="91440" tIns="45720" rIns="91440" bIns="45720" rtlCol="0" anchor="ctr">
            <a:normAutofit/>
          </a:bodyPr>
          <a:lstStyle/>
          <a:p>
            <a:pPr defTabSz="914400">
              <a:spcAft>
                <a:spcPts val="600"/>
              </a:spcAft>
            </a:pPr>
            <a:fld id="{5A33CB2A-1702-4C1D-9CC4-8D472D39F19E}" type="slidenum">
              <a:rPr lang="en-US" smtClean="0"/>
              <a:pPr defTabSz="914400">
                <a:spcAft>
                  <a:spcPts val="600"/>
                </a:spcAft>
              </a:pPr>
              <a:t>13</a:t>
            </a:fld>
            <a:endParaRPr lang="en-US"/>
          </a:p>
        </p:txBody>
      </p:sp>
      <p:pic>
        <p:nvPicPr>
          <p:cNvPr id="10" name="Picture 9">
            <a:extLst>
              <a:ext uri="{FF2B5EF4-FFF2-40B4-BE49-F238E27FC236}">
                <a16:creationId xmlns:a16="http://schemas.microsoft.com/office/drawing/2014/main" id="{65D77B09-39C5-A7C6-4AE2-2161993E377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206" b="94393" l="7426" r="89604">
                        <a14:foregroundMark x1="19307" y1="41121" x2="18317" y2="59346"/>
                        <a14:foregroundMark x1="18317" y1="59346" x2="33416" y2="49065"/>
                        <a14:foregroundMark x1="33416" y1="49065" x2="23020" y2="34346"/>
                        <a14:foregroundMark x1="23020" y1="34346" x2="7673" y2="45327"/>
                        <a14:foregroundMark x1="7673" y1="45327" x2="27475" y2="55841"/>
                        <a14:foregroundMark x1="27475" y1="55841" x2="29455" y2="32243"/>
                        <a14:foregroundMark x1="29455" y1="32243" x2="16832" y2="47196"/>
                        <a14:foregroundMark x1="16832" y1="47196" x2="38366" y2="44860"/>
                        <a14:foregroundMark x1="38366" y1="44860" x2="20050" y2="55607"/>
                        <a14:foregroundMark x1="20050" y1="55607" x2="18812" y2="48598"/>
                        <a14:foregroundMark x1="51733" y1="52336" x2="30198" y2="54206"/>
                        <a14:foregroundMark x1="30198" y1="54206" x2="48267" y2="46729"/>
                        <a14:foregroundMark x1="48267" y1="46729" x2="72772" y2="52804"/>
                        <a14:foregroundMark x1="72772" y1="52804" x2="51980" y2="50000"/>
                        <a14:foregroundMark x1="51980" y1="50000" x2="71040" y2="46028"/>
                        <a14:foregroundMark x1="71040" y1="46028" x2="83416" y2="54907"/>
                        <a14:foregroundMark x1="85891" y1="43224" x2="75000" y2="48364"/>
                        <a14:foregroundMark x1="31683" y1="46028" x2="27970" y2="64953"/>
                        <a14:foregroundMark x1="27970" y1="64953" x2="44554" y2="56075"/>
                        <a14:foregroundMark x1="44554" y1="56075" x2="23762" y2="59346"/>
                        <a14:foregroundMark x1="23762" y1="59346" x2="28960" y2="57710"/>
                        <a14:foregroundMark x1="41832" y1="41121" x2="46535" y2="45093"/>
                        <a14:foregroundMark x1="77723" y1="50467" x2="85891" y2="49065"/>
                        <a14:foregroundMark x1="39851" y1="90421" x2="42574" y2="89486"/>
                        <a14:foregroundMark x1="53960" y1="8879" x2="57426" y2="9346"/>
                        <a14:foregroundMark x1="47030" y1="4206" x2="47030" y2="4206"/>
                        <a14:foregroundMark x1="46535" y1="94393" x2="46535" y2="94393"/>
                      </a14:backgroundRemoval>
                    </a14:imgEffect>
                  </a14:imgLayer>
                </a14:imgProps>
              </a:ext>
            </a:extLst>
          </a:blip>
          <a:stretch>
            <a:fillRect/>
          </a:stretch>
        </p:blipFill>
        <p:spPr>
          <a:xfrm>
            <a:off x="9534527" y="175768"/>
            <a:ext cx="2565400" cy="2717800"/>
          </a:xfrm>
          <a:prstGeom prst="rect">
            <a:avLst/>
          </a:prstGeom>
        </p:spPr>
      </p:pic>
      <p:sp>
        <p:nvSpPr>
          <p:cNvPr id="2" name="TextBox 1">
            <a:extLst>
              <a:ext uri="{FF2B5EF4-FFF2-40B4-BE49-F238E27FC236}">
                <a16:creationId xmlns:a16="http://schemas.microsoft.com/office/drawing/2014/main" id="{429F6B4D-A223-1E9A-21D2-B4D002A65436}"/>
              </a:ext>
            </a:extLst>
          </p:cNvPr>
          <p:cNvSpPr txBox="1"/>
          <p:nvPr/>
        </p:nvSpPr>
        <p:spPr>
          <a:xfrm>
            <a:off x="812800" y="1382286"/>
            <a:ext cx="7785100" cy="4093428"/>
          </a:xfrm>
          <a:prstGeom prst="rect">
            <a:avLst/>
          </a:prstGeom>
          <a:noFill/>
        </p:spPr>
        <p:txBody>
          <a:bodyPr wrap="square" rtlCol="0">
            <a:spAutoFit/>
          </a:bodyPr>
          <a:lstStyle/>
          <a:p>
            <a:r>
              <a:rPr lang="en-US" sz="2800" dirty="0"/>
              <a:t>Trying out ggplot2:</a:t>
            </a:r>
          </a:p>
          <a:p>
            <a:endParaRPr lang="en-US" sz="2000" dirty="0"/>
          </a:p>
          <a:p>
            <a:endParaRPr lang="en-US" sz="2000" dirty="0"/>
          </a:p>
          <a:p>
            <a:r>
              <a:rPr lang="en-US" sz="2000" dirty="0"/>
              <a:t>Download ggplot2 package from CRAN:</a:t>
            </a:r>
          </a:p>
          <a:p>
            <a:endParaRPr lang="en-US" sz="2000" dirty="0">
              <a:solidFill>
                <a:srgbClr val="E200C2"/>
              </a:solidFill>
            </a:endParaRPr>
          </a:p>
          <a:p>
            <a:r>
              <a:rPr lang="en-US" sz="2800" dirty="0" err="1">
                <a:solidFill>
                  <a:srgbClr val="E200C2"/>
                </a:solidFill>
              </a:rPr>
              <a:t>install.packages</a:t>
            </a:r>
            <a:r>
              <a:rPr lang="en-US" sz="2800" dirty="0">
                <a:solidFill>
                  <a:srgbClr val="E200C2"/>
                </a:solidFill>
              </a:rPr>
              <a:t>(“ggplot2”)</a:t>
            </a:r>
          </a:p>
          <a:p>
            <a:endParaRPr lang="en-US" sz="2000" dirty="0">
              <a:solidFill>
                <a:srgbClr val="E200C2"/>
              </a:solidFill>
            </a:endParaRPr>
          </a:p>
          <a:p>
            <a:r>
              <a:rPr lang="en-US" sz="2000" dirty="0"/>
              <a:t>Load into System Library (do each time):</a:t>
            </a:r>
          </a:p>
          <a:p>
            <a:endParaRPr lang="en-US" sz="2000" dirty="0"/>
          </a:p>
          <a:p>
            <a:r>
              <a:rPr lang="en-US" sz="2800" dirty="0">
                <a:solidFill>
                  <a:srgbClr val="E200C2"/>
                </a:solidFill>
              </a:rPr>
              <a:t>library(“ggplot2”)</a:t>
            </a:r>
          </a:p>
          <a:p>
            <a:endParaRPr lang="en-US" sz="3600" dirty="0">
              <a:solidFill>
                <a:srgbClr val="E200C2"/>
              </a:solidFill>
            </a:endParaRPr>
          </a:p>
        </p:txBody>
      </p:sp>
    </p:spTree>
    <p:extLst>
      <p:ext uri="{BB962C8B-B14F-4D97-AF65-F5344CB8AC3E}">
        <p14:creationId xmlns:p14="http://schemas.microsoft.com/office/powerpoint/2010/main" val="1469252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0A0A5E-A778-110A-5824-6C0650FE7D6D}"/>
              </a:ext>
            </a:extLst>
          </p:cNvPr>
          <p:cNvSpPr>
            <a:spLocks noGrp="1"/>
          </p:cNvSpPr>
          <p:nvPr>
            <p:ph type="sldNum" sz="quarter" idx="12"/>
          </p:nvPr>
        </p:nvSpPr>
        <p:spPr>
          <a:xfrm>
            <a:off x="10266060" y="5870575"/>
            <a:ext cx="551167" cy="377825"/>
          </a:xfrm>
        </p:spPr>
        <p:txBody>
          <a:bodyPr vert="horz" lIns="91440" tIns="45720" rIns="91440" bIns="45720" rtlCol="0" anchor="ctr">
            <a:normAutofit/>
          </a:bodyPr>
          <a:lstStyle/>
          <a:p>
            <a:pPr defTabSz="914400">
              <a:spcAft>
                <a:spcPts val="600"/>
              </a:spcAft>
            </a:pPr>
            <a:fld id="{5A33CB2A-1702-4C1D-9CC4-8D472D39F19E}" type="slidenum">
              <a:rPr lang="en-US" smtClean="0"/>
              <a:pPr defTabSz="914400">
                <a:spcAft>
                  <a:spcPts val="600"/>
                </a:spcAft>
              </a:pPr>
              <a:t>14</a:t>
            </a:fld>
            <a:endParaRPr lang="en-US"/>
          </a:p>
        </p:txBody>
      </p:sp>
      <p:pic>
        <p:nvPicPr>
          <p:cNvPr id="10" name="Picture 9">
            <a:extLst>
              <a:ext uri="{FF2B5EF4-FFF2-40B4-BE49-F238E27FC236}">
                <a16:creationId xmlns:a16="http://schemas.microsoft.com/office/drawing/2014/main" id="{65D77B09-39C5-A7C6-4AE2-2161993E377A}"/>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206" b="94393" l="7426" r="89604">
                        <a14:foregroundMark x1="19307" y1="41121" x2="18317" y2="59346"/>
                        <a14:foregroundMark x1="18317" y1="59346" x2="33416" y2="49065"/>
                        <a14:foregroundMark x1="33416" y1="49065" x2="23020" y2="34346"/>
                        <a14:foregroundMark x1="23020" y1="34346" x2="7673" y2="45327"/>
                        <a14:foregroundMark x1="7673" y1="45327" x2="27475" y2="55841"/>
                        <a14:foregroundMark x1="27475" y1="55841" x2="29455" y2="32243"/>
                        <a14:foregroundMark x1="29455" y1="32243" x2="16832" y2="47196"/>
                        <a14:foregroundMark x1="16832" y1="47196" x2="38366" y2="44860"/>
                        <a14:foregroundMark x1="38366" y1="44860" x2="20050" y2="55607"/>
                        <a14:foregroundMark x1="20050" y1="55607" x2="18812" y2="48598"/>
                        <a14:foregroundMark x1="51733" y1="52336" x2="30198" y2="54206"/>
                        <a14:foregroundMark x1="30198" y1="54206" x2="48267" y2="46729"/>
                        <a14:foregroundMark x1="48267" y1="46729" x2="72772" y2="52804"/>
                        <a14:foregroundMark x1="72772" y1="52804" x2="51980" y2="50000"/>
                        <a14:foregroundMark x1="51980" y1="50000" x2="71040" y2="46028"/>
                        <a14:foregroundMark x1="71040" y1="46028" x2="83416" y2="54907"/>
                        <a14:foregroundMark x1="85891" y1="43224" x2="75000" y2="48364"/>
                        <a14:foregroundMark x1="31683" y1="46028" x2="27970" y2="64953"/>
                        <a14:foregroundMark x1="27970" y1="64953" x2="44554" y2="56075"/>
                        <a14:foregroundMark x1="44554" y1="56075" x2="23762" y2="59346"/>
                        <a14:foregroundMark x1="23762" y1="59346" x2="28960" y2="57710"/>
                        <a14:foregroundMark x1="41832" y1="41121" x2="46535" y2="45093"/>
                        <a14:foregroundMark x1="77723" y1="50467" x2="85891" y2="49065"/>
                        <a14:foregroundMark x1="39851" y1="90421" x2="42574" y2="89486"/>
                        <a14:foregroundMark x1="53960" y1="8879" x2="57426" y2="9346"/>
                        <a14:foregroundMark x1="47030" y1="4206" x2="47030" y2="4206"/>
                        <a14:foregroundMark x1="46535" y1="94393" x2="46535" y2="94393"/>
                      </a14:backgroundRemoval>
                    </a14:imgEffect>
                  </a14:imgLayer>
                </a14:imgProps>
              </a:ext>
            </a:extLst>
          </a:blip>
          <a:stretch>
            <a:fillRect/>
          </a:stretch>
        </p:blipFill>
        <p:spPr>
          <a:xfrm>
            <a:off x="9534527" y="175768"/>
            <a:ext cx="2565400" cy="2717800"/>
          </a:xfrm>
          <a:prstGeom prst="rect">
            <a:avLst/>
          </a:prstGeom>
        </p:spPr>
      </p:pic>
      <p:sp>
        <p:nvSpPr>
          <p:cNvPr id="2" name="TextBox 1">
            <a:extLst>
              <a:ext uri="{FF2B5EF4-FFF2-40B4-BE49-F238E27FC236}">
                <a16:creationId xmlns:a16="http://schemas.microsoft.com/office/drawing/2014/main" id="{429F6B4D-A223-1E9A-21D2-B4D002A65436}"/>
              </a:ext>
            </a:extLst>
          </p:cNvPr>
          <p:cNvSpPr txBox="1"/>
          <p:nvPr/>
        </p:nvSpPr>
        <p:spPr>
          <a:xfrm>
            <a:off x="520700" y="508000"/>
            <a:ext cx="7785100" cy="3970318"/>
          </a:xfrm>
          <a:prstGeom prst="rect">
            <a:avLst/>
          </a:prstGeom>
          <a:noFill/>
        </p:spPr>
        <p:txBody>
          <a:bodyPr wrap="square" rtlCol="0">
            <a:spAutoFit/>
          </a:bodyPr>
          <a:lstStyle/>
          <a:p>
            <a:r>
              <a:rPr lang="en-US" sz="2800" dirty="0"/>
              <a:t>Trying out ggplot2:</a:t>
            </a:r>
          </a:p>
          <a:p>
            <a:endParaRPr lang="en-US" sz="2000" dirty="0"/>
          </a:p>
          <a:p>
            <a:endParaRPr lang="en-US" sz="2000" dirty="0"/>
          </a:p>
          <a:p>
            <a:r>
              <a:rPr lang="en-US" sz="2000" dirty="0"/>
              <a:t>Let’s use example data for now: “diamonds” dataset</a:t>
            </a:r>
          </a:p>
          <a:p>
            <a:endParaRPr lang="en-US" sz="2000" dirty="0"/>
          </a:p>
          <a:p>
            <a:r>
              <a:rPr lang="en-US" sz="2000" dirty="0"/>
              <a:t>R packages often come with example datasets.</a:t>
            </a:r>
          </a:p>
          <a:p>
            <a:r>
              <a:rPr lang="en-US" sz="2000" dirty="0"/>
              <a:t>To list what datasets are available in each package in your library:</a:t>
            </a:r>
          </a:p>
          <a:p>
            <a:endParaRPr lang="en-US" sz="2000" dirty="0">
              <a:solidFill>
                <a:srgbClr val="E200C2"/>
              </a:solidFill>
            </a:endParaRPr>
          </a:p>
          <a:p>
            <a:r>
              <a:rPr lang="en-US" sz="2800" dirty="0">
                <a:solidFill>
                  <a:srgbClr val="E200C2"/>
                </a:solidFill>
              </a:rPr>
              <a:t>data(package = .packages(all.available = TRUE))</a:t>
            </a:r>
          </a:p>
          <a:p>
            <a:endParaRPr lang="en-US" sz="2800" dirty="0">
              <a:solidFill>
                <a:srgbClr val="E200C2"/>
              </a:solidFill>
            </a:endParaRPr>
          </a:p>
          <a:p>
            <a:r>
              <a:rPr lang="en-US" sz="2800" dirty="0">
                <a:solidFill>
                  <a:srgbClr val="E200C2"/>
                </a:solidFill>
              </a:rPr>
              <a:t>data(package = "ggplot2")</a:t>
            </a:r>
          </a:p>
        </p:txBody>
      </p:sp>
    </p:spTree>
    <p:extLst>
      <p:ext uri="{BB962C8B-B14F-4D97-AF65-F5344CB8AC3E}">
        <p14:creationId xmlns:p14="http://schemas.microsoft.com/office/powerpoint/2010/main" val="872698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0A0A5E-A778-110A-5824-6C0650FE7D6D}"/>
              </a:ext>
            </a:extLst>
          </p:cNvPr>
          <p:cNvSpPr>
            <a:spLocks noGrp="1"/>
          </p:cNvSpPr>
          <p:nvPr>
            <p:ph type="sldNum" sz="quarter" idx="12"/>
          </p:nvPr>
        </p:nvSpPr>
        <p:spPr>
          <a:xfrm>
            <a:off x="10266060" y="5870575"/>
            <a:ext cx="551167" cy="377825"/>
          </a:xfrm>
        </p:spPr>
        <p:txBody>
          <a:bodyPr vert="horz" lIns="91440" tIns="45720" rIns="91440" bIns="45720" rtlCol="0" anchor="ctr">
            <a:normAutofit/>
          </a:bodyPr>
          <a:lstStyle/>
          <a:p>
            <a:pPr defTabSz="914400">
              <a:spcAft>
                <a:spcPts val="600"/>
              </a:spcAft>
            </a:pPr>
            <a:fld id="{5A33CB2A-1702-4C1D-9CC4-8D472D39F19E}" type="slidenum">
              <a:rPr lang="en-US" smtClean="0"/>
              <a:pPr defTabSz="914400">
                <a:spcAft>
                  <a:spcPts val="600"/>
                </a:spcAft>
              </a:pPr>
              <a:t>15</a:t>
            </a:fld>
            <a:endParaRPr lang="en-US"/>
          </a:p>
        </p:txBody>
      </p:sp>
      <p:pic>
        <p:nvPicPr>
          <p:cNvPr id="10" name="Picture 9">
            <a:extLst>
              <a:ext uri="{FF2B5EF4-FFF2-40B4-BE49-F238E27FC236}">
                <a16:creationId xmlns:a16="http://schemas.microsoft.com/office/drawing/2014/main" id="{65D77B09-39C5-A7C6-4AE2-2161993E377A}"/>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206" b="94393" l="7426" r="89604">
                        <a14:foregroundMark x1="19307" y1="41121" x2="18317" y2="59346"/>
                        <a14:foregroundMark x1="18317" y1="59346" x2="33416" y2="49065"/>
                        <a14:foregroundMark x1="33416" y1="49065" x2="23020" y2="34346"/>
                        <a14:foregroundMark x1="23020" y1="34346" x2="7673" y2="45327"/>
                        <a14:foregroundMark x1="7673" y1="45327" x2="27475" y2="55841"/>
                        <a14:foregroundMark x1="27475" y1="55841" x2="29455" y2="32243"/>
                        <a14:foregroundMark x1="29455" y1="32243" x2="16832" y2="47196"/>
                        <a14:foregroundMark x1="16832" y1="47196" x2="38366" y2="44860"/>
                        <a14:foregroundMark x1="38366" y1="44860" x2="20050" y2="55607"/>
                        <a14:foregroundMark x1="20050" y1="55607" x2="18812" y2="48598"/>
                        <a14:foregroundMark x1="51733" y1="52336" x2="30198" y2="54206"/>
                        <a14:foregroundMark x1="30198" y1="54206" x2="48267" y2="46729"/>
                        <a14:foregroundMark x1="48267" y1="46729" x2="72772" y2="52804"/>
                        <a14:foregroundMark x1="72772" y1="52804" x2="51980" y2="50000"/>
                        <a14:foregroundMark x1="51980" y1="50000" x2="71040" y2="46028"/>
                        <a14:foregroundMark x1="71040" y1="46028" x2="83416" y2="54907"/>
                        <a14:foregroundMark x1="85891" y1="43224" x2="75000" y2="48364"/>
                        <a14:foregroundMark x1="31683" y1="46028" x2="27970" y2="64953"/>
                        <a14:foregroundMark x1="27970" y1="64953" x2="44554" y2="56075"/>
                        <a14:foregroundMark x1="44554" y1="56075" x2="23762" y2="59346"/>
                        <a14:foregroundMark x1="23762" y1="59346" x2="28960" y2="57710"/>
                        <a14:foregroundMark x1="41832" y1="41121" x2="46535" y2="45093"/>
                        <a14:foregroundMark x1="77723" y1="50467" x2="85891" y2="49065"/>
                        <a14:foregroundMark x1="39851" y1="90421" x2="42574" y2="89486"/>
                        <a14:foregroundMark x1="53960" y1="8879" x2="57426" y2="9346"/>
                        <a14:foregroundMark x1="47030" y1="4206" x2="47030" y2="4206"/>
                        <a14:foregroundMark x1="46535" y1="94393" x2="46535" y2="94393"/>
                      </a14:backgroundRemoval>
                    </a14:imgEffect>
                  </a14:imgLayer>
                </a14:imgProps>
              </a:ext>
            </a:extLst>
          </a:blip>
          <a:stretch>
            <a:fillRect/>
          </a:stretch>
        </p:blipFill>
        <p:spPr>
          <a:xfrm>
            <a:off x="9534527" y="175768"/>
            <a:ext cx="2565400" cy="2717800"/>
          </a:xfrm>
          <a:prstGeom prst="rect">
            <a:avLst/>
          </a:prstGeom>
        </p:spPr>
      </p:pic>
      <p:sp>
        <p:nvSpPr>
          <p:cNvPr id="2" name="TextBox 1">
            <a:extLst>
              <a:ext uri="{FF2B5EF4-FFF2-40B4-BE49-F238E27FC236}">
                <a16:creationId xmlns:a16="http://schemas.microsoft.com/office/drawing/2014/main" id="{429F6B4D-A223-1E9A-21D2-B4D002A65436}"/>
              </a:ext>
            </a:extLst>
          </p:cNvPr>
          <p:cNvSpPr txBox="1"/>
          <p:nvPr/>
        </p:nvSpPr>
        <p:spPr>
          <a:xfrm>
            <a:off x="711200" y="304065"/>
            <a:ext cx="9211960" cy="5755422"/>
          </a:xfrm>
          <a:prstGeom prst="rect">
            <a:avLst/>
          </a:prstGeom>
          <a:noFill/>
        </p:spPr>
        <p:txBody>
          <a:bodyPr wrap="square" rtlCol="0">
            <a:spAutoFit/>
          </a:bodyPr>
          <a:lstStyle/>
          <a:p>
            <a:r>
              <a:rPr lang="en-US" sz="2800" dirty="0"/>
              <a:t>Reading in our own data:</a:t>
            </a:r>
          </a:p>
          <a:p>
            <a:endParaRPr lang="en-US" sz="2000" dirty="0"/>
          </a:p>
          <a:p>
            <a:endParaRPr lang="en-US" sz="2000" dirty="0"/>
          </a:p>
          <a:p>
            <a:r>
              <a:rPr lang="en-US" sz="2000" dirty="0"/>
              <a:t>We can easily “read in” or import our own data sets:</a:t>
            </a:r>
          </a:p>
          <a:p>
            <a:endParaRPr lang="en-US" sz="2000" dirty="0"/>
          </a:p>
          <a:p>
            <a:r>
              <a:rPr lang="en-US" sz="2000" dirty="0"/>
              <a:t>For Excel files, let’s use Hadley Wickham’s easy-to-use package:</a:t>
            </a:r>
          </a:p>
          <a:p>
            <a:endParaRPr lang="en-US" sz="2000" dirty="0"/>
          </a:p>
          <a:p>
            <a:r>
              <a:rPr lang="en-US" sz="2800" dirty="0" err="1">
                <a:solidFill>
                  <a:srgbClr val="E200C2"/>
                </a:solidFill>
              </a:rPr>
              <a:t>install.packages</a:t>
            </a:r>
            <a:r>
              <a:rPr lang="en-US" sz="2800" dirty="0">
                <a:solidFill>
                  <a:srgbClr val="E200C2"/>
                </a:solidFill>
              </a:rPr>
              <a:t>("</a:t>
            </a:r>
            <a:r>
              <a:rPr lang="en-US" sz="2800" dirty="0" err="1">
                <a:solidFill>
                  <a:srgbClr val="E200C2"/>
                </a:solidFill>
              </a:rPr>
              <a:t>readxl</a:t>
            </a:r>
            <a:r>
              <a:rPr lang="en-US" sz="2800" dirty="0">
                <a:solidFill>
                  <a:srgbClr val="E200C2"/>
                </a:solidFill>
              </a:rPr>
              <a:t>")</a:t>
            </a:r>
          </a:p>
          <a:p>
            <a:endParaRPr lang="en-US" sz="2800" dirty="0">
              <a:solidFill>
                <a:srgbClr val="E200C2"/>
              </a:solidFill>
            </a:endParaRPr>
          </a:p>
          <a:p>
            <a:r>
              <a:rPr lang="en-US" sz="2800" dirty="0">
                <a:solidFill>
                  <a:srgbClr val="E200C2"/>
                </a:solidFill>
              </a:rPr>
              <a:t>library("</a:t>
            </a:r>
            <a:r>
              <a:rPr lang="en-US" sz="2800" dirty="0" err="1">
                <a:solidFill>
                  <a:srgbClr val="E200C2"/>
                </a:solidFill>
              </a:rPr>
              <a:t>readxl</a:t>
            </a:r>
            <a:r>
              <a:rPr lang="en-US" sz="2800" dirty="0">
                <a:solidFill>
                  <a:srgbClr val="E200C2"/>
                </a:solidFill>
              </a:rPr>
              <a:t>")</a:t>
            </a:r>
          </a:p>
          <a:p>
            <a:endParaRPr lang="en-US" sz="2800" dirty="0">
              <a:solidFill>
                <a:srgbClr val="E200C2"/>
              </a:solidFill>
            </a:endParaRPr>
          </a:p>
          <a:p>
            <a:endParaRPr lang="en-US" sz="2000" dirty="0"/>
          </a:p>
          <a:p>
            <a:r>
              <a:rPr lang="en-US" sz="2000" dirty="0"/>
              <a:t>For csv files, we can use already available functions in R:</a:t>
            </a:r>
          </a:p>
          <a:p>
            <a:endParaRPr lang="en-US" sz="2000" dirty="0"/>
          </a:p>
          <a:p>
            <a:r>
              <a:rPr lang="en-US" sz="2800" dirty="0" err="1">
                <a:solidFill>
                  <a:srgbClr val="E200C2"/>
                </a:solidFill>
              </a:rPr>
              <a:t>read.table</a:t>
            </a:r>
            <a:r>
              <a:rPr lang="en-US" sz="2800" dirty="0">
                <a:solidFill>
                  <a:srgbClr val="E200C2"/>
                </a:solidFill>
              </a:rPr>
              <a:t>("</a:t>
            </a:r>
            <a:r>
              <a:rPr lang="en-US" sz="2800" dirty="0" err="1">
                <a:solidFill>
                  <a:srgbClr val="E200C2"/>
                </a:solidFill>
              </a:rPr>
              <a:t>Example_data.csv</a:t>
            </a:r>
            <a:r>
              <a:rPr lang="en-US" sz="2800" dirty="0">
                <a:solidFill>
                  <a:srgbClr val="E200C2"/>
                </a:solidFill>
              </a:rPr>
              <a:t>", header = TRUE, </a:t>
            </a:r>
            <a:r>
              <a:rPr lang="en-US" sz="2800" dirty="0" err="1">
                <a:solidFill>
                  <a:srgbClr val="E200C2"/>
                </a:solidFill>
              </a:rPr>
              <a:t>sep</a:t>
            </a:r>
            <a:r>
              <a:rPr lang="en-US" sz="2800" dirty="0">
                <a:solidFill>
                  <a:srgbClr val="E200C2"/>
                </a:solidFill>
              </a:rPr>
              <a:t> = ",")</a:t>
            </a:r>
          </a:p>
          <a:p>
            <a:endParaRPr lang="en-US" sz="2000" dirty="0"/>
          </a:p>
        </p:txBody>
      </p:sp>
      <p:sp>
        <p:nvSpPr>
          <p:cNvPr id="5" name="TextBox 4">
            <a:extLst>
              <a:ext uri="{FF2B5EF4-FFF2-40B4-BE49-F238E27FC236}">
                <a16:creationId xmlns:a16="http://schemas.microsoft.com/office/drawing/2014/main" id="{949A1D13-FB7B-9D33-EB9D-1B16BEC9E89D}"/>
              </a:ext>
            </a:extLst>
          </p:cNvPr>
          <p:cNvSpPr txBox="1"/>
          <p:nvPr/>
        </p:nvSpPr>
        <p:spPr>
          <a:xfrm>
            <a:off x="3505200" y="6235700"/>
            <a:ext cx="8372292" cy="369332"/>
          </a:xfrm>
          <a:prstGeom prst="rect">
            <a:avLst/>
          </a:prstGeom>
          <a:noFill/>
        </p:spPr>
        <p:txBody>
          <a:bodyPr wrap="none" rtlCol="0">
            <a:spAutoFit/>
          </a:bodyPr>
          <a:lstStyle/>
          <a:p>
            <a:r>
              <a:rPr lang="en-US" dirty="0">
                <a:solidFill>
                  <a:srgbClr val="FF0000"/>
                </a:solidFill>
              </a:rPr>
              <a:t>Try it with </a:t>
            </a:r>
            <a:r>
              <a:rPr lang="en-US" dirty="0" err="1">
                <a:solidFill>
                  <a:srgbClr val="FF0000"/>
                </a:solidFill>
              </a:rPr>
              <a:t>Example_data.csv</a:t>
            </a:r>
            <a:r>
              <a:rPr lang="en-US" dirty="0">
                <a:solidFill>
                  <a:srgbClr val="FF0000"/>
                </a:solidFill>
              </a:rPr>
              <a:t> and </a:t>
            </a:r>
            <a:r>
              <a:rPr lang="en-US" dirty="0" err="1">
                <a:solidFill>
                  <a:srgbClr val="FF0000"/>
                </a:solidFill>
              </a:rPr>
              <a:t>Example_data.xlsx</a:t>
            </a:r>
            <a:r>
              <a:rPr lang="en-US" dirty="0">
                <a:solidFill>
                  <a:srgbClr val="FF0000"/>
                </a:solidFill>
              </a:rPr>
              <a:t> before trying your own data set first</a:t>
            </a:r>
          </a:p>
        </p:txBody>
      </p:sp>
    </p:spTree>
    <p:extLst>
      <p:ext uri="{BB962C8B-B14F-4D97-AF65-F5344CB8AC3E}">
        <p14:creationId xmlns:p14="http://schemas.microsoft.com/office/powerpoint/2010/main" val="267328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0A0A5E-A778-110A-5824-6C0650FE7D6D}"/>
              </a:ext>
            </a:extLst>
          </p:cNvPr>
          <p:cNvSpPr>
            <a:spLocks noGrp="1"/>
          </p:cNvSpPr>
          <p:nvPr>
            <p:ph type="sldNum" sz="quarter" idx="12"/>
          </p:nvPr>
        </p:nvSpPr>
        <p:spPr>
          <a:xfrm>
            <a:off x="10266060" y="5870575"/>
            <a:ext cx="551167" cy="377825"/>
          </a:xfrm>
        </p:spPr>
        <p:txBody>
          <a:bodyPr vert="horz" lIns="91440" tIns="45720" rIns="91440" bIns="45720" rtlCol="0" anchor="ctr">
            <a:normAutofit/>
          </a:bodyPr>
          <a:lstStyle/>
          <a:p>
            <a:pPr defTabSz="914400">
              <a:spcAft>
                <a:spcPts val="600"/>
              </a:spcAft>
            </a:pPr>
            <a:fld id="{5A33CB2A-1702-4C1D-9CC4-8D472D39F19E}" type="slidenum">
              <a:rPr lang="en-US" smtClean="0"/>
              <a:pPr defTabSz="914400">
                <a:spcAft>
                  <a:spcPts val="600"/>
                </a:spcAft>
              </a:pPr>
              <a:t>16</a:t>
            </a:fld>
            <a:endParaRPr lang="en-US"/>
          </a:p>
        </p:txBody>
      </p:sp>
      <p:pic>
        <p:nvPicPr>
          <p:cNvPr id="10" name="Picture 9">
            <a:extLst>
              <a:ext uri="{FF2B5EF4-FFF2-40B4-BE49-F238E27FC236}">
                <a16:creationId xmlns:a16="http://schemas.microsoft.com/office/drawing/2014/main" id="{65D77B09-39C5-A7C6-4AE2-2161993E377A}"/>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206" b="94393" l="7426" r="89604">
                        <a14:foregroundMark x1="19307" y1="41121" x2="18317" y2="59346"/>
                        <a14:foregroundMark x1="18317" y1="59346" x2="33416" y2="49065"/>
                        <a14:foregroundMark x1="33416" y1="49065" x2="23020" y2="34346"/>
                        <a14:foregroundMark x1="23020" y1="34346" x2="7673" y2="45327"/>
                        <a14:foregroundMark x1="7673" y1="45327" x2="27475" y2="55841"/>
                        <a14:foregroundMark x1="27475" y1="55841" x2="29455" y2="32243"/>
                        <a14:foregroundMark x1="29455" y1="32243" x2="16832" y2="47196"/>
                        <a14:foregroundMark x1="16832" y1="47196" x2="38366" y2="44860"/>
                        <a14:foregroundMark x1="38366" y1="44860" x2="20050" y2="55607"/>
                        <a14:foregroundMark x1="20050" y1="55607" x2="18812" y2="48598"/>
                        <a14:foregroundMark x1="51733" y1="52336" x2="30198" y2="54206"/>
                        <a14:foregroundMark x1="30198" y1="54206" x2="48267" y2="46729"/>
                        <a14:foregroundMark x1="48267" y1="46729" x2="72772" y2="52804"/>
                        <a14:foregroundMark x1="72772" y1="52804" x2="51980" y2="50000"/>
                        <a14:foregroundMark x1="51980" y1="50000" x2="71040" y2="46028"/>
                        <a14:foregroundMark x1="71040" y1="46028" x2="83416" y2="54907"/>
                        <a14:foregroundMark x1="85891" y1="43224" x2="75000" y2="48364"/>
                        <a14:foregroundMark x1="31683" y1="46028" x2="27970" y2="64953"/>
                        <a14:foregroundMark x1="27970" y1="64953" x2="44554" y2="56075"/>
                        <a14:foregroundMark x1="44554" y1="56075" x2="23762" y2="59346"/>
                        <a14:foregroundMark x1="23762" y1="59346" x2="28960" y2="57710"/>
                        <a14:foregroundMark x1="41832" y1="41121" x2="46535" y2="45093"/>
                        <a14:foregroundMark x1="77723" y1="50467" x2="85891" y2="49065"/>
                        <a14:foregroundMark x1="39851" y1="90421" x2="42574" y2="89486"/>
                        <a14:foregroundMark x1="53960" y1="8879" x2="57426" y2="9346"/>
                        <a14:foregroundMark x1="47030" y1="4206" x2="47030" y2="4206"/>
                        <a14:foregroundMark x1="46535" y1="94393" x2="46535" y2="94393"/>
                      </a14:backgroundRemoval>
                    </a14:imgEffect>
                  </a14:imgLayer>
                </a14:imgProps>
              </a:ext>
            </a:extLst>
          </a:blip>
          <a:stretch>
            <a:fillRect/>
          </a:stretch>
        </p:blipFill>
        <p:spPr>
          <a:xfrm>
            <a:off x="9534527" y="175768"/>
            <a:ext cx="2565400" cy="2717800"/>
          </a:xfrm>
          <a:prstGeom prst="rect">
            <a:avLst/>
          </a:prstGeom>
        </p:spPr>
      </p:pic>
      <p:sp>
        <p:nvSpPr>
          <p:cNvPr id="3" name="TextBox 2">
            <a:extLst>
              <a:ext uri="{FF2B5EF4-FFF2-40B4-BE49-F238E27FC236}">
                <a16:creationId xmlns:a16="http://schemas.microsoft.com/office/drawing/2014/main" id="{81F301EE-0400-D272-BECF-088189C03528}"/>
              </a:ext>
            </a:extLst>
          </p:cNvPr>
          <p:cNvSpPr txBox="1"/>
          <p:nvPr/>
        </p:nvSpPr>
        <p:spPr>
          <a:xfrm>
            <a:off x="635000" y="1391569"/>
            <a:ext cx="3484865" cy="584775"/>
          </a:xfrm>
          <a:prstGeom prst="rect">
            <a:avLst/>
          </a:prstGeom>
          <a:noFill/>
        </p:spPr>
        <p:txBody>
          <a:bodyPr wrap="none" rtlCol="0">
            <a:spAutoFit/>
          </a:bodyPr>
          <a:lstStyle/>
          <a:p>
            <a:r>
              <a:rPr lang="en-US" sz="3200" dirty="0"/>
              <a:t>Excellent resources:</a:t>
            </a:r>
          </a:p>
        </p:txBody>
      </p:sp>
      <p:sp>
        <p:nvSpPr>
          <p:cNvPr id="6" name="TextBox 5">
            <a:extLst>
              <a:ext uri="{FF2B5EF4-FFF2-40B4-BE49-F238E27FC236}">
                <a16:creationId xmlns:a16="http://schemas.microsoft.com/office/drawing/2014/main" id="{12BD1DB5-3C29-3C80-FB95-4B7D4C0C94F5}"/>
              </a:ext>
            </a:extLst>
          </p:cNvPr>
          <p:cNvSpPr txBox="1"/>
          <p:nvPr/>
        </p:nvSpPr>
        <p:spPr>
          <a:xfrm>
            <a:off x="635000" y="4413885"/>
            <a:ext cx="10252743" cy="1415772"/>
          </a:xfrm>
          <a:prstGeom prst="rect">
            <a:avLst/>
          </a:prstGeom>
          <a:noFill/>
        </p:spPr>
        <p:txBody>
          <a:bodyPr wrap="none" rtlCol="0">
            <a:spAutoFit/>
          </a:bodyPr>
          <a:lstStyle/>
          <a:p>
            <a:r>
              <a:rPr lang="en-US" sz="2800" dirty="0"/>
              <a:t>Our </a:t>
            </a:r>
            <a:r>
              <a:rPr lang="en-US" sz="2800" dirty="0" err="1"/>
              <a:t>github</a:t>
            </a:r>
            <a:r>
              <a:rPr lang="en-US" sz="2800" dirty="0"/>
              <a:t> resources:</a:t>
            </a:r>
          </a:p>
          <a:p>
            <a:endParaRPr lang="en-US" sz="2000" dirty="0">
              <a:hlinkClick r:id="rId6"/>
            </a:endParaRPr>
          </a:p>
          <a:p>
            <a:r>
              <a:rPr lang="en-US" sz="2000" dirty="0">
                <a:hlinkClick r:id="rId6"/>
              </a:rPr>
              <a:t>https://github.com/rladies/meetup-presentations_montreal/tree/master/20240227_intro_night</a:t>
            </a:r>
            <a:endParaRPr lang="en-US" sz="2000" dirty="0"/>
          </a:p>
          <a:p>
            <a:endParaRPr lang="en-US" dirty="0"/>
          </a:p>
        </p:txBody>
      </p:sp>
      <p:sp>
        <p:nvSpPr>
          <p:cNvPr id="8" name="TextBox 7">
            <a:extLst>
              <a:ext uri="{FF2B5EF4-FFF2-40B4-BE49-F238E27FC236}">
                <a16:creationId xmlns:a16="http://schemas.microsoft.com/office/drawing/2014/main" id="{7C4A2CAF-9FE7-31D3-6176-FEDBC93DD835}"/>
              </a:ext>
            </a:extLst>
          </p:cNvPr>
          <p:cNvSpPr txBox="1"/>
          <p:nvPr/>
        </p:nvSpPr>
        <p:spPr>
          <a:xfrm>
            <a:off x="635000" y="2444115"/>
            <a:ext cx="4597400" cy="1785104"/>
          </a:xfrm>
          <a:prstGeom prst="rect">
            <a:avLst/>
          </a:prstGeom>
          <a:noFill/>
        </p:spPr>
        <p:txBody>
          <a:bodyPr wrap="square" rtlCol="0">
            <a:spAutoFit/>
          </a:bodyPr>
          <a:lstStyle/>
          <a:p>
            <a:r>
              <a:rPr lang="en-US" sz="2800" dirty="0"/>
              <a:t>Free books!</a:t>
            </a:r>
          </a:p>
          <a:p>
            <a:endParaRPr lang="en-US" sz="2400" dirty="0"/>
          </a:p>
          <a:p>
            <a:r>
              <a:rPr lang="en-US" sz="2000" dirty="0">
                <a:hlinkClick r:id="rId7"/>
              </a:rPr>
              <a:t>https://r4ds.hadley.nz/</a:t>
            </a:r>
            <a:endParaRPr lang="en-US" sz="2000" dirty="0"/>
          </a:p>
          <a:p>
            <a:r>
              <a:rPr lang="en-US" sz="2000" dirty="0">
                <a:hlinkClick r:id="rId8"/>
              </a:rPr>
              <a:t>https://ggplot2-book.org/</a:t>
            </a:r>
            <a:endParaRPr lang="en-US" sz="2000" dirty="0"/>
          </a:p>
          <a:p>
            <a:endParaRPr lang="en-US" dirty="0"/>
          </a:p>
        </p:txBody>
      </p:sp>
      <p:sp>
        <p:nvSpPr>
          <p:cNvPr id="9" name="TextBox 8">
            <a:extLst>
              <a:ext uri="{FF2B5EF4-FFF2-40B4-BE49-F238E27FC236}">
                <a16:creationId xmlns:a16="http://schemas.microsoft.com/office/drawing/2014/main" id="{3199ED90-A9C5-24B7-40C8-9AFC1749203F}"/>
              </a:ext>
            </a:extLst>
          </p:cNvPr>
          <p:cNvSpPr txBox="1"/>
          <p:nvPr/>
        </p:nvSpPr>
        <p:spPr>
          <a:xfrm>
            <a:off x="4191410" y="5941298"/>
            <a:ext cx="4106830" cy="523220"/>
          </a:xfrm>
          <a:prstGeom prst="rect">
            <a:avLst/>
          </a:prstGeom>
          <a:noFill/>
        </p:spPr>
        <p:txBody>
          <a:bodyPr wrap="none" rtlCol="0">
            <a:spAutoFit/>
          </a:bodyPr>
          <a:lstStyle/>
          <a:p>
            <a:r>
              <a:rPr lang="en-US" sz="2800" b="1" dirty="0"/>
              <a:t>Thank you for attending!!!</a:t>
            </a:r>
          </a:p>
        </p:txBody>
      </p:sp>
    </p:spTree>
    <p:extLst>
      <p:ext uri="{BB962C8B-B14F-4D97-AF65-F5344CB8AC3E}">
        <p14:creationId xmlns:p14="http://schemas.microsoft.com/office/powerpoint/2010/main" val="3392730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3AAB5-13BD-9476-E471-B3C5BC8F144D}"/>
              </a:ext>
            </a:extLst>
          </p:cNvPr>
          <p:cNvSpPr>
            <a:spLocks noGrp="1"/>
          </p:cNvSpPr>
          <p:nvPr>
            <p:ph type="title"/>
          </p:nvPr>
        </p:nvSpPr>
        <p:spPr/>
        <p:txBody>
          <a:bodyPr/>
          <a:lstStyle/>
          <a:p>
            <a:r>
              <a:rPr lang="en-US" dirty="0"/>
              <a:t>Data science process</a:t>
            </a:r>
          </a:p>
        </p:txBody>
      </p:sp>
      <p:pic>
        <p:nvPicPr>
          <p:cNvPr id="4" name="Picture 3">
            <a:extLst>
              <a:ext uri="{FF2B5EF4-FFF2-40B4-BE49-F238E27FC236}">
                <a16:creationId xmlns:a16="http://schemas.microsoft.com/office/drawing/2014/main" id="{804134E7-68BD-0A2B-7299-691585705FDB}"/>
              </a:ext>
            </a:extLst>
          </p:cNvPr>
          <p:cNvPicPr>
            <a:picLocks noChangeAspect="1"/>
          </p:cNvPicPr>
          <p:nvPr/>
        </p:nvPicPr>
        <p:blipFill>
          <a:blip r:embed="rId2"/>
          <a:stretch>
            <a:fillRect/>
          </a:stretch>
        </p:blipFill>
        <p:spPr>
          <a:xfrm>
            <a:off x="1187255" y="2320774"/>
            <a:ext cx="9817490" cy="3284462"/>
          </a:xfrm>
          <a:prstGeom prst="rect">
            <a:avLst/>
          </a:prstGeom>
        </p:spPr>
      </p:pic>
      <p:sp>
        <p:nvSpPr>
          <p:cNvPr id="5" name="Donut 4">
            <a:extLst>
              <a:ext uri="{FF2B5EF4-FFF2-40B4-BE49-F238E27FC236}">
                <a16:creationId xmlns:a16="http://schemas.microsoft.com/office/drawing/2014/main" id="{8AC22B70-DCDA-5647-CC90-8C90FABFB9C6}"/>
              </a:ext>
            </a:extLst>
          </p:cNvPr>
          <p:cNvSpPr/>
          <p:nvPr/>
        </p:nvSpPr>
        <p:spPr>
          <a:xfrm>
            <a:off x="3116877" y="2750457"/>
            <a:ext cx="2979124" cy="1854200"/>
          </a:xfrm>
          <a:prstGeom prst="donut">
            <a:avLst>
              <a:gd name="adj" fmla="val 4080"/>
            </a:avLst>
          </a:prstGeom>
          <a:solidFill>
            <a:srgbClr val="FF0000"/>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E0CF3414-FDE4-20A0-2DAB-8E21651923FB}"/>
              </a:ext>
            </a:extLst>
          </p:cNvPr>
          <p:cNvSpPr txBox="1"/>
          <p:nvPr/>
        </p:nvSpPr>
        <p:spPr>
          <a:xfrm>
            <a:off x="3616525" y="3028890"/>
            <a:ext cx="2278594" cy="400110"/>
          </a:xfrm>
          <a:prstGeom prst="rect">
            <a:avLst/>
          </a:prstGeom>
          <a:noFill/>
        </p:spPr>
        <p:txBody>
          <a:bodyPr wrap="square" rtlCol="0">
            <a:spAutoFit/>
          </a:bodyPr>
          <a:lstStyle/>
          <a:p>
            <a:r>
              <a:rPr lang="en-US" sz="2000" b="1" dirty="0">
                <a:solidFill>
                  <a:srgbClr val="FF0000"/>
                </a:solidFill>
              </a:rPr>
              <a:t>Data “wrangling”</a:t>
            </a:r>
          </a:p>
        </p:txBody>
      </p:sp>
      <p:sp>
        <p:nvSpPr>
          <p:cNvPr id="8" name="5-Point Star 7">
            <a:extLst>
              <a:ext uri="{FF2B5EF4-FFF2-40B4-BE49-F238E27FC236}">
                <a16:creationId xmlns:a16="http://schemas.microsoft.com/office/drawing/2014/main" id="{8684BC27-CB83-1111-60CD-378303ADDAF0}"/>
              </a:ext>
            </a:extLst>
          </p:cNvPr>
          <p:cNvSpPr/>
          <p:nvPr/>
        </p:nvSpPr>
        <p:spPr>
          <a:xfrm>
            <a:off x="5821073" y="1665212"/>
            <a:ext cx="2979124" cy="2519285"/>
          </a:xfrm>
          <a:prstGeom prst="star5">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5-Point Star 8">
            <a:extLst>
              <a:ext uri="{FF2B5EF4-FFF2-40B4-BE49-F238E27FC236}">
                <a16:creationId xmlns:a16="http://schemas.microsoft.com/office/drawing/2014/main" id="{B4E486F6-F543-7906-8812-857F910DA55D}"/>
              </a:ext>
            </a:extLst>
          </p:cNvPr>
          <p:cNvSpPr/>
          <p:nvPr/>
        </p:nvSpPr>
        <p:spPr>
          <a:xfrm>
            <a:off x="525040" y="2417914"/>
            <a:ext cx="2979124" cy="2519285"/>
          </a:xfrm>
          <a:prstGeom prst="star5">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Slide Number Placeholder 9">
            <a:extLst>
              <a:ext uri="{FF2B5EF4-FFF2-40B4-BE49-F238E27FC236}">
                <a16:creationId xmlns:a16="http://schemas.microsoft.com/office/drawing/2014/main" id="{86594E39-AB63-90D7-F644-A705BB7ADCFA}"/>
              </a:ext>
            </a:extLst>
          </p:cNvPr>
          <p:cNvSpPr>
            <a:spLocks noGrp="1"/>
          </p:cNvSpPr>
          <p:nvPr>
            <p:ph type="sldNum" sz="quarter" idx="12"/>
          </p:nvPr>
        </p:nvSpPr>
        <p:spPr/>
        <p:txBody>
          <a:bodyPr/>
          <a:lstStyle/>
          <a:p>
            <a:fld id="{5A33CB2A-1702-4C1D-9CC4-8D472D39F19E}" type="slidenum">
              <a:rPr lang="en-US" smtClean="0"/>
              <a:t>1</a:t>
            </a:fld>
            <a:endParaRPr lang="en-US"/>
          </a:p>
        </p:txBody>
      </p:sp>
    </p:spTree>
    <p:extLst>
      <p:ext uri="{BB962C8B-B14F-4D97-AF65-F5344CB8AC3E}">
        <p14:creationId xmlns:p14="http://schemas.microsoft.com/office/powerpoint/2010/main" val="333132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3AAB5-13BD-9476-E471-B3C5BC8F144D}"/>
              </a:ext>
            </a:extLst>
          </p:cNvPr>
          <p:cNvSpPr>
            <a:spLocks noGrp="1"/>
          </p:cNvSpPr>
          <p:nvPr>
            <p:ph type="title"/>
          </p:nvPr>
        </p:nvSpPr>
        <p:spPr/>
        <p:txBody>
          <a:bodyPr/>
          <a:lstStyle/>
          <a:p>
            <a:r>
              <a:rPr lang="en-US" dirty="0"/>
              <a:t>What is r?</a:t>
            </a:r>
          </a:p>
        </p:txBody>
      </p:sp>
      <p:sp>
        <p:nvSpPr>
          <p:cNvPr id="6" name="TextBox 5">
            <a:extLst>
              <a:ext uri="{FF2B5EF4-FFF2-40B4-BE49-F238E27FC236}">
                <a16:creationId xmlns:a16="http://schemas.microsoft.com/office/drawing/2014/main" id="{ECD7D4DC-DF42-3A07-C017-A689E9310812}"/>
              </a:ext>
            </a:extLst>
          </p:cNvPr>
          <p:cNvSpPr txBox="1"/>
          <p:nvPr/>
        </p:nvSpPr>
        <p:spPr>
          <a:xfrm>
            <a:off x="0" y="1833033"/>
            <a:ext cx="11955709" cy="4585871"/>
          </a:xfrm>
          <a:prstGeom prst="rect">
            <a:avLst/>
          </a:prstGeom>
          <a:noFill/>
        </p:spPr>
        <p:txBody>
          <a:bodyPr wrap="none" rtlCol="0">
            <a:spAutoFit/>
          </a:bodyPr>
          <a:lstStyle/>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R is a programming language for statistical computing and data visualization</a:t>
            </a:r>
          </a:p>
          <a:p>
            <a:pPr marL="742950" lvl="1" indent="-285750">
              <a:buFont typeface="Arial" panose="020B0604020202020204" pitchFamily="34" charset="0"/>
              <a:buChar char="•"/>
            </a:pPr>
            <a:r>
              <a:rPr lang="en-US" sz="2800" dirty="0"/>
              <a:t>Ross Ihaka and Robert Gentleman (1993)</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GNU project licensed </a:t>
            </a:r>
            <a:r>
              <a:rPr lang="en-US" sz="2800" dirty="0">
                <a:hlinkClick r:id="rId3"/>
              </a:rPr>
              <a:t>https://www.gnu.org/home.en.html</a:t>
            </a:r>
            <a:endParaRPr lang="en-US" sz="2800" dirty="0"/>
          </a:p>
          <a:p>
            <a:pPr marL="1200150" lvl="2" indent="-285750">
              <a:buFont typeface="Arial" panose="020B0604020202020204" pitchFamily="34" charset="0"/>
              <a:buChar char="•"/>
            </a:pPr>
            <a:r>
              <a:rPr lang="en-US" sz="2800" dirty="0"/>
              <a:t>4 essential freedoms:</a:t>
            </a:r>
          </a:p>
          <a:p>
            <a:pPr marL="1657350" lvl="3" indent="-285750">
              <a:buFont typeface="Arial" panose="020B0604020202020204" pitchFamily="34" charset="0"/>
              <a:buChar char="•"/>
            </a:pPr>
            <a:r>
              <a:rPr lang="en-CA" sz="2400" b="0" i="0" dirty="0">
                <a:effectLst/>
                <a:latin typeface="Times"/>
              </a:rPr>
              <a:t>Freedom 0: run the program as you wish, for any purpose.</a:t>
            </a:r>
            <a:endParaRPr lang="en-CA" sz="2400" dirty="0">
              <a:latin typeface="Times"/>
            </a:endParaRPr>
          </a:p>
          <a:p>
            <a:pPr marL="1657350" lvl="3" indent="-285750">
              <a:buFont typeface="Arial" panose="020B0604020202020204" pitchFamily="34" charset="0"/>
              <a:buChar char="•"/>
            </a:pPr>
            <a:r>
              <a:rPr lang="en-CA" sz="2400" b="0" i="0" dirty="0">
                <a:effectLst/>
                <a:latin typeface="Times"/>
              </a:rPr>
              <a:t>Freedom 1: study/change how the program works (access to the source code).</a:t>
            </a:r>
          </a:p>
          <a:p>
            <a:pPr marL="1657350" lvl="3" indent="-285750">
              <a:buFont typeface="Arial" panose="020B0604020202020204" pitchFamily="34" charset="0"/>
              <a:buChar char="•"/>
            </a:pPr>
            <a:r>
              <a:rPr lang="en-CA" sz="2400" dirty="0">
                <a:latin typeface="Times"/>
              </a:rPr>
              <a:t>Freedom 2: </a:t>
            </a:r>
            <a:r>
              <a:rPr lang="en-CA" sz="2400" b="0" i="0" dirty="0">
                <a:effectLst/>
                <a:latin typeface="Times"/>
              </a:rPr>
              <a:t>redistribute copies to help others.</a:t>
            </a:r>
          </a:p>
          <a:p>
            <a:pPr marL="1657350" lvl="3" indent="-285750">
              <a:buFont typeface="Arial" panose="020B0604020202020204" pitchFamily="34" charset="0"/>
              <a:buChar char="•"/>
            </a:pPr>
            <a:r>
              <a:rPr lang="en-CA" sz="2400" dirty="0">
                <a:latin typeface="Times"/>
              </a:rPr>
              <a:t>Freedom 3: </a:t>
            </a:r>
            <a:r>
              <a:rPr lang="en-CA" sz="2400" b="0" i="0" dirty="0">
                <a:effectLst/>
                <a:latin typeface="Times"/>
              </a:rPr>
              <a:t>distribute copies of your modified versions to benefit the community.</a:t>
            </a:r>
          </a:p>
          <a:p>
            <a:pPr marL="1657350" lvl="3" indent="-285750">
              <a:buFont typeface="Arial" panose="020B0604020202020204" pitchFamily="34" charset="0"/>
              <a:buChar char="•"/>
            </a:pPr>
            <a:endParaRPr lang="en-US" sz="2800" dirty="0"/>
          </a:p>
        </p:txBody>
      </p:sp>
      <p:sp>
        <p:nvSpPr>
          <p:cNvPr id="8" name="Slide Number Placeholder 7">
            <a:extLst>
              <a:ext uri="{FF2B5EF4-FFF2-40B4-BE49-F238E27FC236}">
                <a16:creationId xmlns:a16="http://schemas.microsoft.com/office/drawing/2014/main" id="{D8249C63-7C3E-1F41-F209-F236AB188715}"/>
              </a:ext>
            </a:extLst>
          </p:cNvPr>
          <p:cNvSpPr>
            <a:spLocks noGrp="1"/>
          </p:cNvSpPr>
          <p:nvPr>
            <p:ph type="sldNum" sz="quarter" idx="12"/>
          </p:nvPr>
        </p:nvSpPr>
        <p:spPr/>
        <p:txBody>
          <a:bodyPr/>
          <a:lstStyle/>
          <a:p>
            <a:fld id="{5A33CB2A-1702-4C1D-9CC4-8D472D39F19E}" type="slidenum">
              <a:rPr lang="en-US" smtClean="0"/>
              <a:t>2</a:t>
            </a:fld>
            <a:endParaRPr lang="en-US"/>
          </a:p>
        </p:txBody>
      </p:sp>
    </p:spTree>
    <p:extLst>
      <p:ext uri="{BB962C8B-B14F-4D97-AF65-F5344CB8AC3E}">
        <p14:creationId xmlns:p14="http://schemas.microsoft.com/office/powerpoint/2010/main" val="1616258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3AAB5-13BD-9476-E471-B3C5BC8F144D}"/>
              </a:ext>
            </a:extLst>
          </p:cNvPr>
          <p:cNvSpPr>
            <a:spLocks noGrp="1"/>
          </p:cNvSpPr>
          <p:nvPr>
            <p:ph type="title"/>
          </p:nvPr>
        </p:nvSpPr>
        <p:spPr>
          <a:xfrm>
            <a:off x="332233" y="273490"/>
            <a:ext cx="10131425" cy="1456267"/>
          </a:xfrm>
        </p:spPr>
        <p:txBody>
          <a:bodyPr/>
          <a:lstStyle/>
          <a:p>
            <a:r>
              <a:rPr lang="en-US" dirty="0"/>
              <a:t>Getting started in </a:t>
            </a:r>
            <a:r>
              <a:rPr lang="en-US" dirty="0" err="1"/>
              <a:t>rstudio</a:t>
            </a:r>
            <a:endParaRPr lang="en-US" dirty="0"/>
          </a:p>
        </p:txBody>
      </p:sp>
      <p:sp>
        <p:nvSpPr>
          <p:cNvPr id="4" name="TextBox 3">
            <a:extLst>
              <a:ext uri="{FF2B5EF4-FFF2-40B4-BE49-F238E27FC236}">
                <a16:creationId xmlns:a16="http://schemas.microsoft.com/office/drawing/2014/main" id="{A920A3D2-7706-C056-0EA5-C9011BEE6EB6}"/>
              </a:ext>
            </a:extLst>
          </p:cNvPr>
          <p:cNvSpPr txBox="1"/>
          <p:nvPr/>
        </p:nvSpPr>
        <p:spPr>
          <a:xfrm>
            <a:off x="424657" y="1729757"/>
            <a:ext cx="11884664" cy="6124754"/>
          </a:xfrm>
          <a:prstGeom prst="rect">
            <a:avLst/>
          </a:prstGeom>
          <a:noFill/>
        </p:spPr>
        <p:txBody>
          <a:bodyPr wrap="none" rtlCol="0">
            <a:spAutoFit/>
          </a:bodyPr>
          <a:lstStyle/>
          <a:p>
            <a:pPr marL="285750" indent="-285750">
              <a:buFont typeface="Arial" panose="020B0604020202020204" pitchFamily="34" charset="0"/>
              <a:buChar char="•"/>
            </a:pPr>
            <a:r>
              <a:rPr lang="en-US" sz="2800" dirty="0"/>
              <a:t>Comprehensive R Archive Network (CRAN) </a:t>
            </a:r>
            <a:r>
              <a:rPr lang="en-US" sz="2800" dirty="0">
                <a:hlinkClick r:id="rId3"/>
              </a:rPr>
              <a:t>https://cran.r-project.org/</a:t>
            </a:r>
            <a:endParaRPr lang="en-US" sz="2800" dirty="0"/>
          </a:p>
          <a:p>
            <a:pPr marL="742950" lvl="1" indent="-285750">
              <a:buFont typeface="Arial" panose="020B0604020202020204" pitchFamily="34" charset="0"/>
              <a:buChar char="•"/>
            </a:pPr>
            <a:r>
              <a:rPr lang="en-US" sz="2800" dirty="0"/>
              <a:t>Network of identical servers with up-to-date R code and documentation</a:t>
            </a:r>
          </a:p>
          <a:p>
            <a:pPr marL="742950" lvl="1" indent="-285750">
              <a:buFont typeface="Arial" panose="020B0604020202020204" pitchFamily="34" charset="0"/>
              <a:buChar char="•"/>
            </a:pPr>
            <a:r>
              <a:rPr lang="en-US" sz="2800" dirty="0"/>
              <a:t>CRAN mirrors – the same but pick one that is closest to you!</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Download:</a:t>
            </a:r>
          </a:p>
          <a:p>
            <a:pPr marL="742950" lvl="1" indent="-285750">
              <a:buFont typeface="Arial" panose="020B0604020202020204" pitchFamily="34" charset="0"/>
              <a:buChar char="•"/>
            </a:pPr>
            <a:r>
              <a:rPr lang="en-US" sz="2800" dirty="0"/>
              <a:t>R </a:t>
            </a:r>
            <a:r>
              <a:rPr lang="en-US" sz="2800" dirty="0">
                <a:hlinkClick r:id="rId3"/>
              </a:rPr>
              <a:t>https://cran.r-project.org/</a:t>
            </a:r>
            <a:endParaRPr lang="en-US" sz="2800" dirty="0"/>
          </a:p>
          <a:p>
            <a:pPr marL="742950" lvl="1" indent="-285750">
              <a:buFont typeface="Arial" panose="020B0604020202020204" pitchFamily="34" charset="0"/>
              <a:buChar char="•"/>
            </a:pPr>
            <a:r>
              <a:rPr lang="en-US" sz="2800" dirty="0"/>
              <a:t>RStudio IDE by Posit </a:t>
            </a:r>
            <a:r>
              <a:rPr lang="en-US" sz="2800" dirty="0">
                <a:hlinkClick r:id="rId4"/>
              </a:rPr>
              <a:t>https://posit.co/downloads/</a:t>
            </a:r>
            <a:endParaRPr lang="en-US" sz="2800" dirty="0"/>
          </a:p>
          <a:p>
            <a:endParaRPr lang="en-US" sz="2800" dirty="0"/>
          </a:p>
          <a:p>
            <a:pPr marL="285750" indent="-285750">
              <a:buFont typeface="Arial" panose="020B0604020202020204" pitchFamily="34" charset="0"/>
              <a:buChar char="•"/>
            </a:pPr>
            <a:r>
              <a:rPr lang="en-US" sz="2800" dirty="0"/>
              <a:t>R package repository </a:t>
            </a:r>
          </a:p>
          <a:p>
            <a:pPr marL="742950" lvl="1" indent="-285750">
              <a:buFont typeface="Arial" panose="020B0604020202020204" pitchFamily="34" charset="0"/>
              <a:buChar char="•"/>
            </a:pPr>
            <a:r>
              <a:rPr lang="en-US" sz="2800" dirty="0">
                <a:hlinkClick r:id="rId5"/>
              </a:rPr>
              <a:t>https://cran.r-project.org/web/packages/available_packages_by_date.html</a:t>
            </a:r>
            <a:endParaRPr lang="en-US" sz="2800" dirty="0"/>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sp>
        <p:nvSpPr>
          <p:cNvPr id="5" name="Slide Number Placeholder 4">
            <a:extLst>
              <a:ext uri="{FF2B5EF4-FFF2-40B4-BE49-F238E27FC236}">
                <a16:creationId xmlns:a16="http://schemas.microsoft.com/office/drawing/2014/main" id="{CCAB5299-5F53-B8BB-960C-B57B2760E436}"/>
              </a:ext>
            </a:extLst>
          </p:cNvPr>
          <p:cNvSpPr>
            <a:spLocks noGrp="1"/>
          </p:cNvSpPr>
          <p:nvPr>
            <p:ph type="sldNum" sz="quarter" idx="12"/>
          </p:nvPr>
        </p:nvSpPr>
        <p:spPr/>
        <p:txBody>
          <a:bodyPr/>
          <a:lstStyle/>
          <a:p>
            <a:fld id="{5A33CB2A-1702-4C1D-9CC4-8D472D39F19E}" type="slidenum">
              <a:rPr lang="en-US" smtClean="0"/>
              <a:t>3</a:t>
            </a:fld>
            <a:endParaRPr lang="en-US"/>
          </a:p>
        </p:txBody>
      </p:sp>
    </p:spTree>
    <p:extLst>
      <p:ext uri="{BB962C8B-B14F-4D97-AF65-F5344CB8AC3E}">
        <p14:creationId xmlns:p14="http://schemas.microsoft.com/office/powerpoint/2010/main" val="3890289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3AAB5-13BD-9476-E471-B3C5BC8F144D}"/>
              </a:ext>
            </a:extLst>
          </p:cNvPr>
          <p:cNvSpPr>
            <a:spLocks noGrp="1"/>
          </p:cNvSpPr>
          <p:nvPr>
            <p:ph type="title"/>
          </p:nvPr>
        </p:nvSpPr>
        <p:spPr>
          <a:xfrm>
            <a:off x="332233" y="273490"/>
            <a:ext cx="10131425" cy="1456267"/>
          </a:xfrm>
        </p:spPr>
        <p:txBody>
          <a:bodyPr/>
          <a:lstStyle/>
          <a:p>
            <a:r>
              <a:rPr lang="en-US" dirty="0"/>
              <a:t>Getting started in </a:t>
            </a:r>
            <a:r>
              <a:rPr lang="en-US" dirty="0" err="1"/>
              <a:t>rstudio</a:t>
            </a:r>
            <a:endParaRPr lang="en-US" dirty="0"/>
          </a:p>
        </p:txBody>
      </p:sp>
      <p:sp>
        <p:nvSpPr>
          <p:cNvPr id="4" name="TextBox 3">
            <a:extLst>
              <a:ext uri="{FF2B5EF4-FFF2-40B4-BE49-F238E27FC236}">
                <a16:creationId xmlns:a16="http://schemas.microsoft.com/office/drawing/2014/main" id="{A920A3D2-7706-C056-0EA5-C9011BEE6EB6}"/>
              </a:ext>
            </a:extLst>
          </p:cNvPr>
          <p:cNvSpPr txBox="1"/>
          <p:nvPr/>
        </p:nvSpPr>
        <p:spPr>
          <a:xfrm>
            <a:off x="424657" y="1729757"/>
            <a:ext cx="11884664" cy="6124754"/>
          </a:xfrm>
          <a:prstGeom prst="rect">
            <a:avLst/>
          </a:prstGeom>
          <a:noFill/>
        </p:spPr>
        <p:txBody>
          <a:bodyPr wrap="none" rtlCol="0">
            <a:spAutoFit/>
          </a:bodyPr>
          <a:lstStyle/>
          <a:p>
            <a:pPr marL="285750" indent="-285750">
              <a:buFont typeface="Arial" panose="020B0604020202020204" pitchFamily="34" charset="0"/>
              <a:buChar char="•"/>
            </a:pPr>
            <a:r>
              <a:rPr lang="en-US" sz="2800" dirty="0"/>
              <a:t>Comprehensive R Archive Network (CRAN) </a:t>
            </a:r>
            <a:r>
              <a:rPr lang="en-US" sz="2800" dirty="0">
                <a:hlinkClick r:id="rId3"/>
              </a:rPr>
              <a:t>https://cran.r-project.org/</a:t>
            </a:r>
            <a:endParaRPr lang="en-US" sz="2800" dirty="0"/>
          </a:p>
          <a:p>
            <a:pPr marL="742950" lvl="1" indent="-285750">
              <a:buFont typeface="Arial" panose="020B0604020202020204" pitchFamily="34" charset="0"/>
              <a:buChar char="•"/>
            </a:pPr>
            <a:r>
              <a:rPr lang="en-US" sz="2800" dirty="0"/>
              <a:t>Network of identical servers with up-to-date R code and documentation</a:t>
            </a:r>
          </a:p>
          <a:p>
            <a:pPr marL="742950" lvl="1" indent="-285750">
              <a:buFont typeface="Arial" panose="020B0604020202020204" pitchFamily="34" charset="0"/>
              <a:buChar char="•"/>
            </a:pPr>
            <a:r>
              <a:rPr lang="en-US" sz="2800" dirty="0"/>
              <a:t>CRAN mirrors – the same but pick one that is closest to you!</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Download:</a:t>
            </a:r>
          </a:p>
          <a:p>
            <a:pPr marL="742950" lvl="1" indent="-285750">
              <a:buFont typeface="Arial" panose="020B0604020202020204" pitchFamily="34" charset="0"/>
              <a:buChar char="•"/>
            </a:pPr>
            <a:r>
              <a:rPr lang="en-US" sz="2800" dirty="0"/>
              <a:t>R </a:t>
            </a:r>
            <a:r>
              <a:rPr lang="en-US" sz="2800" dirty="0">
                <a:hlinkClick r:id="rId3"/>
              </a:rPr>
              <a:t>https://cran.r-project.org/</a:t>
            </a:r>
            <a:endParaRPr lang="en-US" sz="2800" dirty="0"/>
          </a:p>
          <a:p>
            <a:pPr marL="742950" lvl="1" indent="-285750">
              <a:buFont typeface="Arial" panose="020B0604020202020204" pitchFamily="34" charset="0"/>
              <a:buChar char="•"/>
            </a:pPr>
            <a:r>
              <a:rPr lang="en-US" sz="2800" dirty="0"/>
              <a:t>RStudio IDE by Posit </a:t>
            </a:r>
            <a:r>
              <a:rPr lang="en-US" sz="2800" dirty="0">
                <a:hlinkClick r:id="rId4"/>
              </a:rPr>
              <a:t>https://posit.co/downloads/</a:t>
            </a:r>
            <a:endParaRPr lang="en-US" sz="2800" dirty="0"/>
          </a:p>
          <a:p>
            <a:endParaRPr lang="en-US" sz="2800" dirty="0"/>
          </a:p>
          <a:p>
            <a:pPr marL="285750" indent="-285750">
              <a:buFont typeface="Arial" panose="020B0604020202020204" pitchFamily="34" charset="0"/>
              <a:buChar char="•"/>
            </a:pPr>
            <a:r>
              <a:rPr lang="en-US" sz="2800" dirty="0"/>
              <a:t>R package repository </a:t>
            </a:r>
          </a:p>
          <a:p>
            <a:pPr marL="742950" lvl="1" indent="-285750">
              <a:buFont typeface="Arial" panose="020B0604020202020204" pitchFamily="34" charset="0"/>
              <a:buChar char="•"/>
            </a:pPr>
            <a:r>
              <a:rPr lang="en-US" sz="2800" dirty="0">
                <a:hlinkClick r:id="rId5"/>
              </a:rPr>
              <a:t>https://cran.r-project.org/web/packages/available_packages_by_date.html</a:t>
            </a:r>
            <a:endParaRPr lang="en-US" sz="2800" dirty="0"/>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sp>
        <p:nvSpPr>
          <p:cNvPr id="3" name="Slide Number Placeholder 2">
            <a:extLst>
              <a:ext uri="{FF2B5EF4-FFF2-40B4-BE49-F238E27FC236}">
                <a16:creationId xmlns:a16="http://schemas.microsoft.com/office/drawing/2014/main" id="{A759BDD3-FBFE-520B-88C4-1866FBDA886C}"/>
              </a:ext>
            </a:extLst>
          </p:cNvPr>
          <p:cNvSpPr>
            <a:spLocks noGrp="1"/>
          </p:cNvSpPr>
          <p:nvPr>
            <p:ph type="sldNum" sz="quarter" idx="12"/>
          </p:nvPr>
        </p:nvSpPr>
        <p:spPr/>
        <p:txBody>
          <a:bodyPr/>
          <a:lstStyle/>
          <a:p>
            <a:fld id="{5A33CB2A-1702-4C1D-9CC4-8D472D39F19E}" type="slidenum">
              <a:rPr lang="en-US" smtClean="0"/>
              <a:t>4</a:t>
            </a:fld>
            <a:endParaRPr lang="en-US"/>
          </a:p>
        </p:txBody>
      </p:sp>
    </p:spTree>
    <p:extLst>
      <p:ext uri="{BB962C8B-B14F-4D97-AF65-F5344CB8AC3E}">
        <p14:creationId xmlns:p14="http://schemas.microsoft.com/office/powerpoint/2010/main" val="2147679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3AAB5-13BD-9476-E471-B3C5BC8F144D}"/>
              </a:ext>
            </a:extLst>
          </p:cNvPr>
          <p:cNvSpPr>
            <a:spLocks noGrp="1"/>
          </p:cNvSpPr>
          <p:nvPr>
            <p:ph type="title"/>
          </p:nvPr>
        </p:nvSpPr>
        <p:spPr>
          <a:xfrm>
            <a:off x="332233" y="273490"/>
            <a:ext cx="10131425" cy="1456267"/>
          </a:xfrm>
        </p:spPr>
        <p:txBody>
          <a:bodyPr/>
          <a:lstStyle/>
          <a:p>
            <a:r>
              <a:rPr lang="en-US" dirty="0"/>
              <a:t>Getting started in </a:t>
            </a:r>
            <a:r>
              <a:rPr lang="en-US" dirty="0" err="1"/>
              <a:t>rstudio</a:t>
            </a:r>
            <a:endParaRPr lang="en-US" dirty="0"/>
          </a:p>
        </p:txBody>
      </p:sp>
      <p:pic>
        <p:nvPicPr>
          <p:cNvPr id="3" name="Picture 2">
            <a:extLst>
              <a:ext uri="{FF2B5EF4-FFF2-40B4-BE49-F238E27FC236}">
                <a16:creationId xmlns:a16="http://schemas.microsoft.com/office/drawing/2014/main" id="{87804790-F908-9583-8DD8-778BD7894F51}"/>
              </a:ext>
            </a:extLst>
          </p:cNvPr>
          <p:cNvPicPr>
            <a:picLocks noChangeAspect="1"/>
          </p:cNvPicPr>
          <p:nvPr/>
        </p:nvPicPr>
        <p:blipFill>
          <a:blip r:embed="rId3"/>
          <a:stretch>
            <a:fillRect/>
          </a:stretch>
        </p:blipFill>
        <p:spPr>
          <a:xfrm>
            <a:off x="8155321" y="2057401"/>
            <a:ext cx="3704446" cy="3555999"/>
          </a:xfrm>
          <a:prstGeom prst="rect">
            <a:avLst/>
          </a:prstGeom>
        </p:spPr>
      </p:pic>
      <p:pic>
        <p:nvPicPr>
          <p:cNvPr id="5" name="Picture 4">
            <a:extLst>
              <a:ext uri="{FF2B5EF4-FFF2-40B4-BE49-F238E27FC236}">
                <a16:creationId xmlns:a16="http://schemas.microsoft.com/office/drawing/2014/main" id="{32E0FD11-D8FE-9868-B182-3D3970B6A13F}"/>
              </a:ext>
            </a:extLst>
          </p:cNvPr>
          <p:cNvPicPr>
            <a:picLocks noChangeAspect="1"/>
          </p:cNvPicPr>
          <p:nvPr/>
        </p:nvPicPr>
        <p:blipFill>
          <a:blip r:embed="rId4"/>
          <a:stretch>
            <a:fillRect/>
          </a:stretch>
        </p:blipFill>
        <p:spPr>
          <a:xfrm>
            <a:off x="332233" y="1244600"/>
            <a:ext cx="7642340" cy="4724400"/>
          </a:xfrm>
          <a:prstGeom prst="rect">
            <a:avLst/>
          </a:prstGeom>
        </p:spPr>
      </p:pic>
      <p:sp>
        <p:nvSpPr>
          <p:cNvPr id="6" name="Slide Number Placeholder 5">
            <a:extLst>
              <a:ext uri="{FF2B5EF4-FFF2-40B4-BE49-F238E27FC236}">
                <a16:creationId xmlns:a16="http://schemas.microsoft.com/office/drawing/2014/main" id="{13274428-ADC4-2431-495E-92A74012D3E0}"/>
              </a:ext>
            </a:extLst>
          </p:cNvPr>
          <p:cNvSpPr>
            <a:spLocks noGrp="1"/>
          </p:cNvSpPr>
          <p:nvPr>
            <p:ph type="sldNum" sz="quarter" idx="12"/>
          </p:nvPr>
        </p:nvSpPr>
        <p:spPr/>
        <p:txBody>
          <a:bodyPr/>
          <a:lstStyle/>
          <a:p>
            <a:fld id="{5A33CB2A-1702-4C1D-9CC4-8D472D39F19E}" type="slidenum">
              <a:rPr lang="en-US" smtClean="0"/>
              <a:t>5</a:t>
            </a:fld>
            <a:endParaRPr lang="en-US"/>
          </a:p>
        </p:txBody>
      </p:sp>
      <p:sp>
        <p:nvSpPr>
          <p:cNvPr id="7" name="TextBox 6">
            <a:extLst>
              <a:ext uri="{FF2B5EF4-FFF2-40B4-BE49-F238E27FC236}">
                <a16:creationId xmlns:a16="http://schemas.microsoft.com/office/drawing/2014/main" id="{C01A3FEE-2179-638C-8283-DF45AB8BDF96}"/>
              </a:ext>
            </a:extLst>
          </p:cNvPr>
          <p:cNvSpPr txBox="1"/>
          <p:nvPr/>
        </p:nvSpPr>
        <p:spPr>
          <a:xfrm>
            <a:off x="3340100" y="6273800"/>
            <a:ext cx="5158207" cy="646331"/>
          </a:xfrm>
          <a:prstGeom prst="rect">
            <a:avLst/>
          </a:prstGeom>
          <a:noFill/>
        </p:spPr>
        <p:txBody>
          <a:bodyPr wrap="none" rtlCol="0">
            <a:spAutoFit/>
          </a:bodyPr>
          <a:lstStyle/>
          <a:p>
            <a:r>
              <a:rPr lang="en-US" dirty="0">
                <a:hlinkClick r:id="rId5"/>
              </a:rPr>
              <a:t>https://rstudio.github.io/cheatsheets/rstudio-ide.pdf</a:t>
            </a:r>
            <a:endParaRPr lang="en-US" dirty="0"/>
          </a:p>
          <a:p>
            <a:endParaRPr lang="en-US" dirty="0"/>
          </a:p>
        </p:txBody>
      </p:sp>
    </p:spTree>
    <p:extLst>
      <p:ext uri="{BB962C8B-B14F-4D97-AF65-F5344CB8AC3E}">
        <p14:creationId xmlns:p14="http://schemas.microsoft.com/office/powerpoint/2010/main" val="399686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9D6A-78E9-A007-9414-99E926C09F6A}"/>
              </a:ext>
            </a:extLst>
          </p:cNvPr>
          <p:cNvSpPr>
            <a:spLocks noGrp="1"/>
          </p:cNvSpPr>
          <p:nvPr>
            <p:ph type="title"/>
          </p:nvPr>
        </p:nvSpPr>
        <p:spPr>
          <a:xfrm>
            <a:off x="685802" y="609600"/>
            <a:ext cx="6282266" cy="1456267"/>
          </a:xfrm>
        </p:spPr>
        <p:txBody>
          <a:bodyPr vert="horz" lIns="91440" tIns="45720" rIns="91440" bIns="45720" rtlCol="0" anchor="ctr">
            <a:normAutofit/>
          </a:bodyPr>
          <a:lstStyle/>
          <a:p>
            <a:r>
              <a:rPr lang="en-US" dirty="0"/>
              <a:t>The very basics</a:t>
            </a:r>
          </a:p>
        </p:txBody>
      </p:sp>
      <p:sp>
        <p:nvSpPr>
          <p:cNvPr id="8" name="TextBox 7">
            <a:extLst>
              <a:ext uri="{FF2B5EF4-FFF2-40B4-BE49-F238E27FC236}">
                <a16:creationId xmlns:a16="http://schemas.microsoft.com/office/drawing/2014/main" id="{F7B1F531-9B02-DC48-1AE4-7BCEA474AD6A}"/>
              </a:ext>
            </a:extLst>
          </p:cNvPr>
          <p:cNvSpPr txBox="1"/>
          <p:nvPr/>
        </p:nvSpPr>
        <p:spPr>
          <a:xfrm>
            <a:off x="1015765" y="1657128"/>
            <a:ext cx="10934935" cy="5449887"/>
          </a:xfrm>
          <a:prstGeom prst="rect">
            <a:avLst/>
          </a:prstGeom>
        </p:spPr>
        <p:txBody>
          <a:bodyPr vert="horz" lIns="91440" tIns="45720" rIns="91440" bIns="45720" rtlCol="0" anchor="ctr">
            <a:normAutofit/>
          </a:bodyPr>
          <a:lstStyle/>
          <a:p>
            <a:pPr marL="285750" indent="-285750">
              <a:spcAft>
                <a:spcPts val="1000"/>
              </a:spcAft>
              <a:buClr>
                <a:schemeClr val="tx1"/>
              </a:buClr>
              <a:buSzPct val="100000"/>
              <a:buFont typeface="Arial"/>
              <a:buChar char="•"/>
            </a:pPr>
            <a:r>
              <a:rPr lang="en-US" sz="2800" dirty="0"/>
              <a:t>When in doubt: CHECK THE INTERNET!</a:t>
            </a:r>
          </a:p>
          <a:p>
            <a:pPr marL="742950" lvl="1" indent="-285750">
              <a:spcAft>
                <a:spcPts val="1000"/>
              </a:spcAft>
              <a:buClr>
                <a:schemeClr val="tx1"/>
              </a:buClr>
              <a:buSzPct val="100000"/>
              <a:buFont typeface="Arial"/>
              <a:buChar char="•"/>
            </a:pPr>
            <a:r>
              <a:rPr lang="en-US" sz="2800" dirty="0">
                <a:hlinkClick r:id="rId3"/>
              </a:rPr>
              <a:t>https://stackoverflow.com/</a:t>
            </a:r>
            <a:endParaRPr lang="en-US" sz="2800" dirty="0"/>
          </a:p>
          <a:p>
            <a:pPr marL="742950" lvl="1" indent="-285750">
              <a:spcAft>
                <a:spcPts val="1000"/>
              </a:spcAft>
              <a:buClr>
                <a:schemeClr val="tx1"/>
              </a:buClr>
              <a:buSzPct val="100000"/>
              <a:buFont typeface="Arial"/>
              <a:buChar char="•"/>
            </a:pPr>
            <a:r>
              <a:rPr lang="en-US" sz="2800" dirty="0">
                <a:hlinkClick r:id="rId4"/>
              </a:rPr>
              <a:t>https://posit.co/resources/cheatsheets/</a:t>
            </a:r>
            <a:endParaRPr lang="en-US" sz="2800" dirty="0"/>
          </a:p>
          <a:p>
            <a:pPr marL="742950" lvl="1" indent="-285750">
              <a:spcAft>
                <a:spcPts val="1000"/>
              </a:spcAft>
              <a:buClr>
                <a:schemeClr val="tx1"/>
              </a:buClr>
              <a:buSzPct val="100000"/>
              <a:buFont typeface="Arial"/>
              <a:buChar char="•"/>
            </a:pPr>
            <a:r>
              <a:rPr lang="en-US" sz="2800" dirty="0"/>
              <a:t>…and many others!</a:t>
            </a:r>
          </a:p>
          <a:p>
            <a:pPr marL="285750" indent="-285750">
              <a:spcAft>
                <a:spcPts val="1000"/>
              </a:spcAft>
              <a:buClr>
                <a:schemeClr val="tx1"/>
              </a:buClr>
              <a:buSzPct val="100000"/>
              <a:buFont typeface="Arial"/>
              <a:buChar char="•"/>
            </a:pPr>
            <a:endParaRPr lang="en-US" sz="2800" dirty="0"/>
          </a:p>
          <a:p>
            <a:pPr marL="285750" indent="-285750">
              <a:spcAft>
                <a:spcPts val="1000"/>
              </a:spcAft>
              <a:buClr>
                <a:schemeClr val="tx1"/>
              </a:buClr>
              <a:buSzPct val="100000"/>
              <a:buFont typeface="Arial"/>
              <a:buChar char="•"/>
            </a:pPr>
            <a:r>
              <a:rPr lang="en-US" sz="2800" dirty="0"/>
              <a:t>Built-in help in </a:t>
            </a:r>
            <a:r>
              <a:rPr lang="en-US" sz="2800" dirty="0" err="1"/>
              <a:t>Rstudio</a:t>
            </a:r>
            <a:r>
              <a:rPr lang="en-US" sz="2800" dirty="0"/>
              <a:t>:</a:t>
            </a:r>
          </a:p>
          <a:p>
            <a:pPr marL="742950" lvl="1" indent="-285750">
              <a:spcAft>
                <a:spcPts val="1000"/>
              </a:spcAft>
              <a:buClr>
                <a:schemeClr val="tx1"/>
              </a:buClr>
              <a:buSzPct val="100000"/>
              <a:buFont typeface="Arial"/>
              <a:buChar char="•"/>
            </a:pPr>
            <a:r>
              <a:rPr lang="en-US" sz="2800" dirty="0"/>
              <a:t>?</a:t>
            </a:r>
            <a:r>
              <a:rPr lang="en-US" sz="2800" dirty="0" err="1"/>
              <a:t>functionname</a:t>
            </a:r>
            <a:endParaRPr lang="en-US" sz="2800" dirty="0"/>
          </a:p>
          <a:p>
            <a:pPr marL="742950" lvl="1" indent="-285750">
              <a:spcAft>
                <a:spcPts val="1000"/>
              </a:spcAft>
              <a:buClr>
                <a:schemeClr val="tx1"/>
              </a:buClr>
              <a:buSzPct val="100000"/>
              <a:buFont typeface="Arial"/>
              <a:buChar char="•"/>
            </a:pPr>
            <a:r>
              <a:rPr lang="en-US" sz="2800" dirty="0"/>
              <a:t>E.g. ?seq()</a:t>
            </a:r>
          </a:p>
          <a:p>
            <a:pPr marL="742950" lvl="1" indent="-285750">
              <a:spcAft>
                <a:spcPts val="1000"/>
              </a:spcAft>
              <a:buClr>
                <a:schemeClr val="tx1"/>
              </a:buClr>
              <a:buSzPct val="100000"/>
              <a:buFont typeface="Arial"/>
              <a:buChar char="•"/>
            </a:pPr>
            <a:r>
              <a:rPr lang="en-US" sz="2800" dirty="0"/>
              <a:t>Base R: </a:t>
            </a:r>
            <a:r>
              <a:rPr lang="en-US" sz="2400" dirty="0">
                <a:hlinkClick r:id="rId5"/>
              </a:rPr>
              <a:t>https://iqss.github.io/dss-workshops/R/Rintro/base-r-cheat-sheet.pdf</a:t>
            </a:r>
            <a:endParaRPr lang="en-US" sz="2400" dirty="0"/>
          </a:p>
          <a:p>
            <a:pPr marL="742950" lvl="1" indent="-285750">
              <a:spcAft>
                <a:spcPts val="1000"/>
              </a:spcAft>
              <a:buClr>
                <a:schemeClr val="tx1"/>
              </a:buClr>
              <a:buSzPct val="100000"/>
              <a:buFont typeface="Arial"/>
              <a:buChar char="•"/>
            </a:pPr>
            <a:endParaRPr lang="en-US" sz="2800" dirty="0"/>
          </a:p>
          <a:p>
            <a:pPr marL="285750" indent="-285750">
              <a:spcAft>
                <a:spcPts val="1000"/>
              </a:spcAft>
              <a:buClr>
                <a:schemeClr val="tx1"/>
              </a:buClr>
              <a:buSzPct val="100000"/>
              <a:buFont typeface="Arial"/>
              <a:buChar char="•"/>
            </a:pPr>
            <a:endParaRPr lang="en-US" dirty="0"/>
          </a:p>
        </p:txBody>
      </p:sp>
      <p:sp>
        <p:nvSpPr>
          <p:cNvPr id="4" name="Slide Number Placeholder 3">
            <a:extLst>
              <a:ext uri="{FF2B5EF4-FFF2-40B4-BE49-F238E27FC236}">
                <a16:creationId xmlns:a16="http://schemas.microsoft.com/office/drawing/2014/main" id="{6C0A0A5E-A778-110A-5824-6C0650FE7D6D}"/>
              </a:ext>
            </a:extLst>
          </p:cNvPr>
          <p:cNvSpPr>
            <a:spLocks noGrp="1"/>
          </p:cNvSpPr>
          <p:nvPr>
            <p:ph type="sldNum" sz="quarter" idx="12"/>
          </p:nvPr>
        </p:nvSpPr>
        <p:spPr>
          <a:xfrm>
            <a:off x="10266060" y="5870575"/>
            <a:ext cx="551167" cy="377825"/>
          </a:xfrm>
        </p:spPr>
        <p:txBody>
          <a:bodyPr vert="horz" lIns="91440" tIns="45720" rIns="91440" bIns="45720" rtlCol="0" anchor="ctr">
            <a:normAutofit/>
          </a:bodyPr>
          <a:lstStyle/>
          <a:p>
            <a:pPr defTabSz="914400">
              <a:spcAft>
                <a:spcPts val="600"/>
              </a:spcAft>
            </a:pPr>
            <a:fld id="{5A33CB2A-1702-4C1D-9CC4-8D472D39F19E}" type="slidenum">
              <a:rPr lang="en-US" smtClean="0"/>
              <a:pPr defTabSz="914400">
                <a:spcAft>
                  <a:spcPts val="600"/>
                </a:spcAft>
              </a:pPr>
              <a:t>6</a:t>
            </a:fld>
            <a:endParaRPr lang="en-US"/>
          </a:p>
        </p:txBody>
      </p:sp>
      <p:pic>
        <p:nvPicPr>
          <p:cNvPr id="10" name="Picture 9">
            <a:extLst>
              <a:ext uri="{FF2B5EF4-FFF2-40B4-BE49-F238E27FC236}">
                <a16:creationId xmlns:a16="http://schemas.microsoft.com/office/drawing/2014/main" id="{65D77B09-39C5-A7C6-4AE2-2161993E377A}"/>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06" b="94393" l="7426" r="89604">
                        <a14:foregroundMark x1="19307" y1="41121" x2="18317" y2="59346"/>
                        <a14:foregroundMark x1="18317" y1="59346" x2="33416" y2="49065"/>
                        <a14:foregroundMark x1="33416" y1="49065" x2="23020" y2="34346"/>
                        <a14:foregroundMark x1="23020" y1="34346" x2="7673" y2="45327"/>
                        <a14:foregroundMark x1="7673" y1="45327" x2="27475" y2="55841"/>
                        <a14:foregroundMark x1="27475" y1="55841" x2="29455" y2="32243"/>
                        <a14:foregroundMark x1="29455" y1="32243" x2="16832" y2="47196"/>
                        <a14:foregroundMark x1="16832" y1="47196" x2="38366" y2="44860"/>
                        <a14:foregroundMark x1="38366" y1="44860" x2="20050" y2="55607"/>
                        <a14:foregroundMark x1="20050" y1="55607" x2="18812" y2="48598"/>
                        <a14:foregroundMark x1="51733" y1="52336" x2="30198" y2="54206"/>
                        <a14:foregroundMark x1="30198" y1="54206" x2="48267" y2="46729"/>
                        <a14:foregroundMark x1="48267" y1="46729" x2="72772" y2="52804"/>
                        <a14:foregroundMark x1="72772" y1="52804" x2="51980" y2="50000"/>
                        <a14:foregroundMark x1="51980" y1="50000" x2="71040" y2="46028"/>
                        <a14:foregroundMark x1="71040" y1="46028" x2="83416" y2="54907"/>
                        <a14:foregroundMark x1="85891" y1="43224" x2="75000" y2="48364"/>
                        <a14:foregroundMark x1="31683" y1="46028" x2="27970" y2="64953"/>
                        <a14:foregroundMark x1="27970" y1="64953" x2="44554" y2="56075"/>
                        <a14:foregroundMark x1="44554" y1="56075" x2="23762" y2="59346"/>
                        <a14:foregroundMark x1="23762" y1="59346" x2="28960" y2="57710"/>
                        <a14:foregroundMark x1="41832" y1="41121" x2="46535" y2="45093"/>
                        <a14:foregroundMark x1="77723" y1="50467" x2="85891" y2="49065"/>
                        <a14:foregroundMark x1="39851" y1="90421" x2="42574" y2="89486"/>
                        <a14:foregroundMark x1="53960" y1="8879" x2="57426" y2="9346"/>
                        <a14:foregroundMark x1="47030" y1="4206" x2="47030" y2="4206"/>
                        <a14:foregroundMark x1="46535" y1="94393" x2="46535" y2="94393"/>
                      </a14:backgroundRemoval>
                    </a14:imgEffect>
                  </a14:imgLayer>
                </a14:imgProps>
              </a:ext>
            </a:extLst>
          </a:blip>
          <a:stretch>
            <a:fillRect/>
          </a:stretch>
        </p:blipFill>
        <p:spPr>
          <a:xfrm>
            <a:off x="9534527" y="175768"/>
            <a:ext cx="2565400" cy="2717800"/>
          </a:xfrm>
          <a:prstGeom prst="rect">
            <a:avLst/>
          </a:prstGeom>
        </p:spPr>
      </p:pic>
    </p:spTree>
    <p:extLst>
      <p:ext uri="{BB962C8B-B14F-4D97-AF65-F5344CB8AC3E}">
        <p14:creationId xmlns:p14="http://schemas.microsoft.com/office/powerpoint/2010/main" val="3391214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9D6A-78E9-A007-9414-99E926C09F6A}"/>
              </a:ext>
            </a:extLst>
          </p:cNvPr>
          <p:cNvSpPr>
            <a:spLocks noGrp="1"/>
          </p:cNvSpPr>
          <p:nvPr>
            <p:ph type="title"/>
          </p:nvPr>
        </p:nvSpPr>
        <p:spPr>
          <a:xfrm>
            <a:off x="685802" y="609600"/>
            <a:ext cx="6282266" cy="1456267"/>
          </a:xfrm>
        </p:spPr>
        <p:txBody>
          <a:bodyPr vert="horz" lIns="91440" tIns="45720" rIns="91440" bIns="45720" rtlCol="0" anchor="ctr">
            <a:normAutofit/>
          </a:bodyPr>
          <a:lstStyle/>
          <a:p>
            <a:r>
              <a:rPr lang="en-US" dirty="0"/>
              <a:t>The very basics: Packages</a:t>
            </a:r>
          </a:p>
        </p:txBody>
      </p:sp>
      <p:sp>
        <p:nvSpPr>
          <p:cNvPr id="8" name="TextBox 7">
            <a:extLst>
              <a:ext uri="{FF2B5EF4-FFF2-40B4-BE49-F238E27FC236}">
                <a16:creationId xmlns:a16="http://schemas.microsoft.com/office/drawing/2014/main" id="{F7B1F531-9B02-DC48-1AE4-7BCEA474AD6A}"/>
              </a:ext>
            </a:extLst>
          </p:cNvPr>
          <p:cNvSpPr txBox="1"/>
          <p:nvPr/>
        </p:nvSpPr>
        <p:spPr>
          <a:xfrm>
            <a:off x="568327" y="1534875"/>
            <a:ext cx="11531600" cy="5147357"/>
          </a:xfrm>
          <a:prstGeom prst="rect">
            <a:avLst/>
          </a:prstGeom>
        </p:spPr>
        <p:txBody>
          <a:bodyPr vert="horz" lIns="91440" tIns="45720" rIns="91440" bIns="45720" rtlCol="0" anchor="ctr">
            <a:normAutofit/>
          </a:bodyPr>
          <a:lstStyle/>
          <a:p>
            <a:pPr marL="285750" indent="-285750">
              <a:spcAft>
                <a:spcPts val="1000"/>
              </a:spcAft>
              <a:buClr>
                <a:schemeClr val="tx1"/>
              </a:buClr>
              <a:buSzPct val="100000"/>
              <a:buFont typeface="Arial"/>
              <a:buChar char="•"/>
            </a:pPr>
            <a:r>
              <a:rPr lang="en-US" sz="2800" dirty="0"/>
              <a:t>Packages are the heart of R language.</a:t>
            </a:r>
          </a:p>
          <a:p>
            <a:pPr marL="285750" indent="-285750">
              <a:spcAft>
                <a:spcPts val="1000"/>
              </a:spcAft>
              <a:buClr>
                <a:schemeClr val="tx1"/>
              </a:buClr>
              <a:buSzPct val="100000"/>
              <a:buFont typeface="Arial"/>
              <a:buChar char="•"/>
            </a:pPr>
            <a:r>
              <a:rPr lang="en-US" sz="2800" dirty="0"/>
              <a:t>Anyone can make them, improve them (“free”).</a:t>
            </a:r>
          </a:p>
          <a:p>
            <a:pPr marL="285750" indent="-285750">
              <a:spcAft>
                <a:spcPts val="1000"/>
              </a:spcAft>
              <a:buClr>
                <a:schemeClr val="tx1"/>
              </a:buClr>
              <a:buSzPct val="100000"/>
              <a:buFont typeface="Arial"/>
              <a:buChar char="•"/>
            </a:pPr>
            <a:r>
              <a:rPr lang="en-US" sz="2800" dirty="0"/>
              <a:t>CRAN has ~21,000 packages available to download.</a:t>
            </a:r>
          </a:p>
          <a:p>
            <a:pPr marL="742950" lvl="1" indent="-285750">
              <a:spcAft>
                <a:spcPts val="1000"/>
              </a:spcAft>
              <a:buClr>
                <a:schemeClr val="tx1"/>
              </a:buClr>
              <a:buSzPct val="100000"/>
              <a:buFont typeface="Arial"/>
              <a:buChar char="•"/>
            </a:pPr>
            <a:r>
              <a:rPr lang="en-US" sz="2400" dirty="0">
                <a:hlinkClick r:id="rId4"/>
              </a:rPr>
              <a:t>https://cran.r-project.org/</a:t>
            </a:r>
            <a:endParaRPr lang="en-US" sz="2400" dirty="0"/>
          </a:p>
          <a:p>
            <a:pPr marL="742950" lvl="1" indent="-285750">
              <a:spcAft>
                <a:spcPts val="1000"/>
              </a:spcAft>
              <a:buClr>
                <a:schemeClr val="tx1"/>
              </a:buClr>
              <a:buSzPct val="100000"/>
              <a:buFont typeface="Arial"/>
              <a:buChar char="•"/>
            </a:pPr>
            <a:r>
              <a:rPr lang="en-US" sz="2400" dirty="0">
                <a:hlinkClick r:id="rId5"/>
              </a:rPr>
              <a:t>https://cran.r-project.org/web/packages/available_packages_by_name.html</a:t>
            </a:r>
            <a:endParaRPr lang="en-US" sz="2800" dirty="0"/>
          </a:p>
          <a:p>
            <a:pPr marL="285750" indent="-285750">
              <a:spcAft>
                <a:spcPts val="1000"/>
              </a:spcAft>
              <a:buClr>
                <a:schemeClr val="tx1"/>
              </a:buClr>
              <a:buSzPct val="100000"/>
              <a:buFont typeface="Arial"/>
              <a:buChar char="•"/>
            </a:pPr>
            <a:r>
              <a:rPr lang="en-US" sz="2800" dirty="0"/>
              <a:t>ggplot2 is a very popular package!</a:t>
            </a:r>
          </a:p>
          <a:p>
            <a:pPr marL="742950" lvl="1" indent="-285750">
              <a:spcAft>
                <a:spcPts val="1000"/>
              </a:spcAft>
              <a:buClr>
                <a:schemeClr val="tx1"/>
              </a:buClr>
              <a:buSzPct val="100000"/>
              <a:buFont typeface="Arial"/>
              <a:buChar char="•"/>
            </a:pPr>
            <a:r>
              <a:rPr lang="en-US" sz="2400" dirty="0">
                <a:hlinkClick r:id="rId6"/>
              </a:rPr>
              <a:t>https://cran.r-project.org/web/packages/ggplot2/index.html</a:t>
            </a:r>
            <a:endParaRPr lang="en-US" sz="2400" dirty="0"/>
          </a:p>
          <a:p>
            <a:pPr marL="285750" indent="-285750">
              <a:spcAft>
                <a:spcPts val="1000"/>
              </a:spcAft>
              <a:buClr>
                <a:schemeClr val="tx1"/>
              </a:buClr>
              <a:buSzPct val="100000"/>
              <a:buFont typeface="Arial"/>
              <a:buChar char="•"/>
            </a:pPr>
            <a:r>
              <a:rPr lang="en-US" sz="2800" dirty="0"/>
              <a:t>We download and then install them in our “library” on </a:t>
            </a:r>
            <a:r>
              <a:rPr lang="en-US" sz="2800" dirty="0" err="1"/>
              <a:t>Rstudio</a:t>
            </a:r>
            <a:r>
              <a:rPr lang="en-US" sz="2800" dirty="0"/>
              <a:t>.</a:t>
            </a:r>
          </a:p>
        </p:txBody>
      </p:sp>
      <p:sp>
        <p:nvSpPr>
          <p:cNvPr id="4" name="Slide Number Placeholder 3">
            <a:extLst>
              <a:ext uri="{FF2B5EF4-FFF2-40B4-BE49-F238E27FC236}">
                <a16:creationId xmlns:a16="http://schemas.microsoft.com/office/drawing/2014/main" id="{6C0A0A5E-A778-110A-5824-6C0650FE7D6D}"/>
              </a:ext>
            </a:extLst>
          </p:cNvPr>
          <p:cNvSpPr>
            <a:spLocks noGrp="1"/>
          </p:cNvSpPr>
          <p:nvPr>
            <p:ph type="sldNum" sz="quarter" idx="12"/>
          </p:nvPr>
        </p:nvSpPr>
        <p:spPr>
          <a:xfrm>
            <a:off x="10266060" y="5870575"/>
            <a:ext cx="551167" cy="377825"/>
          </a:xfrm>
        </p:spPr>
        <p:txBody>
          <a:bodyPr vert="horz" lIns="91440" tIns="45720" rIns="91440" bIns="45720" rtlCol="0" anchor="ctr">
            <a:normAutofit/>
          </a:bodyPr>
          <a:lstStyle/>
          <a:p>
            <a:pPr defTabSz="914400">
              <a:spcAft>
                <a:spcPts val="600"/>
              </a:spcAft>
            </a:pPr>
            <a:fld id="{5A33CB2A-1702-4C1D-9CC4-8D472D39F19E}" type="slidenum">
              <a:rPr lang="en-US" smtClean="0"/>
              <a:pPr defTabSz="914400">
                <a:spcAft>
                  <a:spcPts val="600"/>
                </a:spcAft>
              </a:pPr>
              <a:t>7</a:t>
            </a:fld>
            <a:endParaRPr lang="en-US"/>
          </a:p>
        </p:txBody>
      </p:sp>
      <p:pic>
        <p:nvPicPr>
          <p:cNvPr id="10" name="Picture 9">
            <a:extLst>
              <a:ext uri="{FF2B5EF4-FFF2-40B4-BE49-F238E27FC236}">
                <a16:creationId xmlns:a16="http://schemas.microsoft.com/office/drawing/2014/main" id="{65D77B09-39C5-A7C6-4AE2-2161993E377A}"/>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4206" b="94393" l="7426" r="89604">
                        <a14:foregroundMark x1="19307" y1="41121" x2="18317" y2="59346"/>
                        <a14:foregroundMark x1="18317" y1="59346" x2="33416" y2="49065"/>
                        <a14:foregroundMark x1="33416" y1="49065" x2="23020" y2="34346"/>
                        <a14:foregroundMark x1="23020" y1="34346" x2="7673" y2="45327"/>
                        <a14:foregroundMark x1="7673" y1="45327" x2="27475" y2="55841"/>
                        <a14:foregroundMark x1="27475" y1="55841" x2="29455" y2="32243"/>
                        <a14:foregroundMark x1="29455" y1="32243" x2="16832" y2="47196"/>
                        <a14:foregroundMark x1="16832" y1="47196" x2="38366" y2="44860"/>
                        <a14:foregroundMark x1="38366" y1="44860" x2="20050" y2="55607"/>
                        <a14:foregroundMark x1="20050" y1="55607" x2="18812" y2="48598"/>
                        <a14:foregroundMark x1="51733" y1="52336" x2="30198" y2="54206"/>
                        <a14:foregroundMark x1="30198" y1="54206" x2="48267" y2="46729"/>
                        <a14:foregroundMark x1="48267" y1="46729" x2="72772" y2="52804"/>
                        <a14:foregroundMark x1="72772" y1="52804" x2="51980" y2="50000"/>
                        <a14:foregroundMark x1="51980" y1="50000" x2="71040" y2="46028"/>
                        <a14:foregroundMark x1="71040" y1="46028" x2="83416" y2="54907"/>
                        <a14:foregroundMark x1="85891" y1="43224" x2="75000" y2="48364"/>
                        <a14:foregroundMark x1="31683" y1="46028" x2="27970" y2="64953"/>
                        <a14:foregroundMark x1="27970" y1="64953" x2="44554" y2="56075"/>
                        <a14:foregroundMark x1="44554" y1="56075" x2="23762" y2="59346"/>
                        <a14:foregroundMark x1="23762" y1="59346" x2="28960" y2="57710"/>
                        <a14:foregroundMark x1="41832" y1="41121" x2="46535" y2="45093"/>
                        <a14:foregroundMark x1="77723" y1="50467" x2="85891" y2="49065"/>
                        <a14:foregroundMark x1="39851" y1="90421" x2="42574" y2="89486"/>
                        <a14:foregroundMark x1="53960" y1="8879" x2="57426" y2="9346"/>
                        <a14:foregroundMark x1="47030" y1="4206" x2="47030" y2="4206"/>
                        <a14:foregroundMark x1="46535" y1="94393" x2="46535" y2="94393"/>
                      </a14:backgroundRemoval>
                    </a14:imgEffect>
                  </a14:imgLayer>
                </a14:imgProps>
              </a:ext>
            </a:extLst>
          </a:blip>
          <a:stretch>
            <a:fillRect/>
          </a:stretch>
        </p:blipFill>
        <p:spPr>
          <a:xfrm>
            <a:off x="9534527" y="175768"/>
            <a:ext cx="2565400" cy="2717800"/>
          </a:xfrm>
          <a:prstGeom prst="rect">
            <a:avLst/>
          </a:prstGeom>
        </p:spPr>
      </p:pic>
    </p:spTree>
    <p:extLst>
      <p:ext uri="{BB962C8B-B14F-4D97-AF65-F5344CB8AC3E}">
        <p14:creationId xmlns:p14="http://schemas.microsoft.com/office/powerpoint/2010/main" val="1463815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9D6A-78E9-A007-9414-99E926C09F6A}"/>
              </a:ext>
            </a:extLst>
          </p:cNvPr>
          <p:cNvSpPr>
            <a:spLocks noGrp="1"/>
          </p:cNvSpPr>
          <p:nvPr>
            <p:ph type="title"/>
          </p:nvPr>
        </p:nvSpPr>
        <p:spPr>
          <a:xfrm>
            <a:off x="685802" y="609600"/>
            <a:ext cx="6282266" cy="1456267"/>
          </a:xfrm>
        </p:spPr>
        <p:txBody>
          <a:bodyPr vert="horz" lIns="91440" tIns="45720" rIns="91440" bIns="45720" rtlCol="0" anchor="ctr">
            <a:normAutofit/>
          </a:bodyPr>
          <a:lstStyle/>
          <a:p>
            <a:r>
              <a:rPr lang="en-US" dirty="0"/>
              <a:t>Ggplot2</a:t>
            </a:r>
          </a:p>
        </p:txBody>
      </p:sp>
      <p:sp>
        <p:nvSpPr>
          <p:cNvPr id="4" name="Slide Number Placeholder 3">
            <a:extLst>
              <a:ext uri="{FF2B5EF4-FFF2-40B4-BE49-F238E27FC236}">
                <a16:creationId xmlns:a16="http://schemas.microsoft.com/office/drawing/2014/main" id="{6C0A0A5E-A778-110A-5824-6C0650FE7D6D}"/>
              </a:ext>
            </a:extLst>
          </p:cNvPr>
          <p:cNvSpPr>
            <a:spLocks noGrp="1"/>
          </p:cNvSpPr>
          <p:nvPr>
            <p:ph type="sldNum" sz="quarter" idx="12"/>
          </p:nvPr>
        </p:nvSpPr>
        <p:spPr>
          <a:xfrm>
            <a:off x="10266060" y="5870575"/>
            <a:ext cx="551167" cy="377825"/>
          </a:xfrm>
        </p:spPr>
        <p:txBody>
          <a:bodyPr vert="horz" lIns="91440" tIns="45720" rIns="91440" bIns="45720" rtlCol="0" anchor="ctr">
            <a:normAutofit/>
          </a:bodyPr>
          <a:lstStyle/>
          <a:p>
            <a:pPr defTabSz="914400">
              <a:spcAft>
                <a:spcPts val="600"/>
              </a:spcAft>
            </a:pPr>
            <a:fld id="{5A33CB2A-1702-4C1D-9CC4-8D472D39F19E}" type="slidenum">
              <a:rPr lang="en-US" smtClean="0"/>
              <a:pPr defTabSz="914400">
                <a:spcAft>
                  <a:spcPts val="600"/>
                </a:spcAft>
              </a:pPr>
              <a:t>8</a:t>
            </a:fld>
            <a:endParaRPr lang="en-US"/>
          </a:p>
        </p:txBody>
      </p:sp>
      <p:pic>
        <p:nvPicPr>
          <p:cNvPr id="10" name="Picture 9">
            <a:extLst>
              <a:ext uri="{FF2B5EF4-FFF2-40B4-BE49-F238E27FC236}">
                <a16:creationId xmlns:a16="http://schemas.microsoft.com/office/drawing/2014/main" id="{65D77B09-39C5-A7C6-4AE2-2161993E377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206" b="94393" l="7426" r="89604">
                        <a14:foregroundMark x1="19307" y1="41121" x2="18317" y2="59346"/>
                        <a14:foregroundMark x1="18317" y1="59346" x2="33416" y2="49065"/>
                        <a14:foregroundMark x1="33416" y1="49065" x2="23020" y2="34346"/>
                        <a14:foregroundMark x1="23020" y1="34346" x2="7673" y2="45327"/>
                        <a14:foregroundMark x1="7673" y1="45327" x2="27475" y2="55841"/>
                        <a14:foregroundMark x1="27475" y1="55841" x2="29455" y2="32243"/>
                        <a14:foregroundMark x1="29455" y1="32243" x2="16832" y2="47196"/>
                        <a14:foregroundMark x1="16832" y1="47196" x2="38366" y2="44860"/>
                        <a14:foregroundMark x1="38366" y1="44860" x2="20050" y2="55607"/>
                        <a14:foregroundMark x1="20050" y1="55607" x2="18812" y2="48598"/>
                        <a14:foregroundMark x1="51733" y1="52336" x2="30198" y2="54206"/>
                        <a14:foregroundMark x1="30198" y1="54206" x2="48267" y2="46729"/>
                        <a14:foregroundMark x1="48267" y1="46729" x2="72772" y2="52804"/>
                        <a14:foregroundMark x1="72772" y1="52804" x2="51980" y2="50000"/>
                        <a14:foregroundMark x1="51980" y1="50000" x2="71040" y2="46028"/>
                        <a14:foregroundMark x1="71040" y1="46028" x2="83416" y2="54907"/>
                        <a14:foregroundMark x1="85891" y1="43224" x2="75000" y2="48364"/>
                        <a14:foregroundMark x1="31683" y1="46028" x2="27970" y2="64953"/>
                        <a14:foregroundMark x1="27970" y1="64953" x2="44554" y2="56075"/>
                        <a14:foregroundMark x1="44554" y1="56075" x2="23762" y2="59346"/>
                        <a14:foregroundMark x1="23762" y1="59346" x2="28960" y2="57710"/>
                        <a14:foregroundMark x1="41832" y1="41121" x2="46535" y2="45093"/>
                        <a14:foregroundMark x1="77723" y1="50467" x2="85891" y2="49065"/>
                        <a14:foregroundMark x1="39851" y1="90421" x2="42574" y2="89486"/>
                        <a14:foregroundMark x1="53960" y1="8879" x2="57426" y2="9346"/>
                        <a14:foregroundMark x1="47030" y1="4206" x2="47030" y2="4206"/>
                        <a14:foregroundMark x1="46535" y1="94393" x2="46535" y2="94393"/>
                      </a14:backgroundRemoval>
                    </a14:imgEffect>
                  </a14:imgLayer>
                </a14:imgProps>
              </a:ext>
            </a:extLst>
          </a:blip>
          <a:stretch>
            <a:fillRect/>
          </a:stretch>
        </p:blipFill>
        <p:spPr>
          <a:xfrm>
            <a:off x="9534527" y="175768"/>
            <a:ext cx="2565400" cy="2717800"/>
          </a:xfrm>
          <a:prstGeom prst="rect">
            <a:avLst/>
          </a:prstGeom>
        </p:spPr>
      </p:pic>
      <p:pic>
        <p:nvPicPr>
          <p:cNvPr id="3" name="Picture 2">
            <a:extLst>
              <a:ext uri="{FF2B5EF4-FFF2-40B4-BE49-F238E27FC236}">
                <a16:creationId xmlns:a16="http://schemas.microsoft.com/office/drawing/2014/main" id="{8CE673EF-79C2-CD53-07D4-A4AEC400FD85}"/>
              </a:ext>
            </a:extLst>
          </p:cNvPr>
          <p:cNvPicPr>
            <a:picLocks noChangeAspect="1"/>
          </p:cNvPicPr>
          <p:nvPr/>
        </p:nvPicPr>
        <p:blipFill>
          <a:blip r:embed="rId5"/>
          <a:stretch>
            <a:fillRect/>
          </a:stretch>
        </p:blipFill>
        <p:spPr>
          <a:xfrm>
            <a:off x="2337704" y="4328931"/>
            <a:ext cx="7708900" cy="2311400"/>
          </a:xfrm>
          <a:prstGeom prst="rect">
            <a:avLst/>
          </a:prstGeom>
        </p:spPr>
      </p:pic>
      <p:sp>
        <p:nvSpPr>
          <p:cNvPr id="5" name="TextBox 4">
            <a:extLst>
              <a:ext uri="{FF2B5EF4-FFF2-40B4-BE49-F238E27FC236}">
                <a16:creationId xmlns:a16="http://schemas.microsoft.com/office/drawing/2014/main" id="{F633E732-7FEF-8AC3-CD79-2C4AF263111A}"/>
              </a:ext>
            </a:extLst>
          </p:cNvPr>
          <p:cNvSpPr txBox="1"/>
          <p:nvPr/>
        </p:nvSpPr>
        <p:spPr>
          <a:xfrm>
            <a:off x="501392" y="1373369"/>
            <a:ext cx="7122912" cy="2677656"/>
          </a:xfrm>
          <a:prstGeom prst="rect">
            <a:avLst/>
          </a:prstGeom>
          <a:noFill/>
        </p:spPr>
        <p:txBody>
          <a:bodyPr wrap="none" rtlCol="0">
            <a:spAutoFit/>
          </a:bodyPr>
          <a:lstStyle/>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CA" sz="2800" dirty="0"/>
              <a:t>GGPLOT2: Grammar of Graphics</a:t>
            </a:r>
          </a:p>
          <a:p>
            <a:pPr marL="742950" lvl="1" indent="-285750">
              <a:buFont typeface="Arial" panose="020B0604020202020204" pitchFamily="34" charset="0"/>
              <a:buChar char="•"/>
            </a:pPr>
            <a:r>
              <a:rPr lang="en-CA" sz="2800" dirty="0"/>
              <a:t>Only 3 things: </a:t>
            </a:r>
          </a:p>
          <a:p>
            <a:pPr marL="1200150" lvl="2" indent="-285750">
              <a:buFont typeface="Arial" panose="020B0604020202020204" pitchFamily="34" charset="0"/>
              <a:buChar char="•"/>
            </a:pPr>
            <a:r>
              <a:rPr lang="en-CA" sz="2800" dirty="0"/>
              <a:t>Data set</a:t>
            </a:r>
          </a:p>
          <a:p>
            <a:pPr marL="1200150" lvl="2" indent="-285750">
              <a:buFont typeface="Arial" panose="020B0604020202020204" pitchFamily="34" charset="0"/>
              <a:buChar char="•"/>
            </a:pPr>
            <a:r>
              <a:rPr lang="en-CA" sz="2800" dirty="0" err="1"/>
              <a:t>Geoms</a:t>
            </a:r>
            <a:r>
              <a:rPr lang="en-CA" sz="2800" dirty="0"/>
              <a:t> (markers to visualize your data!)</a:t>
            </a:r>
          </a:p>
          <a:p>
            <a:pPr marL="1200150" lvl="2" indent="-285750">
              <a:buFont typeface="Arial" panose="020B0604020202020204" pitchFamily="34" charset="0"/>
              <a:buChar char="•"/>
            </a:pPr>
            <a:r>
              <a:rPr lang="en-CA" sz="2800" dirty="0"/>
              <a:t>Coordinate system</a:t>
            </a:r>
          </a:p>
        </p:txBody>
      </p:sp>
    </p:spTree>
    <p:extLst>
      <p:ext uri="{BB962C8B-B14F-4D97-AF65-F5344CB8AC3E}">
        <p14:creationId xmlns:p14="http://schemas.microsoft.com/office/powerpoint/2010/main" val="674128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2075</TotalTime>
  <Words>941</Words>
  <Application>Microsoft Macintosh PowerPoint</Application>
  <PresentationFormat>Widescreen</PresentationFormat>
  <Paragraphs>168</Paragraphs>
  <Slides>17</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Baghdad</vt:lpstr>
      <vt:lpstr>Calibri</vt:lpstr>
      <vt:lpstr>Calibri Light</vt:lpstr>
      <vt:lpstr>Times</vt:lpstr>
      <vt:lpstr>Celestial</vt:lpstr>
      <vt:lpstr>R-Ladies Montréal</vt:lpstr>
      <vt:lpstr>Data science process</vt:lpstr>
      <vt:lpstr>What is r?</vt:lpstr>
      <vt:lpstr>Getting started in rstudio</vt:lpstr>
      <vt:lpstr>Getting started in rstudio</vt:lpstr>
      <vt:lpstr>Getting started in rstudio</vt:lpstr>
      <vt:lpstr>The very basics</vt:lpstr>
      <vt:lpstr>The very basics: Packages</vt:lpstr>
      <vt:lpstr>Ggplot2</vt:lpstr>
      <vt:lpstr>Ggplot2</vt:lpstr>
      <vt:lpstr>Ggplot2</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R-Ladies Montréal</dc:title>
  <dc:creator>Monica Cella</dc:creator>
  <cp:lastModifiedBy>Monica Cella</cp:lastModifiedBy>
  <cp:revision>18</cp:revision>
  <dcterms:created xsi:type="dcterms:W3CDTF">2023-11-11T13:00:59Z</dcterms:created>
  <dcterms:modified xsi:type="dcterms:W3CDTF">2024-02-27T22:28:24Z</dcterms:modified>
</cp:coreProperties>
</file>