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92"/>
  </p:normalViewPr>
  <p:slideViewPr>
    <p:cSldViewPr snapToGrid="0">
      <p:cViewPr varScale="1">
        <p:scale>
          <a:sx n="103" d="100"/>
          <a:sy n="103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21A43-30E3-C548-B980-C31120F8744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19AF3-4AB5-CC48-927E-905EE521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54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myself;</a:t>
            </a:r>
          </a:p>
          <a:p>
            <a:r>
              <a:rPr lang="en-US" dirty="0"/>
              <a:t>Ask attendees for a brief intro as well, what kind of work they do, proficiency in R/Python</a:t>
            </a:r>
          </a:p>
          <a:p>
            <a:r>
              <a:rPr lang="en-US" dirty="0"/>
              <a:t>Thank Monica &amp; </a:t>
            </a:r>
            <a:r>
              <a:rPr lang="en-US" dirty="0" err="1"/>
              <a:t>RLadies</a:t>
            </a:r>
            <a:r>
              <a:rPr lang="en-US" dirty="0"/>
              <a:t> for inviting me to give this tutorial – Great initiative!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19AF3-4AB5-CC48-927E-905EE5218C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FFFFFF"/>
                </a:solidFill>
                <a:effectLst/>
                <a:latin typeface="-apple-system"/>
              </a:rPr>
              <a:t>bytecode (low-level set of instructions that can be executed by an interpreter).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19AF3-4AB5-CC48-927E-905EE5218C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44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764AD-F2F2-3D8F-2438-76087794D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5A08A1-5C9D-FA80-FE1E-418FECFCD8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8F8DA1-6934-B80A-758B-C4CE5E54A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FFFFFF"/>
                </a:solidFill>
                <a:effectLst/>
                <a:latin typeface="-apple-system"/>
              </a:rPr>
              <a:t>bytecode (low-level set of instructions that can be executed by an interpreter).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B3C40-13B9-5ADE-3EB7-9F169CB69F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19AF3-4AB5-CC48-927E-905EE5218C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82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B5F6C-2CC8-38A9-B4D3-9E4B813A3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9020AD-A326-DCE4-4DD5-CEC6ABEF3C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AAA02D-8A14-6077-8408-DC8E19A02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is probably not the first one people would pick, but given that this is </a:t>
            </a:r>
            <a:r>
              <a:rPr lang="en-US" dirty="0" err="1"/>
              <a:t>Rladies</a:t>
            </a:r>
            <a:r>
              <a:rPr lang="en-US" dirty="0"/>
              <a:t>, we will start with that!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25C37-1567-D442-FF71-3087F28C0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19AF3-4AB5-CC48-927E-905EE5218C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5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79946-606D-6230-ACD2-13CA1647B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02F38E-0D51-25B7-11F7-965F58F9B0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00D99-6B9B-DFAA-C00D-94D73F9F19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Calling Python from R: https://</a:t>
            </a:r>
            <a:r>
              <a:rPr lang="en-US" dirty="0" err="1"/>
              <a:t>cran.r-project.org</a:t>
            </a:r>
            <a:r>
              <a:rPr lang="en-US" dirty="0"/>
              <a:t>/web/packages/reticulate/vignettes/</a:t>
            </a:r>
            <a:r>
              <a:rPr lang="en-US" dirty="0" err="1"/>
              <a:t>calling_python.html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675ED-FAA5-8CFE-1391-AB0E501E18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19AF3-4AB5-CC48-927E-905EE5218C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79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/python/</a:t>
            </a:r>
            <a:r>
              <a:rPr lang="en-US" dirty="0" err="1"/>
              <a:t>python_basic_syntax.htm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19AF3-4AB5-CC48-927E-905EE5218C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70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Tuesday, January 30th 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Khady Diagne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Tuesday, January 30th 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Khady Diagne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3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Tuesday, January 30th 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Khady Diagne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Tuesday, January 30th 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Khady Diagne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Tuesday, January 30th 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Khady Diagne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4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Tuesday, January 30th 2024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Khady Diagne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3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Tuesday, January 30th 2024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Khady Diagne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Tuesday, January 30th 2024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Khady Diagne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2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Tuesday, January 30th 2024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Khady Diagne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0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Tuesday, January 30th 2024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Khady Diagne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5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Tuesday, January 30th 2024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Khady Diagne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0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CA"/>
              <a:t>Tuesday, January 30th 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Khady Diagne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20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77" r:id="rId7"/>
    <p:sldLayoutId id="2147483778" r:id="rId8"/>
    <p:sldLayoutId id="2147483779" r:id="rId9"/>
    <p:sldLayoutId id="2147483780" r:id="rId10"/>
    <p:sldLayoutId id="214748378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IntegratedDevelopmentEnvironmen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reticulate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ollection of different shapes&#10;&#10;Description automatically generated">
            <a:extLst>
              <a:ext uri="{FF2B5EF4-FFF2-40B4-BE49-F238E27FC236}">
                <a16:creationId xmlns:a16="http://schemas.microsoft.com/office/drawing/2014/main" id="{E2519A06-979E-E499-18EB-DD26240716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19477" r="21337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231CAB-9238-9C2E-F259-B9AEFEA61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Python in RStudio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17D38-596A-DD6A-F8FE-86607BF86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3279229"/>
            <a:ext cx="4857857" cy="2511972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Khady Diagne, MSc. </a:t>
            </a:r>
          </a:p>
          <a:p>
            <a:pPr algn="ctr"/>
            <a:r>
              <a:rPr lang="en-US" dirty="0"/>
              <a:t>Bub Lab, PhD. Candidate in QLS</a:t>
            </a:r>
          </a:p>
          <a:p>
            <a:endParaRPr lang="en-US" dirty="0"/>
          </a:p>
          <a:p>
            <a:pPr algn="ctr"/>
            <a:r>
              <a:rPr lang="en-US" sz="1600" dirty="0"/>
              <a:t>McGill University</a:t>
            </a:r>
          </a:p>
          <a:p>
            <a:pPr algn="ctr"/>
            <a:r>
              <a:rPr lang="en-US" sz="1600" dirty="0"/>
              <a:t>Montreal, QC</a:t>
            </a:r>
          </a:p>
        </p:txBody>
      </p:sp>
    </p:spTree>
    <p:extLst>
      <p:ext uri="{BB962C8B-B14F-4D97-AF65-F5344CB8AC3E}">
        <p14:creationId xmlns:p14="http://schemas.microsoft.com/office/powerpoint/2010/main" val="293734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5EF0A-5E44-0BDB-CDDA-51121202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35407"/>
            <a:ext cx="10691265" cy="689807"/>
          </a:xfrm>
        </p:spPr>
        <p:txBody>
          <a:bodyPr>
            <a:normAutofit fontScale="90000"/>
          </a:bodyPr>
          <a:lstStyle/>
          <a:p>
            <a:r>
              <a:rPr lang="en-US" dirty="0"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BD1A2-157E-E9E1-E287-85CC8346F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3" y="696638"/>
            <a:ext cx="11357555" cy="5504137"/>
          </a:xfrm>
        </p:spPr>
        <p:txBody>
          <a:bodyPr numCol="2"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Python?</a:t>
            </a:r>
          </a:p>
          <a:p>
            <a:pPr lvl="1"/>
            <a:r>
              <a:rPr lang="en-US" dirty="0"/>
              <a:t>Some history &amp; Basis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Why Python?</a:t>
            </a:r>
          </a:p>
          <a:p>
            <a:pPr lvl="1"/>
            <a:r>
              <a:rPr lang="en-US" dirty="0"/>
              <a:t>Compare to R</a:t>
            </a:r>
          </a:p>
          <a:p>
            <a:pPr lvl="1"/>
            <a:r>
              <a:rPr lang="en-US" dirty="0"/>
              <a:t>Pros and Cons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run Python?</a:t>
            </a:r>
          </a:p>
          <a:p>
            <a:pPr lvl="1"/>
            <a:r>
              <a:rPr lang="en-US" dirty="0"/>
              <a:t>IDLE, PyCharm, </a:t>
            </a:r>
            <a:r>
              <a:rPr lang="en-US" dirty="0" err="1"/>
              <a:t>VSCode</a:t>
            </a:r>
            <a:r>
              <a:rPr lang="en-US" dirty="0"/>
              <a:t>, Spyder, </a:t>
            </a:r>
            <a:r>
              <a:rPr lang="en-US" dirty="0" err="1"/>
              <a:t>JupyterLab</a:t>
            </a:r>
            <a:r>
              <a:rPr lang="en-US" dirty="0"/>
              <a:t>/Notebook</a:t>
            </a:r>
          </a:p>
          <a:p>
            <a:pPr lvl="1"/>
            <a:r>
              <a:rPr lang="en-US" dirty="0"/>
              <a:t>And many, many more! Depends on what you’d like to use it for…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Running .</a:t>
            </a:r>
            <a:r>
              <a:rPr lang="en-US" dirty="0" err="1"/>
              <a:t>py</a:t>
            </a:r>
            <a:r>
              <a:rPr lang="en-US" dirty="0"/>
              <a:t> in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Install Python + </a:t>
            </a:r>
            <a:r>
              <a:rPr lang="en-US" dirty="0" err="1"/>
              <a:t>venv</a:t>
            </a:r>
            <a:r>
              <a:rPr lang="en-US" dirty="0"/>
              <a:t> + packages</a:t>
            </a:r>
          </a:p>
          <a:p>
            <a:pPr lvl="1"/>
            <a:r>
              <a:rPr lang="en-US" dirty="0"/>
              <a:t>NB: not the *best* IDE to run Python, but very adequate for simple usage. IMO, Spyder is the best for python (for ML/Data Sciences)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Language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Syntax: Assignment/Comments/Print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Data types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Data Operations (math, logic &amp; string)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Data Structures</a:t>
            </a:r>
          </a:p>
          <a:p>
            <a:pPr lvl="2"/>
            <a:r>
              <a:rPr lang="en-US" dirty="0"/>
              <a:t>Lists, sets, tuple, dictionaries.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Control structures</a:t>
            </a:r>
          </a:p>
          <a:p>
            <a:pPr lvl="2"/>
            <a:r>
              <a:rPr lang="en-US" dirty="0"/>
              <a:t>If/else if/ else</a:t>
            </a:r>
          </a:p>
          <a:p>
            <a:pPr lvl="2"/>
            <a:r>
              <a:rPr lang="en-US" dirty="0"/>
              <a:t>For/While loops</a:t>
            </a:r>
          </a:p>
          <a:p>
            <a:pPr lvl="2"/>
            <a:r>
              <a:rPr lang="en-US" dirty="0"/>
              <a:t>List Comprehension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lvl="1"/>
            <a:r>
              <a:rPr lang="en-US" dirty="0"/>
              <a:t>Built-in (-&gt; navigate documentation…)</a:t>
            </a:r>
          </a:p>
          <a:p>
            <a:pPr lvl="1"/>
            <a:r>
              <a:rPr lang="en-US" dirty="0"/>
              <a:t>DIY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Packages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Pandas (data frames!)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Matplotlib, Seaborn, </a:t>
            </a:r>
            <a:r>
              <a:rPr lang="en-US" dirty="0" err="1"/>
              <a:t>Plotly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Scikit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Guided mini-project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Python packages/functions in an R 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Short Spyder 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093E0-8365-44BC-E29B-06ACCD7C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Tuesday, January 30th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67CE5-33FA-D817-481E-33E9260DE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Khady Diagne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74EFB-F43E-1B71-4BDC-F5A47D60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19321B-6ADE-A5A5-6FB0-30CFA2251175}"/>
              </a:ext>
            </a:extLst>
          </p:cNvPr>
          <p:cNvGrpSpPr>
            <a:grpSpLocks noChangeAspect="1"/>
          </p:cNvGrpSpPr>
          <p:nvPr/>
        </p:nvGrpSpPr>
        <p:grpSpPr>
          <a:xfrm>
            <a:off x="8789773" y="74740"/>
            <a:ext cx="2599370" cy="668992"/>
            <a:chOff x="715383" y="3553476"/>
            <a:chExt cx="8176558" cy="2104374"/>
          </a:xfrm>
        </p:grpSpPr>
        <p:pic>
          <p:nvPicPr>
            <p:cNvPr id="8" name="Picture 2" descr="RStudio Logo Usage Guidelines - RStudio">
              <a:extLst>
                <a:ext uri="{FF2B5EF4-FFF2-40B4-BE49-F238E27FC236}">
                  <a16:creationId xmlns:a16="http://schemas.microsoft.com/office/drawing/2014/main" id="{8E6E2009-E465-47FB-769F-DE74FE0FC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1836" y="3703777"/>
              <a:ext cx="4830105" cy="1696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D152B7CA-8917-3413-4C94-3CA8B738BE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383" y="3553476"/>
              <a:ext cx="1920241" cy="2104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60FF36-DC9B-3333-26CA-1D20B2C7E209}"/>
                    </a:ext>
                  </a:extLst>
                </p:cNvPr>
                <p:cNvSpPr txBox="1"/>
                <p:nvPr/>
              </p:nvSpPr>
              <p:spPr>
                <a:xfrm>
                  <a:off x="2805953" y="3862944"/>
                  <a:ext cx="1017278" cy="1030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oMath>
                    </m:oMathPara>
                  </a14:m>
                  <a:endParaRPr lang="en-US" sz="80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60FF36-DC9B-3333-26CA-1D20B2C7E2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953" y="3862944"/>
                  <a:ext cx="1017278" cy="1030878"/>
                </a:xfrm>
                <a:prstGeom prst="rect">
                  <a:avLst/>
                </a:prstGeom>
                <a:blipFill>
                  <a:blip r:embed="rId4"/>
                  <a:stretch>
                    <a:fillRect r="-15385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1948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4BD2-ADCD-2AE0-39CF-EA716EAB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943894"/>
          </a:xfrm>
        </p:spPr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497A8-C573-F0A2-CC80-3E941108B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21223"/>
            <a:ext cx="10691265" cy="424384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programming </a:t>
            </a:r>
            <a:r>
              <a:rPr lang="en-US" sz="2400" i="1" dirty="0"/>
              <a:t>Language</a:t>
            </a:r>
            <a:r>
              <a:rPr lang="en-US" sz="2400" dirty="0"/>
              <a:t> (such as R, C/C+, Java…)</a:t>
            </a:r>
          </a:p>
          <a:p>
            <a:pPr lvl="1"/>
            <a:r>
              <a:rPr lang="en-US" sz="2000" dirty="0"/>
              <a:t>Simple</a:t>
            </a:r>
          </a:p>
          <a:p>
            <a:pPr lvl="1"/>
            <a:r>
              <a:rPr lang="en-US" sz="2000" dirty="0"/>
              <a:t>Intuitive</a:t>
            </a:r>
          </a:p>
          <a:p>
            <a:pPr lvl="1"/>
            <a:r>
              <a:rPr lang="en-US" sz="2000" dirty="0"/>
              <a:t>Efficient</a:t>
            </a:r>
          </a:p>
          <a:p>
            <a:r>
              <a:rPr lang="en-US" sz="2400" dirty="0"/>
              <a:t>Created over 30 years ago</a:t>
            </a:r>
          </a:p>
          <a:p>
            <a:pPr lvl="1"/>
            <a:r>
              <a:rPr lang="en-US" sz="2000" dirty="0"/>
              <a:t>Large community</a:t>
            </a:r>
          </a:p>
          <a:p>
            <a:pPr lvl="1"/>
            <a:r>
              <a:rPr lang="en-US" sz="2000" dirty="0"/>
              <a:t>Huge growth since the 2010s</a:t>
            </a:r>
          </a:p>
          <a:p>
            <a:r>
              <a:rPr lang="en-US" sz="2400" dirty="0"/>
              <a:t>High-level</a:t>
            </a:r>
          </a:p>
          <a:p>
            <a:pPr lvl="1"/>
            <a:r>
              <a:rPr lang="en-US" sz="2000" dirty="0"/>
              <a:t>Translated into bytecode</a:t>
            </a:r>
          </a:p>
          <a:p>
            <a:pPr lvl="1"/>
            <a:r>
              <a:rPr lang="en-US" sz="2000" dirty="0"/>
              <a:t>Object-oriented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248DF-6E6B-7E73-B3F1-1ABA91D6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Tuesday, January 30th 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3F4E9-241F-792E-5AEB-8453DEEE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Khady Diagne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5DAC5-8214-10DE-9273-A06ED804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151046-63CD-C3B9-70D6-DF9C0FC54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783" y="2536072"/>
            <a:ext cx="312896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B31842A-E4A4-088D-03FF-A8D6DE60B608}"/>
              </a:ext>
            </a:extLst>
          </p:cNvPr>
          <p:cNvGrpSpPr>
            <a:grpSpLocks noChangeAspect="1"/>
          </p:cNvGrpSpPr>
          <p:nvPr/>
        </p:nvGrpSpPr>
        <p:grpSpPr>
          <a:xfrm>
            <a:off x="8789773" y="74740"/>
            <a:ext cx="2599370" cy="668992"/>
            <a:chOff x="715383" y="3553476"/>
            <a:chExt cx="8176558" cy="2104374"/>
          </a:xfrm>
        </p:grpSpPr>
        <p:pic>
          <p:nvPicPr>
            <p:cNvPr id="8" name="Picture 2" descr="RStudio Logo Usage Guidelines - RStudio">
              <a:extLst>
                <a:ext uri="{FF2B5EF4-FFF2-40B4-BE49-F238E27FC236}">
                  <a16:creationId xmlns:a16="http://schemas.microsoft.com/office/drawing/2014/main" id="{A2E60CE4-0C35-DC35-79D1-CEECA43AA5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1836" y="3703777"/>
              <a:ext cx="4830105" cy="1696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6A3D86D9-76CC-934A-C9B7-F007040E6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383" y="3553476"/>
              <a:ext cx="1920241" cy="2104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1FCF972-FFC6-E767-BB11-7B3B00CCDDBE}"/>
                    </a:ext>
                  </a:extLst>
                </p:cNvPr>
                <p:cNvSpPr txBox="1"/>
                <p:nvPr/>
              </p:nvSpPr>
              <p:spPr>
                <a:xfrm>
                  <a:off x="2805953" y="3862944"/>
                  <a:ext cx="1017278" cy="1030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oMath>
                    </m:oMathPara>
                  </a14:m>
                  <a:endParaRPr lang="en-US" sz="80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1FCF972-FFC6-E767-BB11-7B3B00CCDD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953" y="3862944"/>
                  <a:ext cx="1017278" cy="1030878"/>
                </a:xfrm>
                <a:prstGeom prst="rect">
                  <a:avLst/>
                </a:prstGeom>
                <a:blipFill>
                  <a:blip r:embed="rId5"/>
                  <a:stretch>
                    <a:fillRect r="-15385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284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F3897-B986-2A77-6C45-D1041D63C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4F3D-46DC-B613-2498-FC15C4F2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943894"/>
          </a:xfrm>
        </p:spPr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48CFB-3B5F-416B-5A52-D5EB71C46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595719"/>
            <a:ext cx="10691265" cy="4760632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000" b="1" dirty="0"/>
              <a:t>Why not?!</a:t>
            </a:r>
          </a:p>
          <a:p>
            <a:pPr lvl="2"/>
            <a:r>
              <a:rPr lang="en-US" sz="1800" dirty="0"/>
              <a:t>Very versatile (Stats, modeling, machine learning, websites/software…) </a:t>
            </a:r>
          </a:p>
          <a:p>
            <a:pPr lvl="2"/>
            <a:r>
              <a:rPr lang="en-US" sz="1800" dirty="0"/>
              <a:t>Large community (social media, blogposts)</a:t>
            </a:r>
          </a:p>
          <a:p>
            <a:pPr lvl="2"/>
            <a:r>
              <a:rPr lang="en-US" sz="1800" dirty="0"/>
              <a:t>Soo many online resources </a:t>
            </a:r>
          </a:p>
          <a:p>
            <a:pPr lvl="2"/>
            <a:r>
              <a:rPr lang="en-US" sz="1800" dirty="0"/>
              <a:t>FREE!!</a:t>
            </a:r>
          </a:p>
          <a:p>
            <a:pPr lvl="1"/>
            <a:r>
              <a:rPr lang="en-US" sz="2000" dirty="0"/>
              <a:t>VS R?</a:t>
            </a:r>
          </a:p>
          <a:p>
            <a:pPr lvl="2"/>
            <a:r>
              <a:rPr lang="en-US" sz="1800" dirty="0"/>
              <a:t>R’s great for stats and data visualization.</a:t>
            </a:r>
          </a:p>
          <a:p>
            <a:pPr lvl="2"/>
            <a:r>
              <a:rPr lang="en-US" sz="1800" dirty="0"/>
              <a:t>Python’s great for data science, AI and web development</a:t>
            </a:r>
          </a:p>
          <a:p>
            <a:pPr lvl="2"/>
            <a:r>
              <a:rPr lang="en-US" sz="1800" dirty="0"/>
              <a:t>(Python’s syntax is closer to human language)</a:t>
            </a:r>
          </a:p>
          <a:p>
            <a:pPr lvl="1"/>
            <a:r>
              <a:rPr lang="en-US" sz="2000" dirty="0"/>
              <a:t>Cons:</a:t>
            </a:r>
          </a:p>
          <a:p>
            <a:pPr lvl="2"/>
            <a:r>
              <a:rPr lang="en-US" sz="1800" dirty="0"/>
              <a:t>Low Speed (Compared to compiled languages)</a:t>
            </a:r>
          </a:p>
          <a:p>
            <a:pPr lvl="2"/>
            <a:r>
              <a:rPr lang="en-US" sz="1800" dirty="0"/>
              <a:t>Inefficient memory consumption</a:t>
            </a:r>
          </a:p>
          <a:p>
            <a:pPr lvl="2"/>
            <a:r>
              <a:rPr lang="en-US" sz="1800" dirty="0"/>
              <a:t>Not ideal for mobile development</a:t>
            </a:r>
          </a:p>
          <a:p>
            <a:pPr lvl="2"/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72D77-970F-3628-3A9A-B495050A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Tuesday, January 30th 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CE117-F7C0-7FB3-C45C-1403090A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Khady Diagne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BAC26-894C-B93A-0873-4A936516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B2BAD9-757A-D750-BF2C-236A46D30974}"/>
              </a:ext>
            </a:extLst>
          </p:cNvPr>
          <p:cNvGrpSpPr>
            <a:grpSpLocks noChangeAspect="1"/>
          </p:cNvGrpSpPr>
          <p:nvPr/>
        </p:nvGrpSpPr>
        <p:grpSpPr>
          <a:xfrm>
            <a:off x="8789773" y="74740"/>
            <a:ext cx="2599370" cy="668992"/>
            <a:chOff x="715383" y="3553476"/>
            <a:chExt cx="8176558" cy="2104374"/>
          </a:xfrm>
        </p:grpSpPr>
        <p:pic>
          <p:nvPicPr>
            <p:cNvPr id="8" name="Picture 2" descr="RStudio Logo Usage Guidelines - RStudio">
              <a:extLst>
                <a:ext uri="{FF2B5EF4-FFF2-40B4-BE49-F238E27FC236}">
                  <a16:creationId xmlns:a16="http://schemas.microsoft.com/office/drawing/2014/main" id="{CDDD8E12-ACFC-0573-79D6-6503FB58D9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1836" y="3703777"/>
              <a:ext cx="4830105" cy="1696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AB15D27-B71D-3FB9-72FA-4439B73A8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383" y="3553476"/>
              <a:ext cx="1920241" cy="2104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B72DF7-6F8A-7D0C-FC9C-8CB0D6AFF5BA}"/>
                    </a:ext>
                  </a:extLst>
                </p:cNvPr>
                <p:cNvSpPr txBox="1"/>
                <p:nvPr/>
              </p:nvSpPr>
              <p:spPr>
                <a:xfrm>
                  <a:off x="2805953" y="3862944"/>
                  <a:ext cx="1017278" cy="1030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oMath>
                    </m:oMathPara>
                  </a14:m>
                  <a:endParaRPr lang="en-US" sz="80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B72DF7-6F8A-7D0C-FC9C-8CB0D6AFF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953" y="3862944"/>
                  <a:ext cx="1017278" cy="1030878"/>
                </a:xfrm>
                <a:prstGeom prst="rect">
                  <a:avLst/>
                </a:prstGeom>
                <a:blipFill>
                  <a:blip r:embed="rId5"/>
                  <a:stretch>
                    <a:fillRect r="-15385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0913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CA091-BC41-36C6-E186-AF391F1B1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0EAA-259D-8800-3FC3-75AE5BB07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724386"/>
            <a:ext cx="10691265" cy="943894"/>
          </a:xfrm>
        </p:spPr>
        <p:txBody>
          <a:bodyPr/>
          <a:lstStyle/>
          <a:p>
            <a:r>
              <a:rPr lang="en-US" dirty="0"/>
              <a:t>How to use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59501-FBE7-C3C7-A779-729C4F246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435077"/>
            <a:ext cx="10691265" cy="5089159"/>
          </a:xfrm>
        </p:spPr>
        <p:txBody>
          <a:bodyPr>
            <a:normAutofit/>
          </a:bodyPr>
          <a:lstStyle/>
          <a:p>
            <a:r>
              <a:rPr lang="en-US" dirty="0"/>
              <a:t>Python is a language; you need an </a:t>
            </a:r>
            <a:r>
              <a:rPr lang="en-US" i="1" dirty="0"/>
              <a:t>Integrated Development Environment</a:t>
            </a:r>
            <a:r>
              <a:rPr lang="en-US" dirty="0"/>
              <a:t> (IDE) to use it. </a:t>
            </a:r>
          </a:p>
          <a:p>
            <a:r>
              <a:rPr lang="en-US" dirty="0"/>
              <a:t>Some popular IDEs:</a:t>
            </a:r>
          </a:p>
          <a:p>
            <a:pPr lvl="1"/>
            <a:r>
              <a:rPr lang="en-US" dirty="0"/>
              <a:t>IDLE (OG Python IDE)</a:t>
            </a:r>
          </a:p>
          <a:p>
            <a:pPr lvl="1"/>
            <a:r>
              <a:rPr lang="en-US" dirty="0"/>
              <a:t>PyCharm</a:t>
            </a:r>
          </a:p>
          <a:p>
            <a:pPr lvl="2"/>
            <a:r>
              <a:rPr lang="en-US" dirty="0"/>
              <a:t>Favored by Web developers </a:t>
            </a:r>
          </a:p>
          <a:p>
            <a:pPr lvl="1"/>
            <a:r>
              <a:rPr lang="en-US" dirty="0" err="1"/>
              <a:t>VSCode</a:t>
            </a:r>
            <a:endParaRPr lang="en-US" dirty="0"/>
          </a:p>
          <a:p>
            <a:pPr lvl="2"/>
            <a:r>
              <a:rPr lang="en-US" dirty="0"/>
              <a:t>Popular amongst coders that use multiple languages</a:t>
            </a:r>
          </a:p>
          <a:p>
            <a:pPr lvl="1"/>
            <a:r>
              <a:rPr lang="en-US" dirty="0"/>
              <a:t>Spyder</a:t>
            </a:r>
          </a:p>
          <a:p>
            <a:pPr lvl="2"/>
            <a:r>
              <a:rPr lang="en-US" dirty="0"/>
              <a:t>My personal favorite, great for Data Science/Machine Learning </a:t>
            </a:r>
          </a:p>
          <a:p>
            <a:pPr lvl="1"/>
            <a:r>
              <a:rPr lang="en-US" dirty="0" err="1"/>
              <a:t>JupyterLab</a:t>
            </a:r>
            <a:r>
              <a:rPr lang="en-US" dirty="0"/>
              <a:t>/Notebook</a:t>
            </a:r>
          </a:p>
          <a:p>
            <a:pPr lvl="2"/>
            <a:r>
              <a:rPr lang="en-US" dirty="0"/>
              <a:t>Comprehensive coding (classes, tutorials, collaboration)</a:t>
            </a:r>
          </a:p>
          <a:p>
            <a:pPr lvl="1"/>
            <a:r>
              <a:rPr lang="en-US" dirty="0"/>
              <a:t>And many many more, each with their own usages and strengths</a:t>
            </a:r>
          </a:p>
          <a:p>
            <a:pPr lvl="2"/>
            <a:r>
              <a:rPr lang="en-US" dirty="0">
                <a:hlinkClick r:id="rId3"/>
              </a:rPr>
              <a:t>https://wiki.python.org/moin/IntegratedDevelopmentEnvironments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4020A-CFA4-73DD-65A8-14B6468E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Tuesday, January 30th 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E80B-E1D7-E342-5568-402F498C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Khady Diagne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64E01-2DDD-B0F0-655E-8DB64B93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3C90298-061B-12B5-2A29-8093F4BAF805}"/>
              </a:ext>
            </a:extLst>
          </p:cNvPr>
          <p:cNvGrpSpPr>
            <a:grpSpLocks noChangeAspect="1"/>
          </p:cNvGrpSpPr>
          <p:nvPr/>
        </p:nvGrpSpPr>
        <p:grpSpPr>
          <a:xfrm>
            <a:off x="8789773" y="74740"/>
            <a:ext cx="2599370" cy="668992"/>
            <a:chOff x="715383" y="3553476"/>
            <a:chExt cx="8176558" cy="2104374"/>
          </a:xfrm>
        </p:grpSpPr>
        <p:pic>
          <p:nvPicPr>
            <p:cNvPr id="8" name="Picture 2" descr="RStudio Logo Usage Guidelines - RStudio">
              <a:extLst>
                <a:ext uri="{FF2B5EF4-FFF2-40B4-BE49-F238E27FC236}">
                  <a16:creationId xmlns:a16="http://schemas.microsoft.com/office/drawing/2014/main" id="{B1EBE279-9D59-E5B7-55B2-3270D3D74D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1836" y="3703777"/>
              <a:ext cx="4830105" cy="1696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9B0A9BB5-BB2E-92A1-C445-6F3AFF121C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383" y="3553476"/>
              <a:ext cx="1920241" cy="2104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AC9134-827D-F1B2-3516-EAD41F4E836D}"/>
                    </a:ext>
                  </a:extLst>
                </p:cNvPr>
                <p:cNvSpPr txBox="1"/>
                <p:nvPr/>
              </p:nvSpPr>
              <p:spPr>
                <a:xfrm>
                  <a:off x="2805953" y="3862944"/>
                  <a:ext cx="1017278" cy="1030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oMath>
                    </m:oMathPara>
                  </a14:m>
                  <a:endParaRPr lang="en-US" sz="80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AC9134-827D-F1B2-3516-EAD41F4E8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953" y="3862944"/>
                  <a:ext cx="1017278" cy="1030878"/>
                </a:xfrm>
                <a:prstGeom prst="rect">
                  <a:avLst/>
                </a:prstGeom>
                <a:blipFill>
                  <a:blip r:embed="rId6"/>
                  <a:stretch>
                    <a:fillRect r="-15385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147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13F66-09B2-C794-DC2D-2E647C5E2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37E2-F503-6666-A6C7-C4235533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943894"/>
          </a:xfrm>
        </p:spPr>
        <p:txBody>
          <a:bodyPr/>
          <a:lstStyle/>
          <a:p>
            <a:r>
              <a:rPr lang="en-US" dirty="0"/>
              <a:t>Running Python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40DE0-9F3C-97E5-F2F8-8D432DE51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533933"/>
            <a:ext cx="10691265" cy="5089159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 err="1"/>
              <a:t>Rstudio</a:t>
            </a:r>
            <a:r>
              <a:rPr lang="en-US" sz="1800" dirty="0"/>
              <a:t> is already equipped to read </a:t>
            </a:r>
            <a:r>
              <a:rPr lang="en-US" sz="1800" i="1" dirty="0"/>
              <a:t>.</a:t>
            </a:r>
            <a:r>
              <a:rPr lang="en-US" sz="1800" i="1" dirty="0" err="1"/>
              <a:t>py</a:t>
            </a:r>
            <a:r>
              <a:rPr lang="en-US" sz="1800" dirty="0"/>
              <a:t> files.</a:t>
            </a:r>
          </a:p>
          <a:p>
            <a:r>
              <a:rPr lang="en-US" sz="1800" dirty="0"/>
              <a:t>The R package </a:t>
            </a:r>
            <a:r>
              <a:rPr lang="en-US" sz="1800" i="1" dirty="0"/>
              <a:t>reticulate</a:t>
            </a:r>
            <a:r>
              <a:rPr lang="en-US" sz="1800" dirty="0"/>
              <a:t> allows for interoperability between R and Python</a:t>
            </a:r>
          </a:p>
          <a:p>
            <a:pPr lvl="1"/>
            <a:r>
              <a:rPr lang="en-US" sz="1600" dirty="0">
                <a:hlinkClick r:id="rId3"/>
              </a:rPr>
              <a:t>https://rstudio.github.io/reticulate/</a:t>
            </a:r>
            <a:r>
              <a:rPr lang="en-US" sz="1600" dirty="0"/>
              <a:t> </a:t>
            </a:r>
          </a:p>
          <a:p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Download the Python version of your choice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virtual environment for your libraries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Download packages to your environment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Open your .</a:t>
            </a:r>
            <a:r>
              <a:rPr lang="en-US" dirty="0" err="1"/>
              <a:t>py</a:t>
            </a:r>
            <a:r>
              <a:rPr lang="en-US" dirty="0"/>
              <a:t> file and start coding!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721D9-1A79-BA90-24A1-CBD32B37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Tuesday, January 30th 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0D3FF-D8F8-A5A5-E53A-6C1AD983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Khady Diagne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C429A-B20D-F05E-09E4-4CE37EFD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75B3F-7949-E627-5362-98C41CFB60DE}"/>
              </a:ext>
            </a:extLst>
          </p:cNvPr>
          <p:cNvGrpSpPr>
            <a:grpSpLocks noChangeAspect="1"/>
          </p:cNvGrpSpPr>
          <p:nvPr/>
        </p:nvGrpSpPr>
        <p:grpSpPr>
          <a:xfrm>
            <a:off x="8789773" y="74740"/>
            <a:ext cx="2599370" cy="668992"/>
            <a:chOff x="715383" y="3553476"/>
            <a:chExt cx="8176558" cy="2104374"/>
          </a:xfrm>
        </p:grpSpPr>
        <p:pic>
          <p:nvPicPr>
            <p:cNvPr id="8" name="Picture 2" descr="RStudio Logo Usage Guidelines - RStudio">
              <a:extLst>
                <a:ext uri="{FF2B5EF4-FFF2-40B4-BE49-F238E27FC236}">
                  <a16:creationId xmlns:a16="http://schemas.microsoft.com/office/drawing/2014/main" id="{9F1C797C-DE3F-8610-7EDD-1099AB8233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1836" y="3703777"/>
              <a:ext cx="4830105" cy="1696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CA861607-D396-10A9-9DC0-E3D3BDBA4F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383" y="3553476"/>
              <a:ext cx="1920241" cy="2104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D60CE88-ECA9-7158-254A-0997556CF806}"/>
                    </a:ext>
                  </a:extLst>
                </p:cNvPr>
                <p:cNvSpPr txBox="1"/>
                <p:nvPr/>
              </p:nvSpPr>
              <p:spPr>
                <a:xfrm>
                  <a:off x="2805953" y="3862944"/>
                  <a:ext cx="1017278" cy="1030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oMath>
                    </m:oMathPara>
                  </a14:m>
                  <a:endParaRPr lang="en-US" sz="80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D60CE88-ECA9-7158-254A-0997556CF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953" y="3862944"/>
                  <a:ext cx="1017278" cy="1030878"/>
                </a:xfrm>
                <a:prstGeom prst="rect">
                  <a:avLst/>
                </a:prstGeom>
                <a:blipFill>
                  <a:blip r:embed="rId6"/>
                  <a:stretch>
                    <a:fillRect r="-15385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194" name="Picture 2" descr="reticulated python">
            <a:extLst>
              <a:ext uri="{FF2B5EF4-FFF2-40B4-BE49-F238E27FC236}">
                <a16:creationId xmlns:a16="http://schemas.microsoft.com/office/drawing/2014/main" id="{97CAB64F-5025-8C28-BDC0-A001845E1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678" y="3054508"/>
            <a:ext cx="3448190" cy="240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10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7AC1966-6A0D-64F7-9A70-027E6842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-76619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Let’s get started!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5299A-A64F-E726-F39B-06D2419E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January 30th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80663-08C4-F14F-9E68-04D0192B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Khady Diagne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BA7E2-A732-946A-1A16-07846F5B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0AE513A-80A6-93CD-19C4-487ABAC6F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11" y="822258"/>
            <a:ext cx="9464978" cy="52057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6DA833-58D9-ECD4-2ABC-B2E323B3E016}"/>
              </a:ext>
            </a:extLst>
          </p:cNvPr>
          <p:cNvSpPr txBox="1"/>
          <p:nvPr/>
        </p:nvSpPr>
        <p:spPr>
          <a:xfrm>
            <a:off x="3492716" y="6238581"/>
            <a:ext cx="5370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should now be able to run a .</a:t>
            </a:r>
            <a:r>
              <a:rPr lang="en-US" sz="2400" dirty="0" err="1"/>
              <a:t>py</a:t>
            </a:r>
            <a:r>
              <a:rPr lang="en-US" sz="24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27721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FDB5-3A16-6F3D-5C54-CD3C31DE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language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259C5-7B74-A5EE-501A-8E6BC29B1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231" y="1607611"/>
            <a:ext cx="5193538" cy="401391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Syntax: Assignment/Comments/Print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types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Integer, Float, Complex, String, Boolean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Operations (math, logic &amp; string)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Structures</a:t>
            </a:r>
          </a:p>
          <a:p>
            <a:pPr lvl="1"/>
            <a:r>
              <a:rPr lang="en-US" dirty="0"/>
              <a:t>Lists, sets, tuple, dictionaries.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Control structures</a:t>
            </a:r>
          </a:p>
          <a:p>
            <a:pPr lvl="1"/>
            <a:r>
              <a:rPr lang="en-US" dirty="0"/>
              <a:t>If/else if/ else</a:t>
            </a:r>
          </a:p>
          <a:p>
            <a:pPr lvl="1"/>
            <a:r>
              <a:rPr lang="en-US" dirty="0"/>
              <a:t>For/While loops</a:t>
            </a:r>
          </a:p>
          <a:p>
            <a:pPr lvl="1"/>
            <a:r>
              <a:rPr lang="en-US" dirty="0"/>
              <a:t>List Comprehension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58D07-3947-86EA-BFB8-EAAF19F4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Tuesday, January 30th 2024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80F32-FA9A-70D1-CC66-327AFA6E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Khady Diagne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F66DA-B1CB-827C-41EA-E4DBA5FB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3722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741</Words>
  <Application>Microsoft Macintosh PowerPoint</Application>
  <PresentationFormat>Widescreen</PresentationFormat>
  <Paragraphs>141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Aptos</vt:lpstr>
      <vt:lpstr>Arial</vt:lpstr>
      <vt:lpstr>Calisto MT</vt:lpstr>
      <vt:lpstr>Cambria Math</vt:lpstr>
      <vt:lpstr>Univers Condensed</vt:lpstr>
      <vt:lpstr>ChronicleVTI</vt:lpstr>
      <vt:lpstr>Using Python in RStudio</vt:lpstr>
      <vt:lpstr>Layout</vt:lpstr>
      <vt:lpstr>What is python?</vt:lpstr>
      <vt:lpstr>Why python?</vt:lpstr>
      <vt:lpstr>How to use python?</vt:lpstr>
      <vt:lpstr>Running Python in R</vt:lpstr>
      <vt:lpstr>Let’s get started!</vt:lpstr>
      <vt:lpstr>The language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Python in RStudio</dc:title>
  <dc:creator>Khady Diagne</dc:creator>
  <cp:lastModifiedBy>Khady Diagne</cp:lastModifiedBy>
  <cp:revision>19</cp:revision>
  <dcterms:created xsi:type="dcterms:W3CDTF">2024-01-27T20:32:21Z</dcterms:created>
  <dcterms:modified xsi:type="dcterms:W3CDTF">2024-01-30T21:38:48Z</dcterms:modified>
</cp:coreProperties>
</file>