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Caveat"/>
      <p:regular r:id="rId14"/>
      <p:bold r:id="rId15"/>
    </p:embeddedFon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Playfair Display ExtraBold"/>
      <p:bold r:id="rId24"/>
      <p:boldItalic r:id="rId25"/>
    </p:embeddedFont>
    <p:embeddedFont>
      <p:font typeface="Comfortaa Medium"/>
      <p:regular r:id="rId26"/>
      <p:bold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371F6D-DF79-461F-9F22-FF7BFAFBDAA8}">
  <a:tblStyle styleId="{A5371F6D-DF79-461F-9F22-FF7BFAFBDA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PlayfairDisplayExtraBold-bold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mfortaaMedium-regular.fntdata"/><Relationship Id="rId25" Type="http://schemas.openxmlformats.org/officeDocument/2006/relationships/font" Target="fonts/PlayfairDisplayExtraBold-boldItalic.fntdata"/><Relationship Id="rId28" Type="http://schemas.openxmlformats.org/officeDocument/2006/relationships/font" Target="fonts/Comfortaa-regular.fntdata"/><Relationship Id="rId27" Type="http://schemas.openxmlformats.org/officeDocument/2006/relationships/font" Target="fonts/Comfortaa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mforta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Caveat-bold.fntdata"/><Relationship Id="rId14" Type="http://schemas.openxmlformats.org/officeDocument/2006/relationships/font" Target="fonts/Caveat-regular.fntdata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5a77c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5a77c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95a77cc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95a77cc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75603190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75603190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f4ac359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f4ac359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e383f3e4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e383f3e4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5a77cc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5a77cc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53125" y="3454600"/>
            <a:ext cx="85407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May 26, 2022</a:t>
            </a:r>
            <a:endParaRPr b="1" sz="3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8:00 pm - 10:00 pm (GMT +3)</a:t>
            </a:r>
            <a:endParaRPr b="1" sz="3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0" y="1765675"/>
            <a:ext cx="8986500" cy="1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solidFill>
                  <a:srgbClr val="88398A"/>
                </a:solidFill>
                <a:highlight>
                  <a:schemeClr val="lt1"/>
                </a:highlight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#30DayChartChallenge: Nicola's Experience</a:t>
            </a:r>
            <a:endParaRPr b="0" sz="3000"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950" y="86062"/>
            <a:ext cx="1659275" cy="131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4"/>
          <p:cNvGraphicFramePr/>
          <p:nvPr/>
        </p:nvGraphicFramePr>
        <p:xfrm>
          <a:off x="188950" y="98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{A5371F6D-DF79-461F-9F22-FF7BFAFBDAA8}</a:tableStyleId>
              </a:tblPr>
              <a:tblGrid>
                <a:gridCol w="2189550"/>
                <a:gridCol w="4050550"/>
                <a:gridCol w="2526000"/>
              </a:tblGrid>
              <a:tr h="3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Time</a:t>
                      </a:r>
                      <a:endParaRPr sz="1600">
                        <a:solidFill>
                          <a:schemeClr val="accent1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Activity</a:t>
                      </a:r>
                      <a:endParaRPr sz="1600">
                        <a:solidFill>
                          <a:schemeClr val="accent1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Speaker/ Moderator</a:t>
                      </a:r>
                      <a:endParaRPr sz="1600">
                        <a:solidFill>
                          <a:schemeClr val="accent1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8:00 pm – 8:05 pm</a:t>
                      </a:r>
                      <a:endParaRPr sz="1600">
                        <a:solidFill>
                          <a:schemeClr val="accent1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Participants joining</a:t>
                      </a:r>
                      <a:endParaRPr sz="1600">
                        <a:solidFill>
                          <a:schemeClr val="accent1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Njoki Njuki</a:t>
                      </a:r>
                      <a:endParaRPr sz="1600">
                        <a:solidFill>
                          <a:schemeClr val="accent1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91425" marB="91425" marR="91425" marL="91425"/>
                </a:tc>
              </a:tr>
              <a:tr h="57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8:05 </a:t>
                      </a: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pm</a:t>
                      </a: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 – 8:15 </a:t>
                      </a: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pm</a:t>
                      </a:r>
                      <a:endParaRPr sz="1600">
                        <a:solidFill>
                          <a:schemeClr val="accent1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Welcoming remarks and introducing the speaker</a:t>
                      </a:r>
                      <a:endParaRPr sz="1600">
                        <a:solidFill>
                          <a:schemeClr val="accent1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Njoki Njuki</a:t>
                      </a:r>
                      <a:endParaRPr sz="1600">
                        <a:solidFill>
                          <a:schemeClr val="accent1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8:15 </a:t>
                      </a: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pm</a:t>
                      </a: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 – 9:15 pm</a:t>
                      </a:r>
                      <a:endParaRPr sz="1600">
                        <a:solidFill>
                          <a:schemeClr val="accent1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Talk</a:t>
                      </a:r>
                      <a:endParaRPr sz="1600">
                        <a:solidFill>
                          <a:schemeClr val="accent1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Dr. Nicola Rennie</a:t>
                      </a:r>
                      <a:endParaRPr sz="1600">
                        <a:solidFill>
                          <a:schemeClr val="accent1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9</a:t>
                      </a: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:15 pm – 9:45 pm</a:t>
                      </a:r>
                      <a:endParaRPr sz="1600">
                        <a:solidFill>
                          <a:schemeClr val="accent1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Q &amp; A</a:t>
                      </a:r>
                      <a:endParaRPr sz="1600">
                        <a:solidFill>
                          <a:schemeClr val="accent1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Shel Kariuki</a:t>
                      </a:r>
                      <a:endParaRPr sz="1600">
                        <a:solidFill>
                          <a:schemeClr val="accent1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91425" marB="91425" marR="91425" marL="91425"/>
                </a:tc>
              </a:tr>
              <a:tr h="57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9:45</a:t>
                      </a: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pm – 9:50 pm</a:t>
                      </a:r>
                      <a:endParaRPr sz="1600">
                        <a:solidFill>
                          <a:schemeClr val="accent1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Closing remarks</a:t>
                      </a:r>
                      <a:endParaRPr sz="1600">
                        <a:solidFill>
                          <a:schemeClr val="accent1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1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Shel Kariuki</a:t>
                      </a:r>
                      <a:endParaRPr sz="1600">
                        <a:solidFill>
                          <a:schemeClr val="accent1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1025975" y="150475"/>
            <a:ext cx="6251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Agenda</a:t>
            </a:r>
            <a:endParaRPr sz="30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1725"/>
            <a:ext cx="1063650" cy="8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80575"/>
            <a:ext cx="74406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Our Speaker</a:t>
            </a:r>
            <a:endParaRPr b="0" sz="4000"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grpSp>
        <p:nvGrpSpPr>
          <p:cNvPr id="74" name="Google Shape;74;p15"/>
          <p:cNvGrpSpPr/>
          <p:nvPr/>
        </p:nvGrpSpPr>
        <p:grpSpPr>
          <a:xfrm>
            <a:off x="3585125" y="1729345"/>
            <a:ext cx="3599042" cy="1856217"/>
            <a:chOff x="1588610" y="450131"/>
            <a:chExt cx="3978600" cy="6089949"/>
          </a:xfrm>
        </p:grpSpPr>
        <p:sp>
          <p:nvSpPr>
            <p:cNvPr id="75" name="Google Shape;75;p15"/>
            <p:cNvSpPr/>
            <p:nvPr/>
          </p:nvSpPr>
          <p:spPr>
            <a:xfrm>
              <a:off x="1682571" y="450131"/>
              <a:ext cx="3806400" cy="1205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22222"/>
                  </a:solidFill>
                  <a:highlight>
                    <a:srgbClr val="FFFFFF"/>
                  </a:highlight>
                  <a:latin typeface="Comfortaa"/>
                  <a:ea typeface="Comfortaa"/>
                  <a:cs typeface="Comfortaa"/>
                  <a:sym typeface="Comfortaa"/>
                </a:rPr>
                <a:t>Dr. Nicola Rennie</a:t>
              </a:r>
              <a:endParaRPr b="1" sz="24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588610" y="2551280"/>
              <a:ext cx="3978600" cy="3988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22222"/>
                  </a:solidFill>
                  <a:highlight>
                    <a:srgbClr val="FFFFFF"/>
                  </a:highlight>
                  <a:latin typeface="Comfortaa"/>
                  <a:ea typeface="Comfortaa"/>
                  <a:cs typeface="Comfortaa"/>
                  <a:sym typeface="Comfortaa"/>
                </a:rPr>
                <a:t>Statistician and Data Scientist, Jumping Rivers</a:t>
              </a:r>
              <a:endParaRPr b="1" i="1" sz="24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50" y="1177675"/>
            <a:ext cx="2407875" cy="24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11725"/>
            <a:ext cx="1063650" cy="8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725025" y="1559475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Talk Session</a:t>
            </a:r>
            <a:endParaRPr b="1" sz="54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1725"/>
            <a:ext cx="1063650" cy="8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522900" y="1328925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Q &amp; A</a:t>
            </a:r>
            <a:endParaRPr b="1" sz="54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1725"/>
            <a:ext cx="1063650" cy="8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0" y="794150"/>
            <a:ext cx="8832300" cy="4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11725"/>
            <a:ext cx="1063650" cy="8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645300" y="201900"/>
            <a:ext cx="53418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aveat"/>
                <a:ea typeface="Caveat"/>
                <a:cs typeface="Caveat"/>
                <a:sym typeface="Caveat"/>
              </a:rPr>
              <a:t>THANK YOU!!</a:t>
            </a:r>
            <a:endParaRPr sz="42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063650" y="1309275"/>
            <a:ext cx="7484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Email address:</a:t>
            </a:r>
            <a:r>
              <a:rPr lang="en" sz="2400">
                <a:solidFill>
                  <a:srgbClr val="181818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  <a:r>
              <a:rPr lang="en" sz="2400" u="sng">
                <a:solidFill>
                  <a:srgbClr val="3C78D8"/>
                </a:solidFill>
                <a:latin typeface="Comfortaa Medium"/>
                <a:ea typeface="Comfortaa Medium"/>
                <a:cs typeface="Comfortaa Medium"/>
                <a:sym typeface="Comfortaa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2400">
              <a:solidFill>
                <a:srgbClr val="181818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LinkedIn: </a:t>
            </a:r>
            <a:r>
              <a:rPr lang="en" sz="24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@</a:t>
            </a:r>
            <a:r>
              <a:rPr lang="en" sz="2400">
                <a:solidFill>
                  <a:srgbClr val="88398A"/>
                </a:solidFill>
                <a:highlight>
                  <a:schemeClr val="lt1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R-Ladies Nairobi</a:t>
            </a:r>
            <a:endParaRPr sz="2400">
              <a:solidFill>
                <a:srgbClr val="181818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Twitter: </a:t>
            </a:r>
            <a:r>
              <a:rPr lang="en" sz="2400">
                <a:solidFill>
                  <a:srgbClr val="88398A"/>
                </a:solidFill>
                <a:highlight>
                  <a:schemeClr val="lt1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@RLadiesNairobi</a:t>
            </a:r>
            <a:endParaRPr sz="2400">
              <a:solidFill>
                <a:srgbClr val="88398A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Meetup:</a:t>
            </a:r>
            <a:r>
              <a:rPr lang="en" sz="2400">
                <a:solidFill>
                  <a:srgbClr val="5E696C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  <a:r>
              <a:rPr lang="en" sz="2400" u="sng">
                <a:solidFill>
                  <a:srgbClr val="3C78D8"/>
                </a:solidFill>
                <a:latin typeface="Comfortaa Medium"/>
                <a:ea typeface="Comfortaa Medium"/>
                <a:cs typeface="Comfortaa Medium"/>
                <a:sym typeface="Comfortaa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2400">
              <a:solidFill>
                <a:srgbClr val="5E696C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11725"/>
            <a:ext cx="1063650" cy="8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88398A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