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4" r:id="rId6"/>
    <p:sldId id="269" r:id="rId7"/>
    <p:sldId id="261" r:id="rId8"/>
    <p:sldId id="266" r:id="rId9"/>
    <p:sldId id="272" r:id="rId10"/>
    <p:sldId id="258" r:id="rId11"/>
    <p:sldId id="270" r:id="rId12"/>
    <p:sldId id="268" r:id="rId13"/>
    <p:sldId id="27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000" autoAdjust="0"/>
    <p:restoredTop sz="72711" autoAdjust="0"/>
  </p:normalViewPr>
  <p:slideViewPr>
    <p:cSldViewPr snapToGrid="0">
      <p:cViewPr varScale="1">
        <p:scale>
          <a:sx n="70" d="100"/>
          <a:sy n="70" d="100"/>
        </p:scale>
        <p:origin x="-24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2F613-02DD-4C7B-A430-5B0B818ABF51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7410-E08A-4278-A6BC-14EDE9FCF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7410-E08A-4278-A6BC-14EDE9FCFC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6E02-4BC7-40A8-9BA1-0C020241C63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81C1-F0F3-4BE9-B98D-246D1BCCE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de_Jonge+van_der_Loo-Introduction_to_data_cleaning_with_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xl.tidyverse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Exciting Presentation on Data Cleaning!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Darina</a:t>
            </a:r>
            <a:r>
              <a:rPr lang="en-US" dirty="0" smtClean="0"/>
              <a:t> </a:t>
            </a:r>
            <a:r>
              <a:rPr lang="en-US" dirty="0" err="1" smtClean="0"/>
              <a:t>Chudnovskaya</a:t>
            </a:r>
            <a:endParaRPr lang="en-US" dirty="0" smtClean="0"/>
          </a:p>
          <a:p>
            <a:r>
              <a:rPr lang="en-US" dirty="0" smtClean="0"/>
              <a:t>Katerina Placek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364" t="67079" r="26818" b="22613"/>
          <a:stretch/>
        </p:blipFill>
        <p:spPr>
          <a:xfrm>
            <a:off x="2276778" y="5349875"/>
            <a:ext cx="8162128" cy="11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</a:t>
            </a:r>
            <a:r>
              <a:rPr lang="en-US" dirty="0" smtClean="0"/>
              <a:t> </a:t>
            </a:r>
            <a:r>
              <a:rPr lang="en-US" dirty="0" err="1"/>
              <a:t>Numeric</a:t>
            </a:r>
            <a:r>
              <a:rPr lang="en-US" dirty="0"/>
              <a:t> data (approximations of the real numbers, ℝ)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Integer</a:t>
            </a:r>
            <a:r>
              <a:rPr lang="en-US" dirty="0" smtClean="0"/>
              <a:t> </a:t>
            </a:r>
            <a:r>
              <a:rPr lang="en-US" dirty="0" err="1"/>
              <a:t>Integer</a:t>
            </a:r>
            <a:r>
              <a:rPr lang="en-US" dirty="0"/>
              <a:t> data (whole numbers, ℤ)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Factor</a:t>
            </a:r>
            <a:r>
              <a:rPr lang="en-US" dirty="0" smtClean="0"/>
              <a:t> </a:t>
            </a:r>
            <a:r>
              <a:rPr lang="en-US" dirty="0"/>
              <a:t>Categorical data (simple classifications, like gender)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associated with numeric values </a:t>
            </a:r>
          </a:p>
          <a:p>
            <a:pPr marL="0" indent="0">
              <a:buNone/>
            </a:pPr>
            <a:r>
              <a:rPr lang="en-US" b="1" dirty="0" smtClean="0"/>
              <a:t>Ordered</a:t>
            </a:r>
            <a:r>
              <a:rPr lang="en-US" dirty="0" smtClean="0"/>
              <a:t> </a:t>
            </a:r>
            <a:r>
              <a:rPr lang="en-US" dirty="0"/>
              <a:t>Ordinal data (ordered classifications, like educational level)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Character</a:t>
            </a:r>
            <a:r>
              <a:rPr lang="en-US" dirty="0" smtClean="0"/>
              <a:t> </a:t>
            </a:r>
            <a:r>
              <a:rPr lang="en-US" dirty="0" err="1" smtClean="0"/>
              <a:t>Character</a:t>
            </a:r>
            <a:r>
              <a:rPr lang="en-US" dirty="0" smtClean="0"/>
              <a:t> </a:t>
            </a:r>
            <a:r>
              <a:rPr lang="en-US" dirty="0"/>
              <a:t>data (strings) raw Binary data </a:t>
            </a:r>
          </a:p>
        </p:txBody>
      </p:sp>
    </p:spTree>
    <p:extLst>
      <p:ext uri="{BB962C8B-B14F-4D97-AF65-F5344CB8AC3E}">
        <p14:creationId xmlns:p14="http://schemas.microsoft.com/office/powerpoint/2010/main" val="14457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775"/>
            <a:ext cx="10668316" cy="4851965"/>
          </a:xfrm>
        </p:spPr>
        <p:txBody>
          <a:bodyPr>
            <a:normAutofit/>
          </a:bodyPr>
          <a:lstStyle/>
          <a:p>
            <a:r>
              <a:rPr lang="en-US" dirty="0" smtClean="0"/>
              <a:t>Here, we look at this in terms of string manipulation</a:t>
            </a:r>
          </a:p>
          <a:p>
            <a:endParaRPr lang="en-US" dirty="0" smtClean="0"/>
          </a:p>
          <a:p>
            <a:r>
              <a:rPr lang="en-US" dirty="0" smtClean="0"/>
              <a:t>    white    spaces  </a:t>
            </a:r>
          </a:p>
          <a:p>
            <a:pPr lvl="1"/>
            <a:r>
              <a:rPr lang="en-US" sz="2800" dirty="0" err="1"/>
              <a:t>s</a:t>
            </a:r>
            <a:r>
              <a:rPr lang="en-US" sz="2800" dirty="0" err="1" smtClean="0"/>
              <a:t>tringr</a:t>
            </a:r>
            <a:r>
              <a:rPr lang="en-US" sz="2800" dirty="0" smtClean="0"/>
              <a:t> - detect </a:t>
            </a:r>
            <a:r>
              <a:rPr lang="en-US" sz="2800" dirty="0"/>
              <a:t>matches, subset strings, manage lengths, mutate strings, join and split, order strings</a:t>
            </a:r>
          </a:p>
          <a:p>
            <a:pPr lvl="3"/>
            <a:r>
              <a:rPr lang="en-US" sz="2800" dirty="0" err="1">
                <a:latin typeface="Courier"/>
                <a:cs typeface="Courier"/>
              </a:rPr>
              <a:t>s</a:t>
            </a:r>
            <a:r>
              <a:rPr lang="en-US" sz="2800" dirty="0" err="1" smtClean="0">
                <a:latin typeface="Courier"/>
                <a:cs typeface="Courier"/>
              </a:rPr>
              <a:t>tr_squish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eliminates white space </a:t>
            </a:r>
          </a:p>
          <a:p>
            <a:pPr marL="1371600" lvl="3" indent="0">
              <a:buNone/>
            </a:pPr>
            <a:endParaRPr lang="en-US" sz="2800" dirty="0" smtClean="0"/>
          </a:p>
          <a:p>
            <a:r>
              <a:rPr lang="en-US" dirty="0" err="1" smtClean="0"/>
              <a:t>CaPitaliZATion</a:t>
            </a:r>
            <a:endParaRPr lang="en-US" dirty="0" smtClean="0"/>
          </a:p>
          <a:p>
            <a:pPr lvl="1"/>
            <a:r>
              <a:rPr lang="en-US" sz="2800" dirty="0" smtClean="0"/>
              <a:t>Base R</a:t>
            </a:r>
          </a:p>
          <a:p>
            <a:pPr lvl="2"/>
            <a:r>
              <a:rPr lang="en-US" sz="2800" dirty="0" err="1">
                <a:latin typeface="Courier"/>
                <a:cs typeface="Courier"/>
              </a:rPr>
              <a:t>g</a:t>
            </a:r>
            <a:r>
              <a:rPr lang="en-US" sz="2800" dirty="0" err="1" smtClean="0">
                <a:latin typeface="Courier"/>
                <a:cs typeface="Courier"/>
              </a:rPr>
              <a:t>rep</a:t>
            </a:r>
            <a:r>
              <a:rPr lang="en-US" sz="2800" dirty="0" smtClean="0">
                <a:latin typeface="Courier"/>
                <a:cs typeface="Courier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41" y="3547264"/>
            <a:ext cx="2654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hat is pivot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0" t="12824" r="13068" b="25124"/>
          <a:stretch/>
        </p:blipFill>
        <p:spPr bwMode="auto">
          <a:xfrm>
            <a:off x="6465199" y="2889994"/>
            <a:ext cx="5726801" cy="3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Reshaping / Pivoting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59" y="1306044"/>
            <a:ext cx="6249666" cy="4832720"/>
          </a:xfrm>
        </p:spPr>
        <p:txBody>
          <a:bodyPr>
            <a:noAutofit/>
          </a:bodyPr>
          <a:lstStyle/>
          <a:p>
            <a:r>
              <a:rPr lang="en-US" sz="2600" dirty="0" smtClean="0"/>
              <a:t>‘Wide’ to ‘Long’ or vice versa</a:t>
            </a:r>
          </a:p>
          <a:p>
            <a:pPr lvl="1"/>
            <a:r>
              <a:rPr lang="en-US" sz="2600" dirty="0" smtClean="0"/>
              <a:t>‘Long’ format - multiple row per one observation </a:t>
            </a:r>
          </a:p>
          <a:p>
            <a:pPr lvl="1"/>
            <a:r>
              <a:rPr lang="en-US" sz="2600" dirty="0" smtClean="0"/>
              <a:t>‘Wide’ format - one observation per row </a:t>
            </a:r>
          </a:p>
          <a:p>
            <a:endParaRPr lang="en-US" sz="2600" dirty="0" smtClean="0"/>
          </a:p>
          <a:p>
            <a:r>
              <a:rPr lang="en-US" sz="2600" dirty="0" smtClean="0"/>
              <a:t>Base R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>
                <a:latin typeface="Courier"/>
                <a:cs typeface="Courier"/>
              </a:rPr>
              <a:t>reshape() </a:t>
            </a:r>
            <a:r>
              <a:rPr lang="en-US" sz="2600" dirty="0"/>
              <a:t>Need to reshape by “id” and “time</a:t>
            </a:r>
            <a:r>
              <a:rPr lang="en-US" sz="2600" dirty="0" smtClean="0"/>
              <a:t>”</a:t>
            </a:r>
          </a:p>
          <a:p>
            <a:r>
              <a:rPr lang="en-US" sz="2600" dirty="0" smtClean="0"/>
              <a:t>reshape</a:t>
            </a:r>
          </a:p>
          <a:p>
            <a:pPr lvl="1"/>
            <a:r>
              <a:rPr lang="en-US" sz="2600" dirty="0" smtClean="0">
                <a:latin typeface="Courier"/>
                <a:cs typeface="Courier"/>
              </a:rPr>
              <a:t>melt() </a:t>
            </a:r>
            <a:r>
              <a:rPr lang="en-US" sz="2600" dirty="0" smtClean="0"/>
              <a:t>data to tidy format (e.g. one observation per row) </a:t>
            </a:r>
            <a:endParaRPr lang="en-US" sz="2600" dirty="0"/>
          </a:p>
          <a:p>
            <a:pPr lvl="1"/>
            <a:r>
              <a:rPr lang="en-US" sz="2600" dirty="0" smtClean="0">
                <a:latin typeface="Courier"/>
                <a:cs typeface="Courier"/>
              </a:rPr>
              <a:t>cast()</a:t>
            </a:r>
            <a:r>
              <a:rPr lang="en-US" sz="2600" dirty="0" smtClean="0"/>
              <a:t> to  shape of choice</a:t>
            </a:r>
          </a:p>
        </p:txBody>
      </p:sp>
    </p:spTree>
    <p:extLst>
      <p:ext uri="{BB962C8B-B14F-4D97-AF65-F5344CB8AC3E}">
        <p14:creationId xmlns:p14="http://schemas.microsoft.com/office/powerpoint/2010/main" val="227955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Normalizing data</a:t>
            </a:r>
          </a:p>
          <a:p>
            <a:r>
              <a:rPr lang="en-US" dirty="0" smtClean="0"/>
              <a:t>Working with date/time data </a:t>
            </a:r>
            <a:r>
              <a:rPr lang="mr-IN" dirty="0" smtClean="0"/>
              <a:t>–</a:t>
            </a:r>
            <a:r>
              <a:rPr lang="en-US" dirty="0" smtClean="0"/>
              <a:t> topic for a future </a:t>
            </a:r>
            <a:r>
              <a:rPr lang="en-US" dirty="0" err="1" smtClean="0"/>
              <a:t>meetup</a:t>
            </a:r>
            <a:r>
              <a:rPr lang="en-US" dirty="0" smtClean="0"/>
              <a:t>?</a:t>
            </a:r>
          </a:p>
          <a:p>
            <a:r>
              <a:rPr lang="en-US" dirty="0" smtClean="0"/>
              <a:t>Scrapped data from web pages</a:t>
            </a:r>
          </a:p>
          <a:p>
            <a:r>
              <a:rPr lang="en-US" dirty="0" smtClean="0"/>
              <a:t>Annotating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9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cran.r-project.org/doc/contrib/de_Jonge+van_der_Loo-Introduction_to_data_cleaning_with_R.pdf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on Data Cleaning in 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A</a:t>
            </a:r>
            <a:r>
              <a:rPr lang="en-US" dirty="0" smtClean="0"/>
              <a:t>nalysis Outline</a:t>
            </a:r>
          </a:p>
          <a:p>
            <a:r>
              <a:rPr lang="en-US" dirty="0"/>
              <a:t>Importing Data into </a:t>
            </a:r>
            <a:r>
              <a:rPr lang="en-US" dirty="0" smtClean="0"/>
              <a:t>R</a:t>
            </a:r>
          </a:p>
          <a:p>
            <a:r>
              <a:rPr lang="en-US" dirty="0" smtClean="0"/>
              <a:t>Inspecting Data</a:t>
            </a:r>
          </a:p>
          <a:p>
            <a:r>
              <a:rPr lang="en-US" dirty="0"/>
              <a:t>NAs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NaNs</a:t>
            </a:r>
            <a:r>
              <a:rPr lang="en-US" dirty="0" smtClean="0"/>
              <a:t> + Missing Data</a:t>
            </a:r>
            <a:endParaRPr lang="en-US" dirty="0"/>
          </a:p>
          <a:p>
            <a:r>
              <a:rPr lang="en-US" dirty="0" smtClean="0"/>
              <a:t>Variable Types</a:t>
            </a:r>
          </a:p>
          <a:p>
            <a:r>
              <a:rPr lang="en-US" dirty="0" smtClean="0"/>
              <a:t>Dealing with Inconsistent Data</a:t>
            </a:r>
          </a:p>
          <a:p>
            <a:r>
              <a:rPr lang="en-US" dirty="0" smtClean="0"/>
              <a:t>Reshaping/Pivoting Data</a:t>
            </a:r>
          </a:p>
          <a:p>
            <a:r>
              <a:rPr lang="en-US" dirty="0" smtClean="0"/>
              <a:t>Discussion Topics</a:t>
            </a:r>
          </a:p>
          <a:p>
            <a:r>
              <a:rPr lang="en-US" dirty="0" smtClean="0"/>
              <a:t>References &amp; Further Resources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187704"/>
            <a:ext cx="11498132" cy="1325563"/>
          </a:xfrm>
        </p:spPr>
        <p:txBody>
          <a:bodyPr/>
          <a:lstStyle/>
          <a:p>
            <a:r>
              <a:rPr lang="en-US" dirty="0" smtClean="0"/>
              <a:t>Data Cleaning: The </a:t>
            </a:r>
            <a:r>
              <a:rPr lang="en-US" dirty="0"/>
              <a:t>F</a:t>
            </a:r>
            <a:r>
              <a:rPr lang="en-US" dirty="0" smtClean="0"/>
              <a:t>irst 3 Steps of any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119" t="24266" r="47500" b="29940"/>
          <a:stretch/>
        </p:blipFill>
        <p:spPr>
          <a:xfrm>
            <a:off x="3581450" y="1188104"/>
            <a:ext cx="4708479" cy="56698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20390" y="1400255"/>
            <a:ext cx="5561393" cy="1813455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080934" y="3714051"/>
            <a:ext cx="1924166" cy="615798"/>
          </a:xfrm>
          <a:prstGeom prst="straightConnector1">
            <a:avLst/>
          </a:prstGeom>
          <a:ln w="952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5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2" t="15857" r="25785" b="59301"/>
          <a:stretch/>
        </p:blipFill>
        <p:spPr>
          <a:xfrm>
            <a:off x="164543" y="1690688"/>
            <a:ext cx="11862914" cy="37097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Importing Raw Data into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552" t="43210" r="25785" b="29742"/>
          <a:stretch/>
        </p:blipFill>
        <p:spPr>
          <a:xfrm>
            <a:off x="462875" y="1965277"/>
            <a:ext cx="11321183" cy="38547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Importing Raw Data into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2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Raw Data into R: </a:t>
            </a:r>
            <a:r>
              <a:rPr lang="en-US" b="1" dirty="0" smtClean="0"/>
              <a:t>Excel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ibrary(</a:t>
            </a:r>
            <a:r>
              <a:rPr lang="en-US" dirty="0" err="1" smtClean="0">
                <a:latin typeface="Courier"/>
                <a:cs typeface="Courier"/>
              </a:rPr>
              <a:t>readxl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US" sz="2800" dirty="0" err="1" smtClean="0">
                <a:latin typeface="Courier"/>
                <a:cs typeface="Courier"/>
              </a:rPr>
              <a:t>read_excel</a:t>
            </a:r>
            <a:r>
              <a:rPr lang="en-US" sz="2800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://readxl.tidyverse.org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27" y="1655726"/>
            <a:ext cx="4342724" cy="50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4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practice</a:t>
            </a:r>
            <a:r>
              <a:rPr lang="en-US" dirty="0"/>
              <a:t>. A freshly read </a:t>
            </a:r>
            <a:r>
              <a:rPr lang="en-US" dirty="0" err="1"/>
              <a:t>data.frame</a:t>
            </a:r>
            <a:r>
              <a:rPr lang="en-US" dirty="0"/>
              <a:t> should always be inspected with functions like head, </a:t>
            </a:r>
            <a:r>
              <a:rPr lang="en-US" dirty="0" err="1"/>
              <a:t>str</a:t>
            </a:r>
            <a:r>
              <a:rPr lang="en-US" dirty="0"/>
              <a:t>, and summary.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1047" y="2720970"/>
            <a:ext cx="9665770" cy="386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ead()</a:t>
            </a:r>
          </a:p>
          <a:p>
            <a:r>
              <a:rPr lang="en-US" dirty="0" smtClean="0">
                <a:latin typeface="Courier"/>
                <a:cs typeface="Courier"/>
              </a:rPr>
              <a:t>View() </a:t>
            </a:r>
            <a:r>
              <a:rPr lang="en-US" dirty="0" smtClean="0"/>
              <a:t>*note the capitalization!</a:t>
            </a:r>
          </a:p>
          <a:p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ames()</a:t>
            </a:r>
          </a:p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im()</a:t>
            </a:r>
          </a:p>
          <a:p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 smtClean="0">
                <a:latin typeface="Courier"/>
                <a:cs typeface="Courier"/>
              </a:rPr>
              <a:t>nique()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able()</a:t>
            </a:r>
          </a:p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ummary()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511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- Not Available (how R codes missing data) </a:t>
            </a:r>
          </a:p>
          <a:p>
            <a:endParaRPr lang="en-US" dirty="0" smtClean="0"/>
          </a:p>
          <a:p>
            <a:r>
              <a:rPr lang="en-US" dirty="0" err="1" smtClean="0"/>
              <a:t>NaN</a:t>
            </a:r>
            <a:r>
              <a:rPr lang="en-US" dirty="0" smtClean="0"/>
              <a:t>- Not a Number (0/0)</a:t>
            </a:r>
          </a:p>
          <a:p>
            <a:endParaRPr lang="en-US" dirty="0" smtClean="0"/>
          </a:p>
          <a:p>
            <a:pPr lvl="1"/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 err="1" smtClean="0">
                <a:latin typeface="Courier"/>
                <a:cs typeface="Courier"/>
              </a:rPr>
              <a:t>s.na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  <a:r>
              <a:rPr lang="en-US" sz="2800" dirty="0" smtClean="0"/>
              <a:t>returns TRUE for both NA and </a:t>
            </a:r>
            <a:r>
              <a:rPr lang="en-US" sz="2800" dirty="0" err="1" smtClean="0"/>
              <a:t>NaN</a:t>
            </a:r>
            <a:r>
              <a:rPr lang="en-US" sz="2800" dirty="0" smtClean="0"/>
              <a:t>; however </a:t>
            </a:r>
            <a:r>
              <a:rPr lang="en-US" sz="2800" dirty="0" err="1" smtClean="0">
                <a:latin typeface="Courier"/>
                <a:cs typeface="Courier"/>
              </a:rPr>
              <a:t>is.nan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  <a:r>
              <a:rPr lang="en-US" sz="2800" dirty="0" smtClean="0"/>
              <a:t>returns TRUE for </a:t>
            </a:r>
            <a:r>
              <a:rPr lang="en-US" sz="2800" dirty="0" err="1" smtClean="0"/>
              <a:t>NaN</a:t>
            </a:r>
            <a:r>
              <a:rPr lang="en-US" sz="2800" dirty="0" smtClean="0"/>
              <a:t> and FALSE for NA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500" t="46463" r="28068" b="39389"/>
          <a:stretch/>
        </p:blipFill>
        <p:spPr>
          <a:xfrm>
            <a:off x="960607" y="4783167"/>
            <a:ext cx="9134296" cy="18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0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Blanks Treated as Values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57" y="309405"/>
            <a:ext cx="3479234" cy="40272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47374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sz="2800" dirty="0" err="1">
                <a:latin typeface="Courier"/>
                <a:cs typeface="Courier"/>
              </a:rPr>
              <a:t>mutate_if</a:t>
            </a:r>
            <a:r>
              <a:rPr lang="en-US" sz="2800" dirty="0">
                <a:latin typeface="Courier"/>
                <a:cs typeface="Courier"/>
              </a:rPr>
              <a:t>() </a:t>
            </a:r>
          </a:p>
          <a:p>
            <a:pPr lvl="2"/>
            <a:r>
              <a:rPr lang="en-US" sz="2800" dirty="0"/>
              <a:t>Looks for factors across columns (treats blanks as factors) then replaces blanks (one or more spaces) with </a:t>
            </a:r>
            <a:r>
              <a:rPr lang="en-US" sz="2800" dirty="0" smtClean="0"/>
              <a:t>NAs</a:t>
            </a:r>
            <a:endParaRPr lang="en-US" dirty="0" smtClean="0"/>
          </a:p>
          <a:p>
            <a:r>
              <a:rPr lang="en-US" dirty="0" smtClean="0"/>
              <a:t>Base R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replace()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You can also replace NA with a different value, e.g. imputing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1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438</Words>
  <Application>Microsoft Macintosh PowerPoint</Application>
  <PresentationFormat>Custom</PresentationFormat>
  <Paragraphs>86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Exciting Presentation on Data Cleaning!</vt:lpstr>
      <vt:lpstr>Today on Data Cleaning in R: </vt:lpstr>
      <vt:lpstr>Data Cleaning: The First 3 Steps of any Analysis</vt:lpstr>
      <vt:lpstr>Importing Raw Data into R</vt:lpstr>
      <vt:lpstr>Importing Raw Data into R</vt:lpstr>
      <vt:lpstr>Importing Raw Data into R: Excel</vt:lpstr>
      <vt:lpstr>Inspecting Data</vt:lpstr>
      <vt:lpstr>Nas vs NaNs</vt:lpstr>
      <vt:lpstr>Blanks Treated as Values </vt:lpstr>
      <vt:lpstr>Variable Types</vt:lpstr>
      <vt:lpstr>Inconsistent Values</vt:lpstr>
      <vt:lpstr>Reshaping / Pivoting Data</vt:lpstr>
      <vt:lpstr>Discussion Topics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Exciting Presentation on Data Cleaning!</dc:title>
  <dc:creator>Darina Chudnovskaya</dc:creator>
  <cp:lastModifiedBy>Katerina Placek</cp:lastModifiedBy>
  <cp:revision>64</cp:revision>
  <dcterms:created xsi:type="dcterms:W3CDTF">2018-06-06T23:05:24Z</dcterms:created>
  <dcterms:modified xsi:type="dcterms:W3CDTF">2018-06-22T20:33:52Z</dcterms:modified>
</cp:coreProperties>
</file>