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7416" autoAdjust="0"/>
  </p:normalViewPr>
  <p:slideViewPr>
    <p:cSldViewPr snapToGrid="0">
      <p:cViewPr varScale="1">
        <p:scale>
          <a:sx n="70" d="100"/>
          <a:sy n="70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9C8F-5811-47C1-97EE-C1B2BAC0342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E4099-42AE-49CE-A11B-0069061B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Weighting words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Optima-Regular"/>
              </a:rPr>
              <a:t>Tf-idf</a:t>
            </a:r>
            <a:r>
              <a:rPr lang="en-US" dirty="0" smtClean="0">
                <a:solidFill>
                  <a:srgbClr val="000000"/>
                </a:solidFill>
                <a:latin typeface="Optima-Regular"/>
              </a:rPr>
              <a:t>- accentuates terms that are frequent in the</a:t>
            </a:r>
            <a:r>
              <a:rPr lang="en-US" baseline="0" dirty="0" smtClean="0">
                <a:solidFill>
                  <a:srgbClr val="000000"/>
                </a:solidFill>
                <a:latin typeface="Optima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Optima-Regular"/>
              </a:rPr>
              <a:t>document, but not frequent in 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Its a compliment to semantic analysis - </a:t>
            </a:r>
            <a:r>
              <a:rPr lang="en-US" dirty="0" err="1" smtClean="0"/>
              <a:t>tfid</a:t>
            </a:r>
            <a:r>
              <a:rPr lang="en-US" dirty="0" smtClean="0"/>
              <a:t> gives meaning/message in text and semantic analysis (ch2) conveys feelings/thoughts so you get different types of classification 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  <a:r>
              <a:rPr lang="en-US" altLang="en-US" sz="2400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But not 10 times more 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Logarithmic</a:t>
            </a:r>
            <a:r>
              <a:rPr lang="en-US" baseline="0" dirty="0" smtClean="0"/>
              <a:t> function/ relationship between raw and standardized </a:t>
            </a:r>
            <a:r>
              <a:rPr lang="en-US" baseline="0" dirty="0" err="1" smtClean="0"/>
              <a:t>tf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Figure 3.1 let’s look at the distribution of </a:t>
            </a:r>
            <a:r>
              <a:rPr lang="en-US" dirty="0" smtClean="0"/>
              <a:t>n/total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each novel, the number of times a word appears in a novel divided by the total number of terms (words) in that novel. This is exactly what term frequency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Tail-common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</a:t>
            </a:r>
            <a:r>
              <a:rPr lang="en-US" baseline="0" dirty="0" smtClean="0"/>
              <a:t> stop words- frequent and not informative </a:t>
            </a:r>
          </a:p>
          <a:p>
            <a:r>
              <a:rPr lang="en-US" baseline="0" dirty="0" smtClean="0"/>
              <a:t>Words occurring too many or too few not informative-want middle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r>
              <a:rPr lang="en-US" baseline="0" dirty="0" smtClean="0"/>
              <a:t> specific property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decreases the weight for commonly used words and increases the weight for words that are not used very much in a collection of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when have many docs, need to classify them into categories/topics; filtering stop words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 with physics text using "eq.")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summarization about docs, books, texts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engines (use rank to find relevant web pages for a query)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E4099-42AE-49CE-A11B-0069061B2C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8FE2-B530-4FC0-953E-92CF4D475B5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57E1-77B2-4E27-98CD-505F350D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Darina Chudnovskaya</a:t>
            </a:r>
          </a:p>
          <a:p>
            <a:r>
              <a:rPr lang="en-US" dirty="0" smtClean="0"/>
              <a:t>4/19/2018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1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3" cy="4351338"/>
          </a:xfrm>
        </p:spPr>
        <p:txBody>
          <a:bodyPr/>
          <a:lstStyle/>
          <a:p>
            <a:r>
              <a:rPr lang="en-US" dirty="0" err="1" smtClean="0"/>
              <a:t>df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number of documents containing term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i</a:t>
            </a:r>
            <a:r>
              <a:rPr lang="en-US" dirty="0" smtClean="0"/>
              <a:t> = log</a:t>
            </a:r>
            <a:r>
              <a:rPr lang="en-US" baseline="-25000" dirty="0" smtClean="0"/>
              <a:t>2</a:t>
            </a:r>
            <a:r>
              <a:rPr lang="en-US" dirty="0" smtClean="0"/>
              <a:t> (N/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i</a:t>
            </a:r>
            <a:r>
              <a:rPr lang="en-US" dirty="0" smtClean="0"/>
              <a:t>) where N is the total number of documents in a corpus </a:t>
            </a:r>
          </a:p>
          <a:p>
            <a:pPr lvl="1"/>
            <a:r>
              <a:rPr lang="en-US" dirty="0" smtClean="0"/>
              <a:t>Indication of term’s discrimination power</a:t>
            </a:r>
          </a:p>
          <a:p>
            <a:pPr lvl="1"/>
            <a:r>
              <a:rPr lang="en-US" dirty="0"/>
              <a:t>Assign higher weights to the rare 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TF*IDF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4720" cy="47580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term occurring frequently in the document but rarely in the rest of the corpus is given higher weight</a:t>
            </a:r>
          </a:p>
          <a:p>
            <a:r>
              <a:rPr lang="en-US" sz="3200" dirty="0" err="1"/>
              <a:t>tf</a:t>
            </a:r>
            <a:r>
              <a:rPr lang="en-US" sz="3200" baseline="-25000" dirty="0" err="1"/>
              <a:t>t</a:t>
            </a:r>
            <a:r>
              <a:rPr lang="en-US" sz="3200" baseline="-25000" dirty="0"/>
              <a:t> </a:t>
            </a:r>
            <a:r>
              <a:rPr lang="en-US" sz="3200" dirty="0"/>
              <a:t>x </a:t>
            </a:r>
            <a:r>
              <a:rPr lang="en-US" sz="3200" dirty="0" err="1" smtClean="0"/>
              <a:t>idf</a:t>
            </a:r>
            <a:r>
              <a:rPr lang="en-US" sz="3200" baseline="-25000" dirty="0" err="1" smtClean="0"/>
              <a:t>t</a:t>
            </a:r>
            <a:endParaRPr lang="en-US" sz="3200" baseline="-25000" dirty="0" smtClean="0"/>
          </a:p>
          <a:p>
            <a:endParaRPr lang="en-US" sz="3200" baseline="-25000" dirty="0" smtClean="0"/>
          </a:p>
          <a:p>
            <a:pPr marL="0" indent="0">
              <a:buNone/>
            </a:pPr>
            <a:endParaRPr lang="en-US" sz="3200" baseline="-25000" dirty="0" smtClean="0"/>
          </a:p>
          <a:p>
            <a:pPr marL="0" indent="0">
              <a:buNone/>
            </a:pPr>
            <a:endParaRPr lang="en-US" sz="3200" baseline="-25000" dirty="0"/>
          </a:p>
          <a:p>
            <a:r>
              <a:rPr lang="en-US" sz="3200" dirty="0" smtClean="0"/>
              <a:t>Increases with:</a:t>
            </a:r>
          </a:p>
          <a:p>
            <a:pPr lvl="1"/>
            <a:r>
              <a:rPr lang="en-US" dirty="0" smtClean="0"/>
              <a:t>The number of occurrences within a document</a:t>
            </a:r>
          </a:p>
          <a:p>
            <a:pPr lvl="1"/>
            <a:r>
              <a:rPr lang="en-US" dirty="0" smtClean="0"/>
              <a:t>The rarity of the term in the corpus</a:t>
            </a:r>
          </a:p>
          <a:p>
            <a:pPr lvl="2"/>
            <a:r>
              <a:rPr lang="en-US" dirty="0" smtClean="0"/>
              <a:t>Does not appear in many documents 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30253"/>
              </p:ext>
            </p:extLst>
          </p:nvPr>
        </p:nvGraphicFramePr>
        <p:xfrm>
          <a:off x="2951956" y="3617912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082600" imgH="253800" progId="Equation.3">
                  <p:embed/>
                </p:oleObj>
              </mc:Choice>
              <mc:Fallback>
                <p:oleObj name="Equation" r:id="rId3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956" y="3617912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11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224" t="20085" r="9553" b="1071"/>
          <a:stretch/>
        </p:blipFill>
        <p:spPr>
          <a:xfrm>
            <a:off x="1910686" y="450378"/>
            <a:ext cx="8102701" cy="59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ighest tf-idf words in classic physics tex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59" y="365125"/>
            <a:ext cx="8029882" cy="61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7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TF-IDF is a way to determine important words/meaning </a:t>
            </a:r>
          </a:p>
          <a:p>
            <a:r>
              <a:rPr lang="en-US" dirty="0" smtClean="0"/>
              <a:t>Summarization of documents, books, and the corpus</a:t>
            </a:r>
          </a:p>
          <a:p>
            <a:r>
              <a:rPr lang="en-US" dirty="0" smtClean="0"/>
              <a:t>Classification/categorization</a:t>
            </a:r>
          </a:p>
          <a:p>
            <a:r>
              <a:rPr lang="en-US" dirty="0" smtClean="0"/>
              <a:t>Search engines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3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Silge</a:t>
            </a:r>
            <a:r>
              <a:rPr lang="en-US" dirty="0" smtClean="0"/>
              <a:t> J and Robinson D. “Text Mining with R. A Tidy Approach.” 2018</a:t>
            </a:r>
          </a:p>
          <a:p>
            <a:r>
              <a:rPr lang="en-US" dirty="0" err="1" smtClean="0"/>
              <a:t>Armour</a:t>
            </a:r>
            <a:r>
              <a:rPr lang="en-US" dirty="0" smtClean="0"/>
              <a:t> F. “Text Analytics and Vector Space Models, part 1 and 2”. </a:t>
            </a:r>
            <a:r>
              <a:rPr lang="en-US" dirty="0" smtClean="0"/>
              <a:t>[Lecture]. </a:t>
            </a:r>
            <a:r>
              <a:rPr lang="en-US" dirty="0" smtClean="0"/>
              <a:t>Washington, DC.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3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breaking down stream of text into tokens, a meaningful unit</a:t>
            </a:r>
          </a:p>
          <a:p>
            <a:pPr lvl="1"/>
            <a:r>
              <a:rPr lang="en-US" dirty="0" smtClean="0"/>
              <a:t>single words or phrases (n-grams)</a:t>
            </a:r>
          </a:p>
          <a:p>
            <a:r>
              <a:rPr lang="en-US" dirty="0" smtClean="0"/>
              <a:t>Stemming </a:t>
            </a:r>
          </a:p>
          <a:p>
            <a:pPr lvl="1"/>
            <a:r>
              <a:rPr lang="en-US" dirty="0" smtClean="0"/>
              <a:t>Transform words into its stem</a:t>
            </a:r>
          </a:p>
          <a:p>
            <a:pPr lvl="1"/>
            <a:r>
              <a:rPr lang="en-US" dirty="0" smtClean="0"/>
              <a:t>Running -&gt; Run, Ladies -&gt; Lady</a:t>
            </a:r>
          </a:p>
          <a:p>
            <a:r>
              <a:rPr lang="en-US" dirty="0" smtClean="0"/>
              <a:t>Stop words</a:t>
            </a:r>
          </a:p>
          <a:p>
            <a:pPr lvl="1"/>
            <a:r>
              <a:rPr lang="en-US" dirty="0" smtClean="0"/>
              <a:t>The, Of, Be,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Document Term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4632158"/>
            <a:ext cx="4126830" cy="16991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8495"/>
              </p:ext>
            </p:extLst>
          </p:nvPr>
        </p:nvGraphicFramePr>
        <p:xfrm>
          <a:off x="2156051" y="1690688"/>
          <a:ext cx="7879897" cy="2501009"/>
        </p:xfrm>
        <a:graphic>
          <a:graphicData uri="http://schemas.openxmlformats.org/drawingml/2006/table">
            <a:tbl>
              <a:tblPr/>
              <a:tblGrid>
                <a:gridCol w="713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3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53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34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28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36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64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719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7244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 (stemmed)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dog(stemmed)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House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(Obs 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(Obs 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(Obs 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(Obs …)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(Obs 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0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 Document by Term Matrix after Stemming, Filtering, Synonyms, and so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5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TF- Term Frequency</a:t>
            </a:r>
          </a:p>
          <a:p>
            <a:r>
              <a:rPr lang="en-US" dirty="0" smtClean="0"/>
              <a:t>IDF- Inverse Document Frequency 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*IDF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3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term is more important if it occurs more frequency in a document</a:t>
            </a:r>
          </a:p>
          <a:p>
            <a:r>
              <a:rPr lang="en-US" dirty="0"/>
              <a:t> </a:t>
            </a:r>
            <a:r>
              <a:rPr lang="en-US" dirty="0" smtClean="0"/>
              <a:t>c(</a:t>
            </a:r>
            <a:r>
              <a:rPr lang="en-US" dirty="0" err="1" smtClean="0"/>
              <a:t>t,d</a:t>
            </a:r>
            <a:r>
              <a:rPr lang="en-US" dirty="0" smtClean="0"/>
              <a:t>) where c=count, t=term, d=document </a:t>
            </a:r>
          </a:p>
          <a:p>
            <a:pPr lvl="1"/>
            <a:r>
              <a:rPr lang="en-US" dirty="0" smtClean="0"/>
              <a:t>Frequency count (c) of term (t) in document (d)</a:t>
            </a:r>
          </a:p>
          <a:p>
            <a:r>
              <a:rPr lang="en-US" dirty="0" smtClean="0"/>
              <a:t>Raw term frequency</a:t>
            </a:r>
          </a:p>
          <a:p>
            <a:pPr lvl="1"/>
            <a:r>
              <a:rPr lang="en-US" dirty="0" smtClean="0"/>
              <a:t>TF of a term (t) in document (d) = number of times t occurs in d</a:t>
            </a:r>
          </a:p>
          <a:p>
            <a:pPr lvl="2"/>
            <a:r>
              <a:rPr lang="en-US" dirty="0" smtClean="0"/>
              <a:t>Not a great measure because relevance does not increase proportionally with term frequency </a:t>
            </a:r>
          </a:p>
          <a:p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Documents can be verbose or have more content </a:t>
            </a:r>
          </a:p>
          <a:p>
            <a:pPr lvl="1"/>
            <a:r>
              <a:rPr lang="en-US" dirty="0" smtClean="0"/>
              <a:t>Need to penalize long documents-but not over penalize </a:t>
            </a:r>
          </a:p>
        </p:txBody>
      </p:sp>
    </p:spTree>
    <p:extLst>
      <p:ext uri="{BB962C8B-B14F-4D97-AF65-F5344CB8AC3E}">
        <p14:creationId xmlns:p14="http://schemas.microsoft.com/office/powerpoint/2010/main" val="28576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Term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TF(t</a:t>
            </a:r>
            <a:r>
              <a:rPr lang="en-US" dirty="0"/>
              <a:t>) = (Number of times term t appears in a document) / (Total number of terms in the document)</a:t>
            </a:r>
            <a:endParaRPr lang="en-US" dirty="0" smtClean="0"/>
          </a:p>
          <a:p>
            <a:r>
              <a:rPr lang="en-US" dirty="0" smtClean="0"/>
              <a:t>Supercalifragilisticexpialidocious occurs 3 times in a document of 1000 words</a:t>
            </a:r>
          </a:p>
          <a:p>
            <a:pPr lvl="1"/>
            <a:r>
              <a:rPr lang="en-US" dirty="0" smtClean="0"/>
              <a:t>TF= 3/1000= 0.003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85647" y="4153692"/>
            <a:ext cx="6602341" cy="1889313"/>
            <a:chOff x="457200" y="1676400"/>
            <a:chExt cx="7918450" cy="243840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81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Term Frequency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681" t="26681" r="10334" b="892"/>
          <a:stretch/>
        </p:blipFill>
        <p:spPr>
          <a:xfrm>
            <a:off x="2436072" y="1690688"/>
            <a:ext cx="7319856" cy="51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47" y="1690688"/>
            <a:ext cx="4293359" cy="4351338"/>
          </a:xfrm>
        </p:spPr>
        <p:txBody>
          <a:bodyPr/>
          <a:lstStyle/>
          <a:p>
            <a:r>
              <a:rPr lang="en-US" dirty="0" smtClean="0"/>
              <a:t>The frequency </a:t>
            </a:r>
            <a:r>
              <a:rPr lang="en-US" dirty="0"/>
              <a:t>that a word appears is inversely proportional to its </a:t>
            </a:r>
            <a:r>
              <a:rPr lang="en-US" dirty="0" smtClean="0"/>
              <a:t>rank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00" t="17895" r="24441" b="10827"/>
          <a:stretch/>
        </p:blipFill>
        <p:spPr>
          <a:xfrm>
            <a:off x="4983706" y="723331"/>
            <a:ext cx="6700947" cy="58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Rare terms are more informative than frequent terms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86" y="2385277"/>
            <a:ext cx="5473427" cy="422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3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678</Words>
  <Application>Microsoft Office PowerPoint</Application>
  <PresentationFormat>Widescreen</PresentationFormat>
  <Paragraphs>143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Optima-Regular</vt:lpstr>
      <vt:lpstr>Office Theme</vt:lpstr>
      <vt:lpstr>Equation</vt:lpstr>
      <vt:lpstr>TF-IDF</vt:lpstr>
      <vt:lpstr>Preprocessing</vt:lpstr>
      <vt:lpstr>Raw Document Term Matrix</vt:lpstr>
      <vt:lpstr>TF-IDF</vt:lpstr>
      <vt:lpstr>Term Frequency</vt:lpstr>
      <vt:lpstr>Standardized Term Frequency</vt:lpstr>
      <vt:lpstr>Standardized Term Frequency</vt:lpstr>
      <vt:lpstr>Zipf’s Law</vt:lpstr>
      <vt:lpstr>Document Frequency</vt:lpstr>
      <vt:lpstr>Inverse Document Frequency</vt:lpstr>
      <vt:lpstr>TF*IDF Weighting</vt:lpstr>
      <vt:lpstr>PowerPoint Presentation</vt:lpstr>
      <vt:lpstr>PowerPoint Presentation</vt:lpstr>
      <vt:lpstr>In Conclusion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</dc:title>
  <dc:creator>Darina Chudnovskaya</dc:creator>
  <cp:lastModifiedBy>Darina Chudnovskaya</cp:lastModifiedBy>
  <cp:revision>38</cp:revision>
  <dcterms:created xsi:type="dcterms:W3CDTF">2018-04-11T01:38:55Z</dcterms:created>
  <dcterms:modified xsi:type="dcterms:W3CDTF">2018-04-25T22:05:00Z</dcterms:modified>
</cp:coreProperties>
</file>