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259" r:id="rId4"/>
    <p:sldId id="277" r:id="rId5"/>
    <p:sldId id="261" r:id="rId6"/>
    <p:sldId id="278" r:id="rId7"/>
    <p:sldId id="293" r:id="rId8"/>
    <p:sldId id="279" r:id="rId9"/>
    <p:sldId id="288" r:id="rId10"/>
    <p:sldId id="289" r:id="rId11"/>
    <p:sldId id="290" r:id="rId12"/>
    <p:sldId id="282" r:id="rId13"/>
    <p:sldId id="283" r:id="rId14"/>
    <p:sldId id="284" r:id="rId15"/>
    <p:sldId id="292" r:id="rId16"/>
    <p:sldId id="285" r:id="rId17"/>
    <p:sldId id="286" r:id="rId18"/>
    <p:sldId id="287" r:id="rId19"/>
    <p:sldId id="262" r:id="rId20"/>
    <p:sldId id="264" r:id="rId21"/>
  </p:sldIdLst>
  <p:sldSz cx="9144000" cy="5143500" type="screen16x9"/>
  <p:notesSz cx="6858000" cy="9144000"/>
  <p:embeddedFontLst>
    <p:embeddedFont>
      <p:font typeface="Helvetica Neue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Titillium Web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A0C3B-C7DA-42BB-AFC0-67BD8F66C044}" type="doc">
      <dgm:prSet loTypeId="urn:microsoft.com/office/officeart/2005/8/layout/vList3" loCatId="list" qsTypeId="urn:microsoft.com/office/officeart/2005/8/quickstyle/simple1" qsCatId="simple" csTypeId="urn:microsoft.com/office/officeart/2005/8/colors/accent5_3" csCatId="accent5" phldr="1"/>
      <dgm:spPr/>
    </dgm:pt>
    <dgm:pt modelId="{F51C906A-BFA6-4EF1-8B00-D8D57EE83E42}">
      <dgm:prSet phldrT="[Texto]"/>
      <dgm:spPr/>
      <dgm:t>
        <a:bodyPr/>
        <a:lstStyle/>
        <a:p>
          <a:r>
            <a:rPr lang="es-CL" dirty="0" smtClean="0"/>
            <a:t>Lenguaje interpretado</a:t>
          </a:r>
          <a:endParaRPr lang="es-CL" dirty="0"/>
        </a:p>
      </dgm:t>
    </dgm:pt>
    <dgm:pt modelId="{50EDB6EF-4F99-41D9-9F8A-5C7A7BF5154E}" type="parTrans" cxnId="{5895FC61-507D-4D52-9638-11D374B66DF1}">
      <dgm:prSet/>
      <dgm:spPr/>
      <dgm:t>
        <a:bodyPr/>
        <a:lstStyle/>
        <a:p>
          <a:endParaRPr lang="es-CL"/>
        </a:p>
      </dgm:t>
    </dgm:pt>
    <dgm:pt modelId="{6655A34F-23F0-4775-9E3D-DDB571A73319}" type="sibTrans" cxnId="{5895FC61-507D-4D52-9638-11D374B66DF1}">
      <dgm:prSet/>
      <dgm:spPr/>
      <dgm:t>
        <a:bodyPr/>
        <a:lstStyle/>
        <a:p>
          <a:endParaRPr lang="es-CL"/>
        </a:p>
      </dgm:t>
    </dgm:pt>
    <dgm:pt modelId="{4BD21C6A-BD14-4C6E-B245-619995470C38}">
      <dgm:prSet phldrT="[Texto]"/>
      <dgm:spPr/>
      <dgm:t>
        <a:bodyPr/>
        <a:lstStyle/>
        <a:p>
          <a:r>
            <a:rPr lang="es-CL" dirty="0" smtClean="0"/>
            <a:t>Lenguaje orientado al objeto</a:t>
          </a:r>
          <a:endParaRPr lang="es-CL" dirty="0"/>
        </a:p>
      </dgm:t>
    </dgm:pt>
    <dgm:pt modelId="{96BA3BA6-F73A-4241-9F3F-0636139CB635}" type="parTrans" cxnId="{8CBFAD34-D8C4-4647-BA6B-6496D273F29C}">
      <dgm:prSet/>
      <dgm:spPr/>
      <dgm:t>
        <a:bodyPr/>
        <a:lstStyle/>
        <a:p>
          <a:endParaRPr lang="es-CL"/>
        </a:p>
      </dgm:t>
    </dgm:pt>
    <dgm:pt modelId="{78C06838-FEE6-40B3-965B-FAA5BD254E2E}" type="sibTrans" cxnId="{8CBFAD34-D8C4-4647-BA6B-6496D273F29C}">
      <dgm:prSet/>
      <dgm:spPr/>
      <dgm:t>
        <a:bodyPr/>
        <a:lstStyle/>
        <a:p>
          <a:endParaRPr lang="es-CL"/>
        </a:p>
      </dgm:t>
    </dgm:pt>
    <dgm:pt modelId="{DC2F4919-E0A1-4B33-AA88-DD5B926424FC}" type="pres">
      <dgm:prSet presAssocID="{919A0C3B-C7DA-42BB-AFC0-67BD8F66C044}" presName="linearFlow" presStyleCnt="0">
        <dgm:presLayoutVars>
          <dgm:dir/>
          <dgm:resizeHandles val="exact"/>
        </dgm:presLayoutVars>
      </dgm:prSet>
      <dgm:spPr/>
    </dgm:pt>
    <dgm:pt modelId="{4B6412BA-C50C-4938-B1E2-513D43CDF6EC}" type="pres">
      <dgm:prSet presAssocID="{F51C906A-BFA6-4EF1-8B00-D8D57EE83E42}" presName="composite" presStyleCnt="0"/>
      <dgm:spPr/>
    </dgm:pt>
    <dgm:pt modelId="{FD6AEB02-263E-4440-A98B-B4230934B51A}" type="pres">
      <dgm:prSet presAssocID="{F51C906A-BFA6-4EF1-8B00-D8D57EE83E42}" presName="imgShp" presStyleLbl="fgImgPlace1" presStyleIdx="0" presStyleCnt="2" custScaleX="68307" custScaleY="71563" custLinFactNeighborX="-8091" custLinFactNeighborY="-579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2D404924-C193-44C4-8DAB-2B18A53BB289}" type="pres">
      <dgm:prSet presAssocID="{F51C906A-BFA6-4EF1-8B00-D8D57EE83E42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6B07CF7-2CB8-48F9-AB90-D6943F47390C}" type="pres">
      <dgm:prSet presAssocID="{6655A34F-23F0-4775-9E3D-DDB571A73319}" presName="spacing" presStyleCnt="0"/>
      <dgm:spPr/>
    </dgm:pt>
    <dgm:pt modelId="{AA358A51-57F9-49E3-A033-D41AD7401655}" type="pres">
      <dgm:prSet presAssocID="{4BD21C6A-BD14-4C6E-B245-619995470C38}" presName="composite" presStyleCnt="0"/>
      <dgm:spPr/>
    </dgm:pt>
    <dgm:pt modelId="{0FEDFF01-5DA5-47DA-8A18-DBFCF0B9261C}" type="pres">
      <dgm:prSet presAssocID="{4BD21C6A-BD14-4C6E-B245-619995470C38}" presName="imgShp" presStyleLbl="fgImgPlace1" presStyleIdx="1" presStyleCnt="2" custScaleX="70432" custScaleY="7391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275999F-909C-4560-848D-B1D1099404FD}" type="pres">
      <dgm:prSet presAssocID="{4BD21C6A-BD14-4C6E-B245-619995470C38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491451D0-3E0A-4CBE-99A0-3A6E00DA3421}" type="presOf" srcId="{4BD21C6A-BD14-4C6E-B245-619995470C38}" destId="{E275999F-909C-4560-848D-B1D1099404FD}" srcOrd="0" destOrd="0" presId="urn:microsoft.com/office/officeart/2005/8/layout/vList3"/>
    <dgm:cxn modelId="{4D9837EB-DF93-4EDA-8A93-2C06CC428ACE}" type="presOf" srcId="{F51C906A-BFA6-4EF1-8B00-D8D57EE83E42}" destId="{2D404924-C193-44C4-8DAB-2B18A53BB289}" srcOrd="0" destOrd="0" presId="urn:microsoft.com/office/officeart/2005/8/layout/vList3"/>
    <dgm:cxn modelId="{5895FC61-507D-4D52-9638-11D374B66DF1}" srcId="{919A0C3B-C7DA-42BB-AFC0-67BD8F66C044}" destId="{F51C906A-BFA6-4EF1-8B00-D8D57EE83E42}" srcOrd="0" destOrd="0" parTransId="{50EDB6EF-4F99-41D9-9F8A-5C7A7BF5154E}" sibTransId="{6655A34F-23F0-4775-9E3D-DDB571A73319}"/>
    <dgm:cxn modelId="{8CBFAD34-D8C4-4647-BA6B-6496D273F29C}" srcId="{919A0C3B-C7DA-42BB-AFC0-67BD8F66C044}" destId="{4BD21C6A-BD14-4C6E-B245-619995470C38}" srcOrd="1" destOrd="0" parTransId="{96BA3BA6-F73A-4241-9F3F-0636139CB635}" sibTransId="{78C06838-FEE6-40B3-965B-FAA5BD254E2E}"/>
    <dgm:cxn modelId="{60D7CF1A-A364-4700-887A-2C4BA686BA12}" type="presOf" srcId="{919A0C3B-C7DA-42BB-AFC0-67BD8F66C044}" destId="{DC2F4919-E0A1-4B33-AA88-DD5B926424FC}" srcOrd="0" destOrd="0" presId="urn:microsoft.com/office/officeart/2005/8/layout/vList3"/>
    <dgm:cxn modelId="{89D2792C-5F27-42AA-8041-5798AC6A6FFB}" type="presParOf" srcId="{DC2F4919-E0A1-4B33-AA88-DD5B926424FC}" destId="{4B6412BA-C50C-4938-B1E2-513D43CDF6EC}" srcOrd="0" destOrd="0" presId="urn:microsoft.com/office/officeart/2005/8/layout/vList3"/>
    <dgm:cxn modelId="{E06970A8-7137-4F3A-8C69-CE03CDF7067B}" type="presParOf" srcId="{4B6412BA-C50C-4938-B1E2-513D43CDF6EC}" destId="{FD6AEB02-263E-4440-A98B-B4230934B51A}" srcOrd="0" destOrd="0" presId="urn:microsoft.com/office/officeart/2005/8/layout/vList3"/>
    <dgm:cxn modelId="{FCEE3891-32C2-4CDB-9479-746FD827576C}" type="presParOf" srcId="{4B6412BA-C50C-4938-B1E2-513D43CDF6EC}" destId="{2D404924-C193-44C4-8DAB-2B18A53BB289}" srcOrd="1" destOrd="0" presId="urn:microsoft.com/office/officeart/2005/8/layout/vList3"/>
    <dgm:cxn modelId="{F6D74098-1911-4584-A491-BEF860D0323D}" type="presParOf" srcId="{DC2F4919-E0A1-4B33-AA88-DD5B926424FC}" destId="{16B07CF7-2CB8-48F9-AB90-D6943F47390C}" srcOrd="1" destOrd="0" presId="urn:microsoft.com/office/officeart/2005/8/layout/vList3"/>
    <dgm:cxn modelId="{B5675FCB-DB20-41FB-A778-F378E586EF2B}" type="presParOf" srcId="{DC2F4919-E0A1-4B33-AA88-DD5B926424FC}" destId="{AA358A51-57F9-49E3-A033-D41AD7401655}" srcOrd="2" destOrd="0" presId="urn:microsoft.com/office/officeart/2005/8/layout/vList3"/>
    <dgm:cxn modelId="{5EFCD0F9-5248-4BF9-A362-F379EB51FC28}" type="presParOf" srcId="{AA358A51-57F9-49E3-A033-D41AD7401655}" destId="{0FEDFF01-5DA5-47DA-8A18-DBFCF0B9261C}" srcOrd="0" destOrd="0" presId="urn:microsoft.com/office/officeart/2005/8/layout/vList3"/>
    <dgm:cxn modelId="{57875F6D-6B12-46A4-AFC9-C9ACE923C012}" type="presParOf" srcId="{AA358A51-57F9-49E3-A033-D41AD7401655}" destId="{E275999F-909C-4560-848D-B1D1099404FD}" srcOrd="1" destOrd="0" presId="urn:microsoft.com/office/officeart/2005/8/layout/v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404924-C193-44C4-8DAB-2B18A53BB289}">
      <dsp:nvSpPr>
        <dsp:cNvPr id="0" name=""/>
        <dsp:cNvSpPr/>
      </dsp:nvSpPr>
      <dsp:spPr>
        <a:xfrm rot="10800000">
          <a:off x="1157059" y="882"/>
          <a:ext cx="3655020" cy="1384534"/>
        </a:xfrm>
        <a:prstGeom prst="homePlat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541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Lenguaje interpretado</a:t>
          </a:r>
          <a:endParaRPr lang="es-CL" sz="2900" kern="1200" dirty="0"/>
        </a:p>
      </dsp:txBody>
      <dsp:txXfrm rot="10800000">
        <a:off x="1157059" y="882"/>
        <a:ext cx="3655020" cy="1384534"/>
      </dsp:txXfrm>
    </dsp:sp>
    <dsp:sp modelId="{FD6AEB02-263E-4440-A98B-B4230934B51A}">
      <dsp:nvSpPr>
        <dsp:cNvPr id="0" name=""/>
        <dsp:cNvSpPr/>
      </dsp:nvSpPr>
      <dsp:spPr>
        <a:xfrm>
          <a:off x="572169" y="117508"/>
          <a:ext cx="945734" cy="9908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5999F-909C-4560-848D-B1D1099404FD}">
      <dsp:nvSpPr>
        <dsp:cNvPr id="0" name=""/>
        <dsp:cNvSpPr/>
      </dsp:nvSpPr>
      <dsp:spPr>
        <a:xfrm rot="10800000">
          <a:off x="1164414" y="1798710"/>
          <a:ext cx="3655020" cy="1384534"/>
        </a:xfrm>
        <a:prstGeom prst="homePlate">
          <a:avLst/>
        </a:prstGeom>
        <a:solidFill>
          <a:schemeClr val="accent5">
            <a:shade val="80000"/>
            <a:hueOff val="-68140"/>
            <a:satOff val="6545"/>
            <a:lumOff val="19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0541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Lenguaje orientado al objeto</a:t>
          </a:r>
          <a:endParaRPr lang="es-CL" sz="2900" kern="1200" dirty="0"/>
        </a:p>
      </dsp:txBody>
      <dsp:txXfrm rot="10800000">
        <a:off x="1164414" y="1798710"/>
        <a:ext cx="3655020" cy="1384534"/>
      </dsp:txXfrm>
    </dsp:sp>
    <dsp:sp modelId="{0FEDFF01-5DA5-47DA-8A18-DBFCF0B9261C}">
      <dsp:nvSpPr>
        <dsp:cNvPr id="0" name=""/>
        <dsp:cNvSpPr/>
      </dsp:nvSpPr>
      <dsp:spPr>
        <a:xfrm>
          <a:off x="676836" y="1979281"/>
          <a:ext cx="975155" cy="102339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136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8910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16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68569" tIns="68569" rIns="68569" bIns="68569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5063810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  <p:sldLayoutId id="2147483660" r:id="rId7"/>
    <p:sldLayoutId id="2147483662" r:id="rId8"/>
  </p:sldLayoutIdLst>
  <p:transition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mvaras@mat.uc.c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Conociendo R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Santiago'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Paquetes R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5" y="2342310"/>
            <a:ext cx="5579269" cy="2476278"/>
          </a:xfrm>
          <a:prstGeom prst="rect">
            <a:avLst/>
          </a:prstGeom>
        </p:spPr>
      </p:pic>
      <p:sp>
        <p:nvSpPr>
          <p:cNvPr id="4" name="Shape 126"/>
          <p:cNvSpPr txBox="1">
            <a:spLocks/>
          </p:cNvSpPr>
          <p:nvPr/>
        </p:nvSpPr>
        <p:spPr>
          <a:xfrm>
            <a:off x="844426" y="1138099"/>
            <a:ext cx="5733863" cy="889046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kern="0" dirty="0" smtClean="0">
                <a:solidFill>
                  <a:srgbClr val="88398A"/>
                </a:solidFill>
              </a:rPr>
              <a:t>Usuarios y desarrolladores</a:t>
            </a:r>
          </a:p>
          <a:p>
            <a:r>
              <a:rPr lang="en" kern="0" dirty="0" smtClean="0"/>
              <a:t>Paquetes específicos </a:t>
            </a:r>
            <a:endParaRPr lang="en" kern="0" dirty="0"/>
          </a:p>
        </p:txBody>
      </p:sp>
      <p:sp>
        <p:nvSpPr>
          <p:cNvPr id="5" name="Shape 733"/>
          <p:cNvSpPr/>
          <p:nvPr/>
        </p:nvSpPr>
        <p:spPr>
          <a:xfrm>
            <a:off x="514129" y="1320999"/>
            <a:ext cx="222098" cy="261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23963" tIns="11981" rIns="23963" bIns="11981" anchor="ctr" anchorCtr="0">
            <a:noAutofit/>
          </a:bodyPr>
          <a:lstStyle/>
          <a:p>
            <a:endParaRPr sz="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733"/>
          <p:cNvSpPr/>
          <p:nvPr/>
        </p:nvSpPr>
        <p:spPr>
          <a:xfrm>
            <a:off x="514129" y="2443828"/>
            <a:ext cx="222098" cy="2616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23963" tIns="11981" rIns="23963" bIns="11981" anchor="ctr" anchorCtr="0">
            <a:noAutofit/>
          </a:bodyPr>
          <a:lstStyle/>
          <a:p>
            <a:endParaRPr sz="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6695998" y="4070931"/>
            <a:ext cx="2239574" cy="57839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 smtClean="0">
                <a:solidFill>
                  <a:srgbClr val="FFFFFF"/>
                </a:solidFill>
              </a:rPr>
              <a:t>… y muchos muchos más …</a:t>
            </a:r>
            <a:endParaRPr lang="en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711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4"/>
            <a:ext cx="7701898" cy="1429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 en estadísticas...</a:t>
            </a:r>
            <a:endParaRPr lang="e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6"/>
          <p:cNvSpPr txBox="1">
            <a:spLocks noGrp="1"/>
          </p:cNvSpPr>
          <p:nvPr>
            <p:ph type="title"/>
          </p:nvPr>
        </p:nvSpPr>
        <p:spPr>
          <a:xfrm>
            <a:off x="539552" y="195487"/>
            <a:ext cx="5400600" cy="600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C" dirty="0" smtClean="0"/>
              <a:t>Ranking lenguajes de programación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5" y="1108889"/>
            <a:ext cx="4564276" cy="31571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3839" y="4840941"/>
            <a:ext cx="8320367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C" sz="800" dirty="0" smtClean="0"/>
              <a:t>Fuente: https://spectrum.ieee.org/static/interactive-the-top-programming-languages-2017</a:t>
            </a:r>
            <a:endParaRPr lang="es-EC" sz="800" dirty="0"/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5940153" y="1226680"/>
            <a:ext cx="2016224" cy="48782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 smtClean="0">
                <a:solidFill>
                  <a:srgbClr val="FFFFFF"/>
                </a:solidFill>
              </a:rPr>
              <a:t>Ranking IEEE 2017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8" name="Shape 389"/>
          <p:cNvSpPr/>
          <p:nvPr/>
        </p:nvSpPr>
        <p:spPr>
          <a:xfrm>
            <a:off x="5076056" y="3075806"/>
            <a:ext cx="848176" cy="2287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9975" tIns="9975" rIns="9975" bIns="9975" anchor="ctr" anchorCtr="0">
            <a:noAutofit/>
          </a:bodyPr>
          <a:lstStyle/>
          <a:p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9 Imagen" descr="R-LadiesGlobal.png"/>
          <p:cNvPicPr>
            <a:picLocks noChangeAspect="1"/>
          </p:cNvPicPr>
          <p:nvPr/>
        </p:nvPicPr>
        <p:blipFill>
          <a:blip r:embed="rId4"/>
          <a:srcRect l="6509" r="8499" b="28330"/>
          <a:stretch>
            <a:fillRect/>
          </a:stretch>
        </p:blipFill>
        <p:spPr>
          <a:xfrm>
            <a:off x="5940152" y="2211710"/>
            <a:ext cx="2160240" cy="1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2907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8" y="316847"/>
            <a:ext cx="5586413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8" y="2228851"/>
            <a:ext cx="8583431" cy="25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5437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8" y="316847"/>
            <a:ext cx="5573386" cy="168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8" y="2202796"/>
            <a:ext cx="8543782" cy="25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4791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4"/>
            <a:ext cx="7701898" cy="1429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4.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Programando en R</a:t>
            </a:r>
            <a:endParaRPr lang="e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6"/>
          <p:cNvSpPr txBox="1">
            <a:spLocks noGrp="1"/>
          </p:cNvSpPr>
          <p:nvPr>
            <p:ph type="title"/>
          </p:nvPr>
        </p:nvSpPr>
        <p:spPr>
          <a:xfrm>
            <a:off x="539552" y="195487"/>
            <a:ext cx="5400600" cy="600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Programando en R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67545" y="796243"/>
            <a:ext cx="7987682" cy="42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76190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6"/>
          <p:cNvSpPr txBox="1">
            <a:spLocks/>
          </p:cNvSpPr>
          <p:nvPr/>
        </p:nvSpPr>
        <p:spPr>
          <a:xfrm>
            <a:off x="539552" y="195487"/>
            <a:ext cx="5400600" cy="600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dirty="0"/>
              <a:t>Interfaz Gráfica RStudio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758"/>
          <a:stretch/>
        </p:blipFill>
        <p:spPr>
          <a:xfrm>
            <a:off x="467544" y="777194"/>
            <a:ext cx="7992888" cy="4235068"/>
          </a:xfrm>
          <a:prstGeom prst="rect">
            <a:avLst/>
          </a:prstGeom>
        </p:spPr>
      </p:pic>
      <p:sp>
        <p:nvSpPr>
          <p:cNvPr id="6" name="Shape 128"/>
          <p:cNvSpPr txBox="1">
            <a:spLocks/>
          </p:cNvSpPr>
          <p:nvPr/>
        </p:nvSpPr>
        <p:spPr>
          <a:xfrm>
            <a:off x="1475656" y="2013333"/>
            <a:ext cx="2016224" cy="648072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rgbClr val="FFFFFF"/>
                </a:solidFill>
              </a:rPr>
              <a:t>Editor de código, se guarda como script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259632" y="3878496"/>
            <a:ext cx="2592288" cy="647378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rgbClr val="FFFFFF"/>
                </a:solidFill>
              </a:rPr>
              <a:t>Consola, correr comandos directamente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5220072" y="1826282"/>
            <a:ext cx="2736304" cy="385428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rgbClr val="FFFFFF"/>
                </a:solidFill>
              </a:rPr>
              <a:t>Espacio de trabajo e historial</a:t>
            </a:r>
            <a:endParaRPr lang="en" dirty="0">
              <a:solidFill>
                <a:srgbClr val="D3D3D3"/>
              </a:solidFill>
            </a:endParaRP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5220072" y="3627177"/>
            <a:ext cx="2736304" cy="385428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>
                <a:solidFill>
                  <a:srgbClr val="FFFFFF"/>
                </a:solidFill>
              </a:rPr>
              <a:t>Gráficos y archivos</a:t>
            </a:r>
            <a:endParaRPr lang="en" dirty="0">
              <a:solidFill>
                <a:srgbClr val="D3D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694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51521" y="796243"/>
            <a:ext cx="8450123" cy="3935747"/>
          </a:xfrm>
          <a:prstGeom prst="rect">
            <a:avLst/>
          </a:prstGeom>
        </p:spPr>
      </p:pic>
      <p:sp>
        <p:nvSpPr>
          <p:cNvPr id="3" name="Shape 166"/>
          <p:cNvSpPr txBox="1">
            <a:spLocks noGrp="1"/>
          </p:cNvSpPr>
          <p:nvPr>
            <p:ph type="title"/>
          </p:nvPr>
        </p:nvSpPr>
        <p:spPr>
          <a:xfrm>
            <a:off x="539552" y="195487"/>
            <a:ext cx="5400600" cy="6007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Interfaz Gráfica R- Commander 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5" name="Shape 389"/>
          <p:cNvSpPr/>
          <p:nvPr/>
        </p:nvSpPr>
        <p:spPr>
          <a:xfrm>
            <a:off x="2267744" y="3003799"/>
            <a:ext cx="864096" cy="2880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endParaRPr sz="1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8B81D2"/>
              </a:solidFill>
              <a:effectLst>
                <a:outerShdw blurRad="12700" dist="38100" dir="2700000" algn="tl" rotWithShape="0">
                  <a:srgbClr val="8B81D2">
                    <a:lumMod val="60000"/>
                    <a:lumOff val="40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1541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395536" y="1059582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88398A"/>
                </a:solidFill>
              </a:rPr>
              <a:t>¿Qué podemos hacer con R?</a:t>
            </a:r>
            <a:br>
              <a:rPr lang="en" sz="6600" dirty="0" smtClean="0">
                <a:solidFill>
                  <a:srgbClr val="88398A"/>
                </a:solidFill>
              </a:rPr>
            </a:br>
            <a:endParaRPr lang="en" sz="6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2267744" y="3579862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dirty="0" smtClean="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…Maravillas…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267744" y="1211750"/>
            <a:ext cx="6458722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88398A"/>
                </a:solidFill>
              </a:rPr>
              <a:t>Bienvenid@s!</a:t>
            </a:r>
            <a:endParaRPr lang="en" sz="7200" dirty="0">
              <a:solidFill>
                <a:srgbClr val="88398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Soy Inés Varas</a:t>
            </a:r>
            <a:endParaRPr lang="en" sz="3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</a:rPr>
              <a:t>Información contacto: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hlinkClick r:id="rId3"/>
              </a:rPr>
              <a:t>imvaras@mat.uc.cl</a:t>
            </a:r>
            <a:endParaRPr lang="en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6" name="5 Imagen" descr="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23678"/>
            <a:ext cx="1333500" cy="1323975"/>
          </a:xfrm>
          <a:prstGeom prst="ellipse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circul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2499742" cy="2499742"/>
          </a:xfrm>
          <a:prstGeom prst="rect">
            <a:avLst/>
          </a:prstGeom>
        </p:spPr>
      </p:pic>
      <p:pic>
        <p:nvPicPr>
          <p:cNvPr id="12" name="11 Imagen" descr="multivariad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23478"/>
            <a:ext cx="3168352" cy="2112235"/>
          </a:xfrm>
          <a:prstGeom prst="rect">
            <a:avLst/>
          </a:prstGeom>
        </p:spPr>
      </p:pic>
      <p:pic>
        <p:nvPicPr>
          <p:cNvPr id="13" name="12 Imagen" descr="spatial_ma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411510"/>
            <a:ext cx="3550521" cy="2864339"/>
          </a:xfrm>
          <a:prstGeom prst="rect">
            <a:avLst/>
          </a:prstGeom>
        </p:spPr>
      </p:pic>
      <p:pic>
        <p:nvPicPr>
          <p:cNvPr id="14" name="13 Imagen" descr="chernoff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7" y="2596398"/>
            <a:ext cx="2232247" cy="2333360"/>
          </a:xfrm>
          <a:prstGeom prst="rect">
            <a:avLst/>
          </a:prstGeom>
        </p:spPr>
      </p:pic>
      <p:pic>
        <p:nvPicPr>
          <p:cNvPr id="15" name="14 Imagen" descr="presti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184" y="2499742"/>
            <a:ext cx="2702141" cy="2212911"/>
          </a:xfrm>
          <a:prstGeom prst="rect">
            <a:avLst/>
          </a:prstGeom>
        </p:spPr>
      </p:pic>
      <p:pic>
        <p:nvPicPr>
          <p:cNvPr id="16" name="15 Imagen" descr="bivariate pl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848" y="2885329"/>
            <a:ext cx="2880320" cy="225817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4"/>
            <a:ext cx="7701898" cy="1429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¿Qué fue lo primero que pensaron cuando escucharon sobre R?</a:t>
            </a:r>
            <a:endParaRPr lang="e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4"/>
            <a:ext cx="7701898" cy="1429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¿Qué fue lo primero que pensaron cuando escucharon sobre R?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3147814"/>
            <a:ext cx="2402187" cy="1355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3147814"/>
            <a:ext cx="3571737" cy="1332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5816" y="3075806"/>
            <a:ext cx="2118171" cy="1609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solidFill>
                  <a:srgbClr val="88398A"/>
                </a:solidFill>
              </a:rPr>
              <a:t>2. ¿Qué es R?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8" name="7 Dodecágono"/>
          <p:cNvSpPr/>
          <p:nvPr/>
        </p:nvSpPr>
        <p:spPr>
          <a:xfrm>
            <a:off x="179512" y="1707654"/>
            <a:ext cx="2448272" cy="2304256"/>
          </a:xfrm>
          <a:prstGeom prst="dodec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>
            <a:off x="467544" y="235572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Lenguaje de Programación</a:t>
            </a:r>
            <a:endParaRPr lang="es-CL" sz="2400" dirty="0"/>
          </a:p>
        </p:txBody>
      </p:sp>
      <p:sp>
        <p:nvSpPr>
          <p:cNvPr id="11" name="10 Dodecágono"/>
          <p:cNvSpPr/>
          <p:nvPr/>
        </p:nvSpPr>
        <p:spPr>
          <a:xfrm>
            <a:off x="6228184" y="1491630"/>
            <a:ext cx="2448272" cy="2304256"/>
          </a:xfrm>
          <a:prstGeom prst="dodec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6300192" y="206769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Análisis Gráfico y Estadístico de datos</a:t>
            </a:r>
            <a:endParaRPr lang="es-CL" sz="2400" dirty="0"/>
          </a:p>
        </p:txBody>
      </p:sp>
      <p:pic>
        <p:nvPicPr>
          <p:cNvPr id="13" name="12 Imagen" descr="Rlad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139702"/>
            <a:ext cx="1436772" cy="1152128"/>
          </a:xfrm>
          <a:prstGeom prst="rect">
            <a:avLst/>
          </a:prstGeom>
        </p:spPr>
      </p:pic>
      <p:sp>
        <p:nvSpPr>
          <p:cNvPr id="14" name="13 Llamada de flecha izquierda y derecha"/>
          <p:cNvSpPr/>
          <p:nvPr/>
        </p:nvSpPr>
        <p:spPr>
          <a:xfrm>
            <a:off x="2771800" y="1707654"/>
            <a:ext cx="3168352" cy="2088232"/>
          </a:xfrm>
          <a:prstGeom prst="leftRightArrowCallou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2024" y="422500"/>
            <a:ext cx="6472264" cy="857400"/>
          </a:xfrm>
        </p:spPr>
        <p:txBody>
          <a:bodyPr/>
          <a:lstStyle/>
          <a:p>
            <a:r>
              <a:rPr lang="en" sz="3600" dirty="0" smtClean="0">
                <a:solidFill>
                  <a:srgbClr val="88398A"/>
                </a:solidFill>
              </a:rPr>
              <a:t>Algunos datos sobre R...</a:t>
            </a:r>
            <a:endParaRPr lang="es-CL" sz="3600" dirty="0" smtClean="0">
              <a:solidFill>
                <a:srgbClr val="88398A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92024" y="1586325"/>
            <a:ext cx="7840416" cy="3148500"/>
          </a:xfrm>
        </p:spPr>
        <p:txBody>
          <a:bodyPr/>
          <a:lstStyle/>
          <a:p>
            <a:r>
              <a:rPr lang="es-CL" dirty="0" smtClean="0"/>
              <a:t> Fue creado por Ross </a:t>
            </a:r>
            <a:r>
              <a:rPr lang="es-CL" dirty="0" err="1" smtClean="0"/>
              <a:t>Ihaka</a:t>
            </a:r>
            <a:r>
              <a:rPr lang="es-CL" dirty="0" smtClean="0"/>
              <a:t> y Robert </a:t>
            </a:r>
            <a:r>
              <a:rPr lang="es-CL" dirty="0" err="1" smtClean="0"/>
              <a:t>Gentlemant</a:t>
            </a:r>
            <a:r>
              <a:rPr lang="es-CL" dirty="0" smtClean="0"/>
              <a:t> (</a:t>
            </a:r>
            <a:r>
              <a:rPr lang="es-CL" dirty="0" err="1" smtClean="0"/>
              <a:t>University</a:t>
            </a:r>
            <a:r>
              <a:rPr lang="es-CL" dirty="0" smtClean="0"/>
              <a:t> of </a:t>
            </a:r>
            <a:r>
              <a:rPr lang="es-CL" dirty="0" err="1" smtClean="0"/>
              <a:t>Auckland</a:t>
            </a:r>
            <a:r>
              <a:rPr lang="es-CL" dirty="0" smtClean="0"/>
              <a:t>, 1992-1995).</a:t>
            </a:r>
          </a:p>
          <a:p>
            <a:endParaRPr lang="es-CL" dirty="0" smtClean="0"/>
          </a:p>
          <a:p>
            <a:r>
              <a:rPr lang="es-CL" dirty="0" smtClean="0"/>
              <a:t> Dialecto del lenguaje S (S-PLUS creado por los laboratorios AT&amp;T Bell).</a:t>
            </a:r>
          </a:p>
          <a:p>
            <a:endParaRPr lang="es-CL" dirty="0" smtClean="0"/>
          </a:p>
          <a:p>
            <a:r>
              <a:rPr lang="es-CL" dirty="0" smtClean="0"/>
              <a:t> Se distribuye de manera gratuita bajos los términos de la GNU General </a:t>
            </a:r>
            <a:r>
              <a:rPr lang="es-CL" dirty="0" err="1" smtClean="0"/>
              <a:t>Public</a:t>
            </a:r>
            <a:r>
              <a:rPr lang="es-CL" dirty="0" smtClean="0"/>
              <a:t> </a:t>
            </a:r>
            <a:r>
              <a:rPr lang="es-CL" dirty="0" err="1" smtClean="0"/>
              <a:t>License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CL" dirty="0" smtClean="0"/>
              <a:t> Su </a:t>
            </a:r>
            <a:r>
              <a:rPr lang="es-CL" dirty="0" smtClean="0"/>
              <a:t>desarrollo y distribución se lleva a cabo </a:t>
            </a:r>
            <a:r>
              <a:rPr lang="es-CL" dirty="0" smtClean="0"/>
              <a:t>por un grupo de </a:t>
            </a:r>
            <a:r>
              <a:rPr lang="es-CL" dirty="0" smtClean="0"/>
              <a:t>varios </a:t>
            </a:r>
            <a:r>
              <a:rPr lang="es-CL" dirty="0" smtClean="0"/>
              <a:t>estadísticos, conocido como el </a:t>
            </a:r>
            <a:r>
              <a:rPr lang="es-CL" dirty="0" smtClean="0"/>
              <a:t>R </a:t>
            </a:r>
            <a:r>
              <a:rPr lang="es-CL" dirty="0" err="1" smtClean="0"/>
              <a:t>Development</a:t>
            </a:r>
            <a:r>
              <a:rPr lang="es-CL" dirty="0" smtClean="0"/>
              <a:t> </a:t>
            </a:r>
            <a:r>
              <a:rPr lang="es-CL" dirty="0" err="1" smtClean="0"/>
              <a:t>Core</a:t>
            </a:r>
            <a:r>
              <a:rPr lang="es-CL" dirty="0" smtClean="0"/>
              <a:t> </a:t>
            </a:r>
            <a:r>
              <a:rPr lang="es-CL" dirty="0" err="1" smtClean="0"/>
              <a:t>Team</a:t>
            </a:r>
            <a:r>
              <a:rPr lang="es-CL" dirty="0" smtClean="0"/>
              <a:t>.</a:t>
            </a:r>
            <a:endParaRPr lang="es-C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El lenguaje </a:t>
            </a:r>
            <a:r>
              <a:rPr lang="en" dirty="0" smtClean="0">
                <a:solidFill>
                  <a:srgbClr val="88398A"/>
                </a:solidFill>
              </a:rPr>
              <a:t>R</a:t>
            </a:r>
            <a:r>
              <a:rPr lang="en" dirty="0" smtClean="0"/>
              <a:t>...</a:t>
            </a:r>
            <a:endParaRPr lang="es-CL" dirty="0"/>
          </a:p>
        </p:txBody>
      </p:sp>
      <p:graphicFrame>
        <p:nvGraphicFramePr>
          <p:cNvPr id="5" name="4 Diagrama"/>
          <p:cNvGraphicFramePr/>
          <p:nvPr/>
        </p:nvGraphicFramePr>
        <p:xfrm>
          <a:off x="395536" y="1275606"/>
          <a:ext cx="54962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Flecha a la derecha con bandas"/>
          <p:cNvSpPr/>
          <p:nvPr/>
        </p:nvSpPr>
        <p:spPr>
          <a:xfrm>
            <a:off x="5292080" y="1923678"/>
            <a:ext cx="432048" cy="288032"/>
          </a:xfrm>
          <a:prstGeom prst="striped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Flecha a la derecha con bandas"/>
          <p:cNvSpPr/>
          <p:nvPr/>
        </p:nvSpPr>
        <p:spPr>
          <a:xfrm>
            <a:off x="5292080" y="3651870"/>
            <a:ext cx="432048" cy="288032"/>
          </a:xfrm>
          <a:prstGeom prst="striped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635646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Comandos son ejecutados directamente, no se requiere construir archivos ejecutables</a:t>
            </a:r>
            <a:endParaRPr lang="es-CL" dirty="0"/>
          </a:p>
        </p:txBody>
      </p:sp>
      <p:sp>
        <p:nvSpPr>
          <p:cNvPr id="9" name="8 Rectángulo"/>
          <p:cNvSpPr/>
          <p:nvPr/>
        </p:nvSpPr>
        <p:spPr>
          <a:xfrm>
            <a:off x="5868144" y="1563638"/>
            <a:ext cx="2592288" cy="9361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6012160" y="3003798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Variables, datos, funciones se guardan en la memoria activa del computador en forma de “objeto” con un “nombre”. Éstos se pueden manipular con operadores lógicos o funciones.</a:t>
            </a:r>
            <a:endParaRPr lang="es-CL" dirty="0"/>
          </a:p>
        </p:txBody>
      </p:sp>
      <p:sp>
        <p:nvSpPr>
          <p:cNvPr id="13" name="12 Rectángulo"/>
          <p:cNvSpPr/>
          <p:nvPr/>
        </p:nvSpPr>
        <p:spPr>
          <a:xfrm>
            <a:off x="5940152" y="2931790"/>
            <a:ext cx="2520280" cy="17281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92024" y="411510"/>
            <a:ext cx="5392143" cy="857400"/>
          </a:xfrm>
        </p:spPr>
        <p:txBody>
          <a:bodyPr/>
          <a:lstStyle/>
          <a:p>
            <a:r>
              <a:rPr lang="en" dirty="0" smtClean="0"/>
              <a:t>Cómo obtener </a:t>
            </a:r>
            <a:r>
              <a:rPr lang="en" dirty="0" smtClean="0">
                <a:solidFill>
                  <a:srgbClr val="88398A"/>
                </a:solidFill>
              </a:rPr>
              <a:t>R</a:t>
            </a:r>
            <a:r>
              <a:rPr lang="en" dirty="0" smtClean="0"/>
              <a:t>...</a:t>
            </a:r>
            <a:endParaRPr lang="es-CL" dirty="0"/>
          </a:p>
        </p:txBody>
      </p:sp>
      <p:sp>
        <p:nvSpPr>
          <p:cNvPr id="6" name="5 Flecha a la derecha con bandas"/>
          <p:cNvSpPr/>
          <p:nvPr/>
        </p:nvSpPr>
        <p:spPr>
          <a:xfrm>
            <a:off x="3707904" y="2355726"/>
            <a:ext cx="1008112" cy="792088"/>
          </a:xfrm>
          <a:prstGeom prst="stripedRightArrow">
            <a:avLst/>
          </a:prstGeom>
          <a:solidFill>
            <a:srgbClr val="7030A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211710"/>
            <a:ext cx="3201608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2139702"/>
            <a:ext cx="4030436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425" y="422500"/>
            <a:ext cx="7471991" cy="997122"/>
          </a:xfrm>
        </p:spPr>
        <p:txBody>
          <a:bodyPr/>
          <a:lstStyle/>
          <a:p>
            <a:r>
              <a:rPr lang="es-EC" dirty="0" smtClean="0"/>
              <a:t>CRAN - </a:t>
            </a:r>
            <a:r>
              <a:rPr lang="en-US" b="0" dirty="0"/>
              <a:t>The Comprehensive R Archive Network </a:t>
            </a:r>
            <a:r>
              <a:rPr lang="es-EC" dirty="0" smtClean="0"/>
              <a:t> 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3778" b="5179"/>
          <a:stretch/>
        </p:blipFill>
        <p:spPr>
          <a:xfrm>
            <a:off x="467545" y="1059583"/>
            <a:ext cx="6984776" cy="3744416"/>
          </a:xfrm>
          <a:prstGeom prst="rect">
            <a:avLst/>
          </a:prstGeom>
        </p:spPr>
      </p:pic>
      <p:pic>
        <p:nvPicPr>
          <p:cNvPr id="1026" name="Picture 2" descr="Resultado de imagen para icono reposito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3634" y="3003798"/>
            <a:ext cx="1540367" cy="142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16097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282</Words>
  <Application>Microsoft Office PowerPoint</Application>
  <PresentationFormat>Presentación en pantalla (16:9)</PresentationFormat>
  <Paragraphs>51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Helvetica Neue</vt:lpstr>
      <vt:lpstr>Courier</vt:lpstr>
      <vt:lpstr>Calibri</vt:lpstr>
      <vt:lpstr>Titillium Web</vt:lpstr>
      <vt:lpstr>R-Ladies Template</vt:lpstr>
      <vt:lpstr>Conociendo R</vt:lpstr>
      <vt:lpstr>Bienvenid@s!</vt:lpstr>
      <vt:lpstr>1. ¿Qué fue lo primero que pensaron cuando escucharon sobre R?</vt:lpstr>
      <vt:lpstr>1. ¿Qué fue lo primero que pensaron cuando escucharon sobre R?</vt:lpstr>
      <vt:lpstr>2. ¿Qué es R? </vt:lpstr>
      <vt:lpstr>Algunos datos sobre R...</vt:lpstr>
      <vt:lpstr>El lenguaje R...</vt:lpstr>
      <vt:lpstr>Cómo obtener R...</vt:lpstr>
      <vt:lpstr>CRAN - The Comprehensive R Archive Network  </vt:lpstr>
      <vt:lpstr>Paquetes R</vt:lpstr>
      <vt:lpstr>3. R en estadísticas...</vt:lpstr>
      <vt:lpstr>Ranking lenguajes de programación</vt:lpstr>
      <vt:lpstr>Diapositiva 13</vt:lpstr>
      <vt:lpstr>Diapositiva 14</vt:lpstr>
      <vt:lpstr>4. Programando en R</vt:lpstr>
      <vt:lpstr>Programando en R</vt:lpstr>
      <vt:lpstr>Diapositiva 17</vt:lpstr>
      <vt:lpstr>Interfaz Gráfica R- Commander </vt:lpstr>
      <vt:lpstr>¿Qué podemos hacer con R? 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R</dc:title>
  <dc:creator>InesVaras</dc:creator>
  <cp:lastModifiedBy>imvaras</cp:lastModifiedBy>
  <cp:revision>22</cp:revision>
  <dcterms:modified xsi:type="dcterms:W3CDTF">2017-09-21T19:48:24Z</dcterms:modified>
</cp:coreProperties>
</file>