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58" r:id="rId3"/>
    <p:sldId id="278" r:id="rId4"/>
    <p:sldId id="282" r:id="rId5"/>
    <p:sldId id="280" r:id="rId6"/>
    <p:sldId id="281" r:id="rId7"/>
    <p:sldId id="285" r:id="rId8"/>
    <p:sldId id="284" r:id="rId9"/>
    <p:sldId id="261" r:id="rId10"/>
    <p:sldId id="277" r:id="rId11"/>
    <p:sldId id="294" r:id="rId12"/>
    <p:sldId id="292" r:id="rId13"/>
    <p:sldId id="293" r:id="rId14"/>
    <p:sldId id="295" r:id="rId15"/>
    <p:sldId id="266" r:id="rId16"/>
    <p:sldId id="288" r:id="rId17"/>
  </p:sldIdLst>
  <p:sldSz cx="9144000" cy="5143500" type="screen16x9"/>
  <p:notesSz cx="6858000" cy="9144000"/>
  <p:embeddedFontLst>
    <p:embeddedFont>
      <p:font typeface="Titillium Web" panose="020B0604020202020204" charset="0"/>
      <p:regular r:id="rId19"/>
      <p:bold r:id="rId20"/>
      <p:italic r:id="rId21"/>
      <p:boldItalic r:id="rId22"/>
    </p:embeddedFont>
    <p:embeddedFont>
      <p:font typeface="Helvetica Neue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3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9352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263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989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860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2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92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814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863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71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332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1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923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31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883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546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398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32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064885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5437746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2" name="Shape 4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half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5" name="Shape 5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  <p:sldLayoutId id="2147483657" r:id="rId5"/>
    <p:sldLayoutId id="2147483658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gg32A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4ds.had.co.nz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 in Data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94814" y="3502171"/>
            <a:ext cx="1136850" cy="400110"/>
          </a:xfrm>
          <a:prstGeom prst="rect">
            <a:avLst/>
          </a:prstGeom>
          <a:noFill/>
          <a:ln>
            <a:solidFill>
              <a:srgbClr val="88398A"/>
            </a:solidFill>
          </a:ln>
        </p:spPr>
        <p:txBody>
          <a:bodyPr wrap="none" rtlCol="0">
            <a:spAutoFit/>
          </a:bodyPr>
          <a:lstStyle/>
          <a:p>
            <a:r>
              <a:rPr lang="es-CL" sz="2000" dirty="0"/>
              <a:t>Importar</a:t>
            </a:r>
            <a:endParaRPr lang="en-US" sz="2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774589" y="4277764"/>
            <a:ext cx="1124026" cy="400110"/>
          </a:xfrm>
          <a:prstGeom prst="rect">
            <a:avLst/>
          </a:prstGeom>
          <a:noFill/>
          <a:ln>
            <a:solidFill>
              <a:srgbClr val="88398A"/>
            </a:solidFill>
          </a:ln>
        </p:spPr>
        <p:txBody>
          <a:bodyPr wrap="none" rtlCol="0">
            <a:spAutoFit/>
          </a:bodyPr>
          <a:lstStyle/>
          <a:p>
            <a:r>
              <a:rPr lang="es-CL" sz="2000" dirty="0"/>
              <a:t>Ordenar</a:t>
            </a:r>
            <a:endParaRPr lang="en-US" sz="20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910734" y="2823768"/>
            <a:ext cx="1579278" cy="400110"/>
          </a:xfrm>
          <a:prstGeom prst="rect">
            <a:avLst/>
          </a:prstGeom>
          <a:noFill/>
          <a:ln>
            <a:solidFill>
              <a:srgbClr val="88398A"/>
            </a:solidFill>
          </a:ln>
        </p:spPr>
        <p:txBody>
          <a:bodyPr wrap="none" rtlCol="0">
            <a:spAutoFit/>
          </a:bodyPr>
          <a:lstStyle/>
          <a:p>
            <a:r>
              <a:rPr lang="es-CL" sz="2000" dirty="0"/>
              <a:t>Transformar</a:t>
            </a:r>
            <a:endParaRPr lang="en-US" sz="20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150376" y="1952600"/>
            <a:ext cx="1111202" cy="400110"/>
          </a:xfrm>
          <a:prstGeom prst="rect">
            <a:avLst/>
          </a:prstGeom>
          <a:noFill/>
          <a:ln>
            <a:solidFill>
              <a:srgbClr val="88398A"/>
            </a:solidFill>
          </a:ln>
        </p:spPr>
        <p:txBody>
          <a:bodyPr wrap="none" rtlCol="0">
            <a:spAutoFit/>
          </a:bodyPr>
          <a:lstStyle/>
          <a:p>
            <a:r>
              <a:rPr lang="es-CL" sz="2000" dirty="0"/>
              <a:t>Modelar</a:t>
            </a:r>
            <a:endParaRPr lang="en-US" sz="20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72387" y="2731655"/>
            <a:ext cx="1298753" cy="400110"/>
          </a:xfrm>
          <a:prstGeom prst="rect">
            <a:avLst/>
          </a:prstGeom>
          <a:noFill/>
          <a:ln>
            <a:solidFill>
              <a:srgbClr val="88398A"/>
            </a:solidFill>
          </a:ln>
        </p:spPr>
        <p:txBody>
          <a:bodyPr wrap="none" rtlCol="0">
            <a:spAutoFit/>
          </a:bodyPr>
          <a:lstStyle/>
          <a:p>
            <a:r>
              <a:rPr lang="es-CL" sz="2000" dirty="0"/>
              <a:t>Visualizar</a:t>
            </a:r>
            <a:endParaRPr lang="en-US" sz="20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353515" y="2531600"/>
            <a:ext cx="1425390" cy="400110"/>
          </a:xfrm>
          <a:prstGeom prst="rect">
            <a:avLst/>
          </a:prstGeom>
          <a:noFill/>
          <a:ln>
            <a:solidFill>
              <a:srgbClr val="88398A"/>
            </a:solidFill>
          </a:ln>
        </p:spPr>
        <p:txBody>
          <a:bodyPr wrap="none" rtlCol="0">
            <a:spAutoFit/>
          </a:bodyPr>
          <a:lstStyle/>
          <a:p>
            <a:r>
              <a:rPr lang="es-CL" sz="2000" dirty="0"/>
              <a:t>Comunicar</a:t>
            </a:r>
            <a:endParaRPr lang="en-US" sz="2000" dirty="0"/>
          </a:p>
        </p:txBody>
      </p:sp>
      <p:cxnSp>
        <p:nvCxnSpPr>
          <p:cNvPr id="23" name="Conector: curvado 22"/>
          <p:cNvCxnSpPr>
            <a:stCxn id="14" idx="2"/>
            <a:endCxn id="16" idx="1"/>
          </p:cNvCxnSpPr>
          <p:nvPr/>
        </p:nvCxnSpPr>
        <p:spPr>
          <a:xfrm rot="5400000" flipH="1" flipV="1">
            <a:off x="4340296" y="2291787"/>
            <a:ext cx="292168" cy="1572014"/>
          </a:xfrm>
          <a:prstGeom prst="curvedConnector4">
            <a:avLst>
              <a:gd name="adj1" fmla="val -78243"/>
              <a:gd name="adj2" fmla="val 75115"/>
            </a:avLst>
          </a:prstGeom>
          <a:ln>
            <a:solidFill>
              <a:srgbClr val="88398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laca 27"/>
          <p:cNvSpPr/>
          <p:nvPr/>
        </p:nvSpPr>
        <p:spPr>
          <a:xfrm>
            <a:off x="2717580" y="1815872"/>
            <a:ext cx="3976794" cy="1886354"/>
          </a:xfrm>
          <a:prstGeom prst="plaque">
            <a:avLst/>
          </a:prstGeom>
          <a:noFill/>
          <a:ln>
            <a:solidFill>
              <a:srgbClr val="8839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69" name="Conector: curvado 168"/>
          <p:cNvCxnSpPr>
            <a:stCxn id="14" idx="0"/>
            <a:endCxn id="15" idx="2"/>
          </p:cNvCxnSpPr>
          <p:nvPr/>
        </p:nvCxnSpPr>
        <p:spPr>
          <a:xfrm rot="5400000" flipH="1" flipV="1">
            <a:off x="3967646" y="2085437"/>
            <a:ext cx="471058" cy="1005604"/>
          </a:xfrm>
          <a:prstGeom prst="curvedConnector3">
            <a:avLst/>
          </a:prstGeom>
          <a:ln>
            <a:solidFill>
              <a:srgbClr val="88398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: curvado 172"/>
          <p:cNvCxnSpPr>
            <a:stCxn id="15" idx="3"/>
            <a:endCxn id="16" idx="0"/>
          </p:cNvCxnSpPr>
          <p:nvPr/>
        </p:nvCxnSpPr>
        <p:spPr>
          <a:xfrm>
            <a:off x="5261578" y="2152655"/>
            <a:ext cx="660186" cy="579000"/>
          </a:xfrm>
          <a:prstGeom prst="curvedConnector2">
            <a:avLst/>
          </a:prstGeom>
          <a:ln>
            <a:solidFill>
              <a:srgbClr val="88398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133"/>
          <p:cNvSpPr txBox="1">
            <a:spLocks/>
          </p:cNvSpPr>
          <p:nvPr/>
        </p:nvSpPr>
        <p:spPr>
          <a:xfrm>
            <a:off x="494814" y="609493"/>
            <a:ext cx="4222735" cy="9033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ct val="100000"/>
              <a:buFont typeface="Helvetica Neue"/>
              <a:buNone/>
              <a:defRPr sz="2600" b="1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 dirty="0">
                <a:solidFill>
                  <a:srgbClr val="88398A"/>
                </a:solidFill>
              </a:rPr>
              <a:t>Proyecto para Ciencia de Datos Estándar</a:t>
            </a:r>
          </a:p>
        </p:txBody>
      </p:sp>
      <p:pic>
        <p:nvPicPr>
          <p:cNvPr id="1026" name="Picture 2" descr="http://www.extracole.es/media/servicios/activacole/filosofia/ACTIVACOLE%20Flech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73434">
            <a:off x="1988327" y="3348413"/>
            <a:ext cx="1074690" cy="90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extracole.es/media/servicios/activacole/filosofia/ACTIVACOLE%20Flech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53661">
            <a:off x="6548217" y="2931582"/>
            <a:ext cx="1074690" cy="90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.depositphotos.com/1005920/2475/i/170/depositphotos_24759201-stock-photo-exclamation-sign-violet-circle-web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941" y="1538564"/>
            <a:ext cx="978537" cy="97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4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/>
          <p:cNvSpPr txBox="1">
            <a:spLocks/>
          </p:cNvSpPr>
          <p:nvPr/>
        </p:nvSpPr>
        <p:spPr>
          <a:xfrm>
            <a:off x="494814" y="319198"/>
            <a:ext cx="4222735" cy="9033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ct val="100000"/>
              <a:buFont typeface="Helvetica Neue"/>
              <a:buNone/>
              <a:defRPr sz="2600" b="1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 dirty="0">
                <a:solidFill>
                  <a:srgbClr val="88398A"/>
                </a:solidFill>
              </a:rPr>
              <a:t>Tidyverse</a:t>
            </a:r>
          </a:p>
        </p:txBody>
      </p:sp>
      <p:pic>
        <p:nvPicPr>
          <p:cNvPr id="1028" name="Picture 4" descr="https://lsru.github.io/tv_course/img/01_tidyverse_data_scie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557" y="574806"/>
            <a:ext cx="5583978" cy="409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520267" y="2686756"/>
            <a:ext cx="948266" cy="812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recto de flecha 5"/>
          <p:cNvCxnSpPr>
            <a:stCxn id="3" idx="5"/>
          </p:cNvCxnSpPr>
          <p:nvPr/>
        </p:nvCxnSpPr>
        <p:spPr>
          <a:xfrm>
            <a:off x="6329663" y="3380524"/>
            <a:ext cx="816204" cy="3448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7170305" y="3725333"/>
            <a:ext cx="135806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Complementar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9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/>
          <p:cNvSpPr txBox="1">
            <a:spLocks/>
          </p:cNvSpPr>
          <p:nvPr/>
        </p:nvSpPr>
        <p:spPr>
          <a:xfrm>
            <a:off x="494814" y="274043"/>
            <a:ext cx="4222735" cy="9033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ct val="100000"/>
              <a:buFont typeface="Helvetica Neue"/>
              <a:buNone/>
              <a:defRPr sz="2600" b="1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 dirty="0">
                <a:solidFill>
                  <a:srgbClr val="88398A"/>
                </a:solidFill>
              </a:rPr>
              <a:t>Modelar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90" y="1076880"/>
            <a:ext cx="171451" cy="124104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91" y="2317925"/>
            <a:ext cx="171450" cy="270718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41" y="2398523"/>
            <a:ext cx="7162800" cy="24955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 rot="16200000">
            <a:off x="-112635" y="3471464"/>
            <a:ext cx="111280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L" sz="2000" dirty="0"/>
              <a:t>Ejemplo</a:t>
            </a:r>
            <a:endParaRPr lang="en-US" sz="2000" dirty="0"/>
          </a:p>
        </p:txBody>
      </p:sp>
      <p:sp>
        <p:nvSpPr>
          <p:cNvPr id="11" name="CuadroTexto 10"/>
          <p:cNvSpPr txBox="1"/>
          <p:nvPr/>
        </p:nvSpPr>
        <p:spPr>
          <a:xfrm rot="16200000">
            <a:off x="-174911" y="1501783"/>
            <a:ext cx="118173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L" sz="2000" dirty="0"/>
              <a:t>Librerías</a:t>
            </a:r>
            <a:endParaRPr lang="en-US" sz="2000" dirty="0"/>
          </a:p>
        </p:txBody>
      </p:sp>
      <p:sp>
        <p:nvSpPr>
          <p:cNvPr id="8" name="Rectángulo 7"/>
          <p:cNvSpPr/>
          <p:nvPr/>
        </p:nvSpPr>
        <p:spPr>
          <a:xfrm>
            <a:off x="700941" y="1140146"/>
            <a:ext cx="1507144" cy="1021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library(caret)</a:t>
            </a:r>
          </a:p>
          <a:p>
            <a:pPr>
              <a:lnSpc>
                <a:spcPct val="150000"/>
              </a:lnSpc>
            </a:pPr>
            <a:r>
              <a:rPr lang="en-US" dirty="0"/>
              <a:t>library(</a:t>
            </a:r>
            <a:r>
              <a:rPr lang="en-US" dirty="0" err="1"/>
              <a:t>tidyverse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library("ROCR")</a:t>
            </a:r>
          </a:p>
        </p:txBody>
      </p:sp>
      <p:sp>
        <p:nvSpPr>
          <p:cNvPr id="12" name="Bocadillo: ovalado 11"/>
          <p:cNvSpPr/>
          <p:nvPr/>
        </p:nvSpPr>
        <p:spPr>
          <a:xfrm>
            <a:off x="3115733" y="587022"/>
            <a:ext cx="3522134" cy="1705683"/>
          </a:xfrm>
          <a:prstGeom prst="wedgeEllipseCallout">
            <a:avLst>
              <a:gd name="adj1" fmla="val -57924"/>
              <a:gd name="adj2" fmla="val 702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2">
                    <a:lumMod val="75000"/>
                  </a:schemeClr>
                </a:solidFill>
              </a:rPr>
              <a:t>Existen Librerías especializadas en un tipo de modelo: </a:t>
            </a:r>
          </a:p>
          <a:p>
            <a:pPr marL="463550" indent="-285750">
              <a:buFont typeface="Wingdings" panose="05000000000000000000" pitchFamily="2" charset="2"/>
              <a:buChar char="ü"/>
            </a:pPr>
            <a:r>
              <a:rPr lang="es-CL" dirty="0" err="1">
                <a:solidFill>
                  <a:schemeClr val="bg2">
                    <a:lumMod val="75000"/>
                  </a:schemeClr>
                </a:solidFill>
              </a:rPr>
              <a:t>library</a:t>
            </a:r>
            <a:r>
              <a:rPr lang="es-CL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s-CL" dirty="0" err="1">
                <a:solidFill>
                  <a:schemeClr val="bg2">
                    <a:lumMod val="75000"/>
                  </a:schemeClr>
                </a:solidFill>
              </a:rPr>
              <a:t>neuralnet</a:t>
            </a:r>
            <a:r>
              <a:rPr lang="es-CL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463550" indent="-285750">
              <a:buFont typeface="Wingdings" panose="05000000000000000000" pitchFamily="2" charset="2"/>
              <a:buChar char="ü"/>
            </a:pPr>
            <a:r>
              <a:rPr lang="es-CL" dirty="0" err="1">
                <a:solidFill>
                  <a:schemeClr val="bg2">
                    <a:lumMod val="75000"/>
                  </a:schemeClr>
                </a:solidFill>
              </a:rPr>
              <a:t>library</a:t>
            </a:r>
            <a:r>
              <a:rPr lang="es-CL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s-CL" dirty="0" err="1">
                <a:solidFill>
                  <a:schemeClr val="bg2">
                    <a:lumMod val="75000"/>
                  </a:schemeClr>
                </a:solidFill>
              </a:rPr>
              <a:t>nnet</a:t>
            </a:r>
            <a:r>
              <a:rPr lang="es-CL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4635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library(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randomForest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054925" y="3115116"/>
            <a:ext cx="2923822" cy="63156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Altura ~ Radio Anillo + Volumen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7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/>
          <p:cNvSpPr txBox="1">
            <a:spLocks/>
          </p:cNvSpPr>
          <p:nvPr/>
        </p:nvSpPr>
        <p:spPr>
          <a:xfrm>
            <a:off x="494814" y="319198"/>
            <a:ext cx="4222735" cy="9033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ct val="100000"/>
              <a:buFont typeface="Helvetica Neue"/>
              <a:buNone/>
              <a:defRPr sz="2600" b="1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 dirty="0">
                <a:solidFill>
                  <a:srgbClr val="88398A"/>
                </a:solidFill>
              </a:rPr>
              <a:t>Visualización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19" y="941921"/>
            <a:ext cx="171450" cy="120695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43823" y="1083332"/>
            <a:ext cx="181331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library(ggplot2) </a:t>
            </a:r>
          </a:p>
          <a:p>
            <a:pPr>
              <a:lnSpc>
                <a:spcPct val="150000"/>
              </a:lnSpc>
            </a:pPr>
            <a:r>
              <a:rPr lang="en-US" dirty="0"/>
              <a:t>library("</a:t>
            </a:r>
            <a:r>
              <a:rPr lang="en-US" dirty="0" err="1"/>
              <a:t>highcharter</a:t>
            </a:r>
            <a:r>
              <a:rPr lang="en-US" dirty="0"/>
              <a:t>")</a:t>
            </a:r>
          </a:p>
        </p:txBody>
      </p:sp>
      <p:sp>
        <p:nvSpPr>
          <p:cNvPr id="9" name="CuadroTexto 8"/>
          <p:cNvSpPr txBox="1"/>
          <p:nvPr/>
        </p:nvSpPr>
        <p:spPr>
          <a:xfrm rot="16200000">
            <a:off x="-193478" y="1320679"/>
            <a:ext cx="118173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L" sz="2000" dirty="0"/>
              <a:t>Librerías</a:t>
            </a:r>
            <a:endParaRPr lang="en-US" sz="20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38" y="2060240"/>
            <a:ext cx="163431" cy="2974604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 rot="16200000">
            <a:off x="-112635" y="3471464"/>
            <a:ext cx="111280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L" sz="2000" dirty="0"/>
              <a:t>Ejemplo</a:t>
            </a:r>
            <a:endParaRPr lang="en-US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88" y="2213013"/>
            <a:ext cx="7439025" cy="2669058"/>
          </a:xfrm>
          <a:prstGeom prst="rect">
            <a:avLst/>
          </a:prstGeom>
        </p:spPr>
      </p:pic>
      <p:sp>
        <p:nvSpPr>
          <p:cNvPr id="3" name="Bocadillo: ovalado 2">
            <a:extLst>
              <a:ext uri="{FF2B5EF4-FFF2-40B4-BE49-F238E27FC236}">
                <a16:creationId xmlns:a16="http://schemas.microsoft.com/office/drawing/2014/main" xmlns="" id="{F9139BEA-25B0-40EA-B187-6587692A6F20}"/>
              </a:ext>
            </a:extLst>
          </p:cNvPr>
          <p:cNvSpPr/>
          <p:nvPr/>
        </p:nvSpPr>
        <p:spPr>
          <a:xfrm>
            <a:off x="3002844" y="1083332"/>
            <a:ext cx="2415823" cy="519690"/>
          </a:xfrm>
          <a:prstGeom prst="wedgeEllipseCallout">
            <a:avLst>
              <a:gd name="adj1" fmla="val -69551"/>
              <a:gd name="adj2" fmla="val 49467"/>
            </a:avLst>
          </a:prstGeom>
          <a:solidFill>
            <a:schemeClr val="bg1"/>
          </a:solidFill>
          <a:ln>
            <a:solidFill>
              <a:srgbClr val="8839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bg2">
                    <a:lumMod val="75000"/>
                  </a:schemeClr>
                </a:solidFill>
              </a:rPr>
              <a:t>Utilizando librerías de </a:t>
            </a:r>
            <a:r>
              <a:rPr lang="es-CL" sz="1200" dirty="0" err="1">
                <a:solidFill>
                  <a:schemeClr val="bg2">
                    <a:lumMod val="75000"/>
                  </a:schemeClr>
                </a:solidFill>
              </a:rPr>
              <a:t>Javascript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52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45" y="283227"/>
            <a:ext cx="7145867" cy="453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64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 hay texto alternativo automático disponible.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2" y="820163"/>
            <a:ext cx="3917246" cy="375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73"/>
          <p:cNvSpPr txBox="1">
            <a:spLocks/>
          </p:cNvSpPr>
          <p:nvPr/>
        </p:nvSpPr>
        <p:spPr>
          <a:xfrm>
            <a:off x="5232400" y="1843331"/>
            <a:ext cx="2466622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ct val="100000"/>
              <a:buFont typeface="Helvetica Neue"/>
              <a:buNone/>
              <a:defRPr sz="26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26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 dirty="0"/>
              <a:t>GRACIAS!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 in Data Science</a:t>
            </a:r>
          </a:p>
        </p:txBody>
      </p:sp>
    </p:spTree>
    <p:extLst>
      <p:ext uri="{BB962C8B-B14F-4D97-AF65-F5344CB8AC3E}">
        <p14:creationId xmlns:p14="http://schemas.microsoft.com/office/powerpoint/2010/main" val="143082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2361750" y="1211750"/>
            <a:ext cx="5178918" cy="13059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 dirty="0">
                <a:solidFill>
                  <a:srgbClr val="88398A"/>
                </a:solidFill>
              </a:rPr>
              <a:t>Holaaa!!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2361749" y="2517700"/>
            <a:ext cx="5329232" cy="22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Mi nombre es Stefanni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Soy una persona tremendamente curiosa y hago de la investigación una forma de vida.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Trabajo como cientista de datos en Metric Arts y me puedes encontrar en </a:t>
            </a:r>
            <a:r>
              <a:rPr lang="en-US" dirty="0">
                <a:hlinkClick r:id="rId3"/>
              </a:rPr>
              <a:t>https://goo.gl/gg32Ag</a:t>
            </a:r>
            <a:r>
              <a:rPr lang="en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544" y="1927323"/>
            <a:ext cx="1070753" cy="10734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838206" y="914825"/>
            <a:ext cx="8069400" cy="291210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88398A"/>
                </a:solidFill>
              </a:rPr>
              <a:t>Data</a:t>
            </a:r>
            <a:br>
              <a:rPr lang="en" sz="9600" dirty="0">
                <a:solidFill>
                  <a:srgbClr val="88398A"/>
                </a:solidFill>
              </a:rPr>
            </a:br>
            <a:r>
              <a:rPr lang="en" sz="9600" dirty="0">
                <a:solidFill>
                  <a:srgbClr val="88398A"/>
                </a:solidFill>
              </a:rPr>
              <a:t>Science??</a:t>
            </a: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6485595" y="678125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5912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0"/>
          <p:cNvSpPr txBox="1">
            <a:spLocks noGrp="1"/>
          </p:cNvSpPr>
          <p:nvPr>
            <p:ph type="title"/>
          </p:nvPr>
        </p:nvSpPr>
        <p:spPr>
          <a:xfrm>
            <a:off x="2055289" y="357403"/>
            <a:ext cx="4953365" cy="5268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dirty="0">
                <a:solidFill>
                  <a:srgbClr val="88398A"/>
                </a:solidFill>
                <a:sym typeface="Arial"/>
              </a:rPr>
              <a:t>Campo Interdisciplinario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599" y="1132291"/>
            <a:ext cx="707266" cy="84217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05" y="2778351"/>
            <a:ext cx="2153054" cy="1648528"/>
          </a:xfrm>
          <a:prstGeom prst="rect">
            <a:avLst/>
          </a:prstGeom>
        </p:spPr>
      </p:pic>
      <p:sp>
        <p:nvSpPr>
          <p:cNvPr id="16" name="Rectángulo: esquinas redondeadas 15"/>
          <p:cNvSpPr/>
          <p:nvPr/>
        </p:nvSpPr>
        <p:spPr>
          <a:xfrm>
            <a:off x="3303407" y="1132291"/>
            <a:ext cx="2457131" cy="2927876"/>
          </a:xfrm>
          <a:prstGeom prst="roundRect">
            <a:avLst/>
          </a:prstGeom>
          <a:solidFill>
            <a:srgbClr val="88398A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latin typeface="Helvetica Neue" panose="020B0604020202020204" charset="0"/>
              </a:rPr>
              <a:t>Método</a:t>
            </a:r>
          </a:p>
          <a:p>
            <a:pPr algn="ctr"/>
            <a:endParaRPr lang="es-CL" sz="2400" dirty="0">
              <a:latin typeface="Helvetica Neue" panose="020B0604020202020204" charset="0"/>
            </a:endParaRPr>
          </a:p>
          <a:p>
            <a:pPr algn="ctr"/>
            <a:r>
              <a:rPr lang="es-CL" sz="2400" dirty="0">
                <a:latin typeface="Helvetica Neue" panose="020B0604020202020204" charset="0"/>
              </a:rPr>
              <a:t>Procesos</a:t>
            </a:r>
          </a:p>
          <a:p>
            <a:pPr algn="ctr"/>
            <a:endParaRPr lang="es-CL" sz="2400" dirty="0">
              <a:latin typeface="Helvetica Neue" panose="020B0604020202020204" charset="0"/>
            </a:endParaRPr>
          </a:p>
          <a:p>
            <a:pPr algn="ctr"/>
            <a:r>
              <a:rPr lang="es-CL" sz="2400" dirty="0">
                <a:latin typeface="Helvetica Neue" panose="020B0604020202020204" charset="0"/>
              </a:rPr>
              <a:t>Sistemas</a:t>
            </a:r>
            <a:endParaRPr lang="en-US" sz="1200" dirty="0">
              <a:latin typeface="Helvetica Neue" panose="020B0604020202020204" charset="0"/>
            </a:endParaRPr>
          </a:p>
        </p:txBody>
      </p:sp>
      <p:pic>
        <p:nvPicPr>
          <p:cNvPr id="19" name="Picture 2" descr="http://www.extracole.es/media/servicios/activacole/filosofia/ACTIVACOLE%20Flecha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76680" y="2285346"/>
            <a:ext cx="784612" cy="62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www.extracole.es/media/servicios/activacole/filosofia/ACTIVACOLE%20Flecha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902654" y="2285347"/>
            <a:ext cx="784612" cy="62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hape 110"/>
          <p:cNvSpPr txBox="1">
            <a:spLocks/>
          </p:cNvSpPr>
          <p:nvPr/>
        </p:nvSpPr>
        <p:spPr>
          <a:xfrm>
            <a:off x="6638073" y="2317902"/>
            <a:ext cx="2385522" cy="5268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ct val="100000"/>
              <a:buFont typeface="Helvetica Neue"/>
              <a:buNone/>
              <a:defRPr sz="2600" b="1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" sz="2400" b="0" dirty="0">
                <a:ln w="0"/>
                <a:solidFill>
                  <a:srgbClr val="88398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Arial"/>
              </a:rPr>
              <a:t>Conocimiento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B4CAF796-3F93-4243-93E4-25A198CF6EA7}"/>
              </a:ext>
            </a:extLst>
          </p:cNvPr>
          <p:cNvSpPr txBox="1"/>
          <p:nvPr/>
        </p:nvSpPr>
        <p:spPr>
          <a:xfrm>
            <a:off x="650865" y="1974469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Datos relacionados</a:t>
            </a:r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F1B2AA90-8595-4A62-9D42-CBF35FC0C689}"/>
              </a:ext>
            </a:extLst>
          </p:cNvPr>
          <p:cNvSpPr txBox="1"/>
          <p:nvPr/>
        </p:nvSpPr>
        <p:spPr>
          <a:xfrm>
            <a:off x="526631" y="4426879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Datos no relacionados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5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0"/>
          <p:cNvSpPr txBox="1">
            <a:spLocks noGrp="1"/>
          </p:cNvSpPr>
          <p:nvPr>
            <p:ph type="title"/>
          </p:nvPr>
        </p:nvSpPr>
        <p:spPr>
          <a:xfrm>
            <a:off x="5294488" y="2283450"/>
            <a:ext cx="3217334" cy="866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88398A"/>
                </a:solidFill>
                <a:sym typeface="Arial"/>
              </a:rPr>
              <a:t>Elemento de Valor al Negocio (Insight)</a:t>
            </a:r>
          </a:p>
        </p:txBody>
      </p:sp>
      <p:pic>
        <p:nvPicPr>
          <p:cNvPr id="19" name="Picture 2" descr="http://www.extracole.es/media/servicios/activacole/filosofia/ACTIVACOLE%20Flech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85963" y="2203905"/>
            <a:ext cx="1294419" cy="102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ángulo: esquinas redondeadas 22"/>
          <p:cNvSpPr/>
          <p:nvPr/>
        </p:nvSpPr>
        <p:spPr>
          <a:xfrm>
            <a:off x="782735" y="1612254"/>
            <a:ext cx="2589122" cy="2209066"/>
          </a:xfrm>
          <a:prstGeom prst="roundRect">
            <a:avLst/>
          </a:prstGeom>
          <a:solidFill>
            <a:srgbClr val="88398A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latin typeface="Helvetica Neue" panose="020B0604020202020204" charset="0"/>
              </a:rPr>
              <a:t>Transformación de Datos</a:t>
            </a:r>
            <a:endParaRPr lang="en-US" sz="1200" dirty="0">
              <a:latin typeface="Helvetica Neue" panose="020B0604020202020204" charset="0"/>
            </a:endParaRPr>
          </a:p>
        </p:txBody>
      </p:sp>
      <p:sp>
        <p:nvSpPr>
          <p:cNvPr id="5" name="Shape 110">
            <a:extLst>
              <a:ext uri="{FF2B5EF4-FFF2-40B4-BE49-F238E27FC236}">
                <a16:creationId xmlns:a16="http://schemas.microsoft.com/office/drawing/2014/main" xmlns="" id="{AC2D4BC3-9BF7-469D-9D4E-94A2C0F85E9D}"/>
              </a:ext>
            </a:extLst>
          </p:cNvPr>
          <p:cNvSpPr txBox="1">
            <a:spLocks/>
          </p:cNvSpPr>
          <p:nvPr/>
        </p:nvSpPr>
        <p:spPr>
          <a:xfrm>
            <a:off x="446051" y="776383"/>
            <a:ext cx="5638660" cy="442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ct val="100000"/>
              <a:buFont typeface="Helvetica Neue"/>
              <a:buNone/>
              <a:defRPr sz="2600" b="1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2400" dirty="0" err="1">
                <a:solidFill>
                  <a:srgbClr val="88398A"/>
                </a:solidFill>
                <a:sym typeface="Arial"/>
              </a:rPr>
              <a:t>Otra</a:t>
            </a:r>
            <a:r>
              <a:rPr lang="en-US" sz="2400" dirty="0">
                <a:solidFill>
                  <a:srgbClr val="88398A"/>
                </a:solidFill>
                <a:sym typeface="Arial"/>
              </a:rPr>
              <a:t> </a:t>
            </a:r>
            <a:r>
              <a:rPr lang="en-US" sz="2400" dirty="0" err="1">
                <a:solidFill>
                  <a:srgbClr val="88398A"/>
                </a:solidFill>
                <a:sym typeface="Arial"/>
              </a:rPr>
              <a:t>definición</a:t>
            </a:r>
            <a:r>
              <a:rPr lang="en-US" sz="2400" dirty="0">
                <a:solidFill>
                  <a:srgbClr val="88398A"/>
                </a:solidFill>
                <a:sym typeface="Arial"/>
              </a:rPr>
              <a:t> </a:t>
            </a:r>
            <a:r>
              <a:rPr lang="en-US" sz="2400" dirty="0" err="1">
                <a:solidFill>
                  <a:srgbClr val="88398A"/>
                </a:solidFill>
                <a:sym typeface="Arial"/>
              </a:rPr>
              <a:t>utilizada</a:t>
            </a:r>
            <a:r>
              <a:rPr lang="en-US" sz="2400" dirty="0">
                <a:solidFill>
                  <a:srgbClr val="88398A"/>
                </a:solidFill>
                <a:sym typeface="Arial"/>
              </a:rPr>
              <a:t>:</a:t>
            </a:r>
            <a:endParaRPr lang="en" sz="2400" dirty="0">
              <a:solidFill>
                <a:srgbClr val="88398A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689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838206" y="914825"/>
            <a:ext cx="8069400" cy="291210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88398A"/>
                </a:solidFill>
              </a:rPr>
              <a:t>Data</a:t>
            </a:r>
            <a:br>
              <a:rPr lang="en" sz="9600" dirty="0">
                <a:solidFill>
                  <a:srgbClr val="88398A"/>
                </a:solidFill>
              </a:rPr>
            </a:br>
            <a:r>
              <a:rPr lang="en" sz="9600" dirty="0">
                <a:solidFill>
                  <a:srgbClr val="88398A"/>
                </a:solidFill>
              </a:rPr>
              <a:t>Scientist??</a:t>
            </a: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6485595" y="678125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036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ipse 13"/>
          <p:cNvSpPr/>
          <p:nvPr/>
        </p:nvSpPr>
        <p:spPr>
          <a:xfrm>
            <a:off x="3730975" y="739418"/>
            <a:ext cx="3764844" cy="290688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/>
          <p:cNvSpPr/>
          <p:nvPr/>
        </p:nvSpPr>
        <p:spPr>
          <a:xfrm>
            <a:off x="2633133" y="2097018"/>
            <a:ext cx="3764844" cy="2906889"/>
          </a:xfrm>
          <a:prstGeom prst="ellipse">
            <a:avLst/>
          </a:prstGeom>
          <a:noFill/>
          <a:ln w="76200">
            <a:solidFill>
              <a:srgbClr val="88398A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Elipse 22"/>
          <p:cNvSpPr/>
          <p:nvPr/>
        </p:nvSpPr>
        <p:spPr>
          <a:xfrm>
            <a:off x="1535291" y="739418"/>
            <a:ext cx="3764844" cy="290688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 rot="19498282">
            <a:off x="1835070" y="1542319"/>
            <a:ext cx="179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B0604020202020204" charset="0"/>
              </a:rPr>
              <a:t>Ciencias de la Computación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Helvetica Neue" panose="020B060402020202020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 rot="2465163">
            <a:off x="5437406" y="1539612"/>
            <a:ext cx="179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B0604020202020204" charset="0"/>
              </a:rPr>
              <a:t>Matemática y Estadística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Helvetica Neue" panose="020B060402020202020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3617074" y="3808655"/>
            <a:ext cx="179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B0604020202020204" charset="0"/>
              </a:rPr>
              <a:t>Conocimiento del Negocio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Helvetica Neue" panose="020B060402020202020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851150" y="2801410"/>
            <a:ext cx="113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B0604020202020204" charset="0"/>
              </a:rPr>
              <a:t>Zona Peligrosa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Helvetica Neue" panose="020B060402020202020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925174" y="2807311"/>
            <a:ext cx="1472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B0604020202020204" charset="0"/>
              </a:rPr>
              <a:t>Investigación Tradicional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Helvetica Neue" panose="020B060402020202020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79153" y="1411450"/>
            <a:ext cx="1472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B0604020202020204" charset="0"/>
              </a:rPr>
              <a:t>Machine </a:t>
            </a:r>
            <a:r>
              <a:rPr lang="es-C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B0604020202020204" charset="0"/>
              </a:rPr>
              <a:t>Learning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Helvetica Neue" panose="020B0604020202020204" charset="0"/>
            </a:endParaRPr>
          </a:p>
        </p:txBody>
      </p:sp>
      <p:sp>
        <p:nvSpPr>
          <p:cNvPr id="6" name="Bocadillo: ovalado 5"/>
          <p:cNvSpPr/>
          <p:nvPr/>
        </p:nvSpPr>
        <p:spPr>
          <a:xfrm>
            <a:off x="2923594" y="-9699"/>
            <a:ext cx="1538568" cy="1289238"/>
          </a:xfrm>
          <a:prstGeom prst="wedgeEllipseCallout">
            <a:avLst>
              <a:gd name="adj1" fmla="val 40372"/>
              <a:gd name="adj2" fmla="val 5549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Aprendizaje automático o aprendizaje de máquinas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407140" y="4301097"/>
            <a:ext cx="1300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Drew Conway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7218787" y="4049682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Diagrama de </a:t>
            </a:r>
            <a:r>
              <a:rPr lang="es-CL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Venn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Bocadillo nube: nube 14">
            <a:extLst>
              <a:ext uri="{FF2B5EF4-FFF2-40B4-BE49-F238E27FC236}">
                <a16:creationId xmlns:a16="http://schemas.microsoft.com/office/drawing/2014/main" xmlns="" id="{991F6083-24F4-456A-B982-C218F6812578}"/>
              </a:ext>
            </a:extLst>
          </p:cNvPr>
          <p:cNvSpPr/>
          <p:nvPr/>
        </p:nvSpPr>
        <p:spPr>
          <a:xfrm>
            <a:off x="328786" y="2942868"/>
            <a:ext cx="1162758" cy="977899"/>
          </a:xfrm>
          <a:prstGeom prst="cloudCallout">
            <a:avLst>
              <a:gd name="adj1" fmla="val 83448"/>
              <a:gd name="adj2" fmla="val -76768"/>
            </a:avLst>
          </a:prstGeom>
          <a:solidFill>
            <a:schemeClr val="bg1"/>
          </a:solidFill>
          <a:ln>
            <a:solidFill>
              <a:srgbClr val="8839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xmlns="" id="{B3E10E71-FDEC-4EAB-8651-93FBD10ED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97" y="3136966"/>
            <a:ext cx="495300" cy="45720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3B991A36-0092-4ADE-A768-87F3ED309370}"/>
              </a:ext>
            </a:extLst>
          </p:cNvPr>
          <p:cNvSpPr txBox="1"/>
          <p:nvPr/>
        </p:nvSpPr>
        <p:spPr>
          <a:xfrm>
            <a:off x="3827332" y="2278190"/>
            <a:ext cx="1472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chemeClr val="tx1"/>
                </a:solidFill>
                <a:latin typeface="Helvetica Neue" panose="020B0604020202020204" charset="0"/>
              </a:rPr>
              <a:t>DATA SCIENTIST</a:t>
            </a:r>
            <a:endParaRPr lang="en-US" b="1" dirty="0">
              <a:solidFill>
                <a:schemeClr val="tx1"/>
              </a:solidFill>
              <a:latin typeface="Helvetica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52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838206" y="914825"/>
            <a:ext cx="8069400" cy="291210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88398A"/>
                </a:solidFill>
              </a:rPr>
              <a:t>A lo que vinimos …</a:t>
            </a: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6485595" y="678125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181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8907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 for Data Science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88398A"/>
                </a:solidFill>
              </a:rPr>
              <a:t>R Studio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8907" y="146106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Gratis en Internet: </a:t>
            </a:r>
            <a:r>
              <a:rPr lang="en" dirty="0">
                <a:hlinkClick r:id="rId3"/>
              </a:rPr>
              <a:t>R for Data Science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Amazon: versión electrónico y papel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407" y="851200"/>
            <a:ext cx="2314575" cy="33242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995" y="2307563"/>
            <a:ext cx="6029325" cy="2009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189</Words>
  <Application>Microsoft Office PowerPoint</Application>
  <PresentationFormat>Presentación en pantalla (16:9)</PresentationFormat>
  <Paragraphs>62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Wingdings</vt:lpstr>
      <vt:lpstr>Arial</vt:lpstr>
      <vt:lpstr>Titillium Web</vt:lpstr>
      <vt:lpstr>Helvetica Neue</vt:lpstr>
      <vt:lpstr>R-Ladies Template</vt:lpstr>
      <vt:lpstr>R in Data Science</vt:lpstr>
      <vt:lpstr>Holaaa!!</vt:lpstr>
      <vt:lpstr>Data Science??</vt:lpstr>
      <vt:lpstr>Campo Interdisciplinario</vt:lpstr>
      <vt:lpstr>Elemento de Valor al Negocio (Insight)</vt:lpstr>
      <vt:lpstr>Data Scientist??</vt:lpstr>
      <vt:lpstr>Presentación de PowerPoint</vt:lpstr>
      <vt:lpstr>A lo que vinimos …</vt:lpstr>
      <vt:lpstr>R for Data Science R Studio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 in Data Science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in Data Science</dc:title>
  <dc:creator>Stef</dc:creator>
  <cp:lastModifiedBy>Gabriela Sandoval</cp:lastModifiedBy>
  <cp:revision>45</cp:revision>
  <dcterms:modified xsi:type="dcterms:W3CDTF">2017-09-27T21:34:04Z</dcterms:modified>
</cp:coreProperties>
</file>