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-large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D0CFA-8480-4D90-8A03-8DD644129E6D}" type="datetimeFigureOut">
              <a:rPr lang="es-EC" smtClean="0"/>
              <a:t>24/10/2017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43ECA-E1B0-447C-8363-D27FAFEB10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365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83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367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961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769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85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731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560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18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96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871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98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4426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628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879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020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C3D-6345-4F11-9249-6ABD2919FA88}" type="datetimeFigureOut">
              <a:rPr lang="es-EC" smtClean="0"/>
              <a:t>24/10/2017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D65E-5ED2-4A0D-857C-ED8188D19F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7092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C3D-6345-4F11-9249-6ABD2919FA88}" type="datetimeFigureOut">
              <a:rPr lang="es-EC" smtClean="0"/>
              <a:t>24/10/2017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D65E-5ED2-4A0D-857C-ED8188D19F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3666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C3D-6345-4F11-9249-6ABD2919FA88}" type="datetimeFigureOut">
              <a:rPr lang="es-EC" smtClean="0"/>
              <a:t>24/10/2017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D65E-5ED2-4A0D-857C-ED8188D19F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44842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73600" y="3808200"/>
            <a:ext cx="72400" cy="1589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016000" y="3801767"/>
            <a:ext cx="7216400" cy="1546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64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30801" y="476665"/>
            <a:ext cx="3811433" cy="12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6056333" y="-6065033"/>
            <a:ext cx="81200" cy="12194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32154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6056333" y="-6065033"/>
            <a:ext cx="81200" cy="12194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68" name="Shape 6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72567" y="248433"/>
            <a:ext cx="1269200" cy="126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975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73600" y="1889600"/>
            <a:ext cx="72400" cy="18176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88398A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203400" y="1619233"/>
            <a:ext cx="61844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203400" y="3278733"/>
            <a:ext cx="101760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4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4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4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4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4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4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4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4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8" name="Shape 1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72567" y="248433"/>
            <a:ext cx="1269200" cy="12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rot="5400000">
            <a:off x="6056333" y="-6065033"/>
            <a:ext cx="81200" cy="12194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1536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922700" y="563333"/>
            <a:ext cx="43024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922700" y="2115100"/>
            <a:ext cx="7962000" cy="419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72400" cy="6858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29" name="Shape 29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17200" y="117367"/>
            <a:ext cx="871600" cy="8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3335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922700" y="563333"/>
            <a:ext cx="43024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922700" y="2112933"/>
            <a:ext cx="4542800" cy="429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5659867" y="2112933"/>
            <a:ext cx="4542799" cy="429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0"/>
            <a:ext cx="72400" cy="6858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35" name="Shape 3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17200" y="117367"/>
            <a:ext cx="871600" cy="8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928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922700" y="563333"/>
            <a:ext cx="43024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922700" y="2147267"/>
            <a:ext cx="3009600" cy="442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67"/>
            </a:lvl1pPr>
            <a:lvl2pPr lvl="1" rtl="0">
              <a:spcBef>
                <a:spcPts val="0"/>
              </a:spcBef>
              <a:buSzPct val="100000"/>
              <a:defRPr sz="1867"/>
            </a:lvl2pPr>
            <a:lvl3pPr lvl="2" rtl="0">
              <a:spcBef>
                <a:spcPts val="0"/>
              </a:spcBef>
              <a:buSzPct val="100000"/>
              <a:defRPr sz="1867"/>
            </a:lvl3pPr>
            <a:lvl4pPr lvl="3" rtl="0">
              <a:spcBef>
                <a:spcPts val="0"/>
              </a:spcBef>
              <a:buSzPct val="100000"/>
              <a:defRPr sz="1867"/>
            </a:lvl4pPr>
            <a:lvl5pPr lvl="4" rtl="0">
              <a:spcBef>
                <a:spcPts val="0"/>
              </a:spcBef>
              <a:buSzPct val="100000"/>
              <a:defRPr sz="1867"/>
            </a:lvl5pPr>
            <a:lvl6pPr lvl="5" rtl="0">
              <a:spcBef>
                <a:spcPts val="0"/>
              </a:spcBef>
              <a:buSzPct val="100000"/>
              <a:defRPr sz="1867"/>
            </a:lvl6pPr>
            <a:lvl7pPr lvl="6" rtl="0">
              <a:spcBef>
                <a:spcPts val="0"/>
              </a:spcBef>
              <a:buSzPct val="100000"/>
              <a:defRPr sz="1867"/>
            </a:lvl7pPr>
            <a:lvl8pPr lvl="7" rtl="0">
              <a:spcBef>
                <a:spcPts val="0"/>
              </a:spcBef>
              <a:buSzPct val="100000"/>
              <a:defRPr sz="1867"/>
            </a:lvl8pPr>
            <a:lvl9pPr lvl="8" rtl="0">
              <a:spcBef>
                <a:spcPts val="0"/>
              </a:spcBef>
              <a:buSzPct val="100000"/>
              <a:defRPr sz="1867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086514" y="2147267"/>
            <a:ext cx="3009599" cy="442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67"/>
            </a:lvl1pPr>
            <a:lvl2pPr lvl="1" rtl="0">
              <a:spcBef>
                <a:spcPts val="0"/>
              </a:spcBef>
              <a:buSzPct val="100000"/>
              <a:defRPr sz="1867"/>
            </a:lvl2pPr>
            <a:lvl3pPr lvl="2" rtl="0">
              <a:spcBef>
                <a:spcPts val="0"/>
              </a:spcBef>
              <a:buSzPct val="100000"/>
              <a:defRPr sz="1867"/>
            </a:lvl3pPr>
            <a:lvl4pPr lvl="3" rtl="0">
              <a:spcBef>
                <a:spcPts val="0"/>
              </a:spcBef>
              <a:buSzPct val="100000"/>
              <a:defRPr sz="1867"/>
            </a:lvl4pPr>
            <a:lvl5pPr lvl="4" rtl="0">
              <a:spcBef>
                <a:spcPts val="0"/>
              </a:spcBef>
              <a:buSzPct val="100000"/>
              <a:defRPr sz="1867"/>
            </a:lvl5pPr>
            <a:lvl6pPr lvl="5" rtl="0">
              <a:spcBef>
                <a:spcPts val="0"/>
              </a:spcBef>
              <a:buSzPct val="100000"/>
              <a:defRPr sz="1867"/>
            </a:lvl6pPr>
            <a:lvl7pPr lvl="6" rtl="0">
              <a:spcBef>
                <a:spcPts val="0"/>
              </a:spcBef>
              <a:buSzPct val="100000"/>
              <a:defRPr sz="1867"/>
            </a:lvl7pPr>
            <a:lvl8pPr lvl="7" rtl="0">
              <a:spcBef>
                <a:spcPts val="0"/>
              </a:spcBef>
              <a:buSzPct val="100000"/>
              <a:defRPr sz="1867"/>
            </a:lvl8pPr>
            <a:lvl9pPr lvl="8" rtl="0">
              <a:spcBef>
                <a:spcPts val="0"/>
              </a:spcBef>
              <a:buSzPct val="100000"/>
              <a:defRPr sz="1867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7250329" y="2147267"/>
            <a:ext cx="3009599" cy="442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67"/>
            </a:lvl1pPr>
            <a:lvl2pPr lvl="1" rtl="0">
              <a:spcBef>
                <a:spcPts val="0"/>
              </a:spcBef>
              <a:buSzPct val="100000"/>
              <a:defRPr sz="1867"/>
            </a:lvl2pPr>
            <a:lvl3pPr lvl="2" rtl="0">
              <a:spcBef>
                <a:spcPts val="0"/>
              </a:spcBef>
              <a:buSzPct val="100000"/>
              <a:defRPr sz="1867"/>
            </a:lvl3pPr>
            <a:lvl4pPr lvl="3" rtl="0">
              <a:spcBef>
                <a:spcPts val="0"/>
              </a:spcBef>
              <a:buSzPct val="100000"/>
              <a:defRPr sz="1867"/>
            </a:lvl4pPr>
            <a:lvl5pPr lvl="4" rtl="0">
              <a:spcBef>
                <a:spcPts val="0"/>
              </a:spcBef>
              <a:buSzPct val="100000"/>
              <a:defRPr sz="1867"/>
            </a:lvl5pPr>
            <a:lvl6pPr lvl="5" rtl="0">
              <a:spcBef>
                <a:spcPts val="0"/>
              </a:spcBef>
              <a:buSzPct val="100000"/>
              <a:defRPr sz="1867"/>
            </a:lvl6pPr>
            <a:lvl7pPr lvl="6" rtl="0">
              <a:spcBef>
                <a:spcPts val="0"/>
              </a:spcBef>
              <a:buSzPct val="100000"/>
              <a:defRPr sz="1867"/>
            </a:lvl7pPr>
            <a:lvl8pPr lvl="7" rtl="0">
              <a:spcBef>
                <a:spcPts val="0"/>
              </a:spcBef>
              <a:buSzPct val="100000"/>
              <a:defRPr sz="1867"/>
            </a:lvl8pPr>
            <a:lvl9pPr lvl="8" rtl="0">
              <a:spcBef>
                <a:spcPts val="0"/>
              </a:spcBef>
              <a:buSzPct val="100000"/>
              <a:defRPr sz="1867"/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0"/>
            <a:ext cx="72400" cy="6858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42" name="Shape 4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17200" y="117367"/>
            <a:ext cx="871600" cy="8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9332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half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25900" y="563333"/>
            <a:ext cx="43024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0" y="0"/>
            <a:ext cx="72400" cy="6858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55" name="Shape 5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17200" y="117367"/>
            <a:ext cx="871600" cy="8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65971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colo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125900" y="563333"/>
            <a:ext cx="43024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772000" y="772001"/>
            <a:ext cx="72400" cy="900799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 rot="5400000">
            <a:off x="6056333" y="-6065033"/>
            <a:ext cx="81200" cy="12194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51" name="Shape 51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72567" y="248433"/>
            <a:ext cx="1269200" cy="126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25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C3D-6345-4F11-9249-6ABD2919FA88}" type="datetimeFigureOut">
              <a:rPr lang="es-EC" smtClean="0"/>
              <a:t>24/10/2017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D65E-5ED2-4A0D-857C-ED8188D19F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3818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C3D-6345-4F11-9249-6ABD2919FA88}" type="datetimeFigureOut">
              <a:rPr lang="es-EC" smtClean="0"/>
              <a:t>24/10/2017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D65E-5ED2-4A0D-857C-ED8188D19F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4588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C3D-6345-4F11-9249-6ABD2919FA88}" type="datetimeFigureOut">
              <a:rPr lang="es-EC" smtClean="0"/>
              <a:t>24/10/2017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D65E-5ED2-4A0D-857C-ED8188D19F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536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C3D-6345-4F11-9249-6ABD2919FA88}" type="datetimeFigureOut">
              <a:rPr lang="es-EC" smtClean="0"/>
              <a:t>24/10/2017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D65E-5ED2-4A0D-857C-ED8188D19F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203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C3D-6345-4F11-9249-6ABD2919FA88}" type="datetimeFigureOut">
              <a:rPr lang="es-EC" smtClean="0"/>
              <a:t>24/10/2017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D65E-5ED2-4A0D-857C-ED8188D19F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9363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C3D-6345-4F11-9249-6ABD2919FA88}" type="datetimeFigureOut">
              <a:rPr lang="es-EC" smtClean="0"/>
              <a:t>24/10/2017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D65E-5ED2-4A0D-857C-ED8188D19F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428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C3D-6345-4F11-9249-6ABD2919FA88}" type="datetimeFigureOut">
              <a:rPr lang="es-EC" smtClean="0"/>
              <a:t>24/10/2017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D65E-5ED2-4A0D-857C-ED8188D19F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732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C3D-6345-4F11-9249-6ABD2919FA88}" type="datetimeFigureOut">
              <a:rPr lang="es-EC" smtClean="0"/>
              <a:t>24/10/2017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D65E-5ED2-4A0D-857C-ED8188D19F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7965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D4C3D-6345-4F11-9249-6ABD2919FA88}" type="datetimeFigureOut">
              <a:rPr lang="es-EC" smtClean="0"/>
              <a:t>24/10/2017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6D65E-5ED2-4A0D-857C-ED8188D19F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8261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-large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ladies-chicago" TargetMode="External"/><Relationship Id="rId3" Type="http://schemas.openxmlformats.org/officeDocument/2006/relationships/hyperlink" Target="http://rladies.org/" TargetMode="External"/><Relationship Id="rId7" Type="http://schemas.openxmlformats.org/officeDocument/2006/relationships/hyperlink" Target="https://www.meetup.com/rladies-chicago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twitter.com/rladieschicago" TargetMode="External"/><Relationship Id="rId5" Type="http://schemas.openxmlformats.org/officeDocument/2006/relationships/hyperlink" Target="https://twitter.com/rladiesglobal" TargetMode="External"/><Relationship Id="rId10" Type="http://schemas.openxmlformats.org/officeDocument/2006/relationships/hyperlink" Target="mailto:chicago@rladies.org" TargetMode="External"/><Relationship Id="rId4" Type="http://schemas.openxmlformats.org/officeDocument/2006/relationships/hyperlink" Target="https://rladies.org/directory/" TargetMode="External"/><Relationship Id="rId9" Type="http://schemas.openxmlformats.org/officeDocument/2006/relationships/hyperlink" Target="mailto:info@rladies.or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1015999" y="3801767"/>
            <a:ext cx="8360229" cy="15464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R-Ladies SANTIAGO</a:t>
            </a:r>
            <a:endParaRPr lang="en" dirty="0"/>
          </a:p>
        </p:txBody>
      </p:sp>
      <p:sp>
        <p:nvSpPr>
          <p:cNvPr id="74" name="Shape 74"/>
          <p:cNvSpPr txBox="1"/>
          <p:nvPr/>
        </p:nvSpPr>
        <p:spPr>
          <a:xfrm>
            <a:off x="772000" y="491833"/>
            <a:ext cx="5823600" cy="1267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 sz="2400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‘Santiago'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088573" y="5646058"/>
            <a:ext cx="3497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/>
              <a:t>Septiembre 21, 2017</a:t>
            </a:r>
          </a:p>
        </p:txBody>
      </p:sp>
    </p:spTree>
    <p:extLst>
      <p:ext uri="{BB962C8B-B14F-4D97-AF65-F5344CB8AC3E}">
        <p14:creationId xmlns:p14="http://schemas.microsoft.com/office/powerpoint/2010/main" val="319448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298967" y="6354800"/>
            <a:ext cx="1848000" cy="50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1333" dirty="0">
                <a:latin typeface="Helvetica Neue"/>
                <a:ea typeface="Helvetica Neue"/>
                <a:cs typeface="Helvetica Neue"/>
                <a:sym typeface="Helvetica Neue"/>
              </a:rPr>
              <a:t>www.rladies.org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r="-7"/>
          <a:stretch/>
        </p:blipFill>
        <p:spPr>
          <a:xfrm>
            <a:off x="2271765" y="1"/>
            <a:ext cx="7257143" cy="68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1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7" y="217715"/>
            <a:ext cx="6267868" cy="664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8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922700" y="1909733"/>
            <a:ext cx="4394000" cy="4292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r>
              <a:rPr lang="en" b="1" dirty="0" smtClean="0">
                <a:solidFill>
                  <a:srgbClr val="88398A"/>
                </a:solidFill>
              </a:rPr>
              <a:t>Metas</a:t>
            </a:r>
            <a:endParaRPr lang="en" b="1" dirty="0">
              <a:solidFill>
                <a:srgbClr val="88398A"/>
              </a:solidFill>
            </a:endParaRPr>
          </a:p>
          <a:p>
            <a:pPr marL="609585" indent="-304792">
              <a:lnSpc>
                <a:spcPct val="115000"/>
              </a:lnSpc>
            </a:pPr>
            <a:r>
              <a:rPr lang="en" dirty="0" smtClean="0"/>
              <a:t>Enseñar y aprender R</a:t>
            </a:r>
            <a:endParaRPr lang="en" dirty="0"/>
          </a:p>
          <a:p>
            <a:pPr marL="609585" indent="-304792">
              <a:lnSpc>
                <a:spcPct val="115000"/>
              </a:lnSpc>
            </a:pPr>
            <a:r>
              <a:rPr lang="en" dirty="0" smtClean="0"/>
              <a:t>Crear una red profesional</a:t>
            </a:r>
            <a:endParaRPr lang="en" dirty="0"/>
          </a:p>
          <a:p>
            <a:pPr marL="609585" indent="-304792">
              <a:lnSpc>
                <a:spcPct val="115000"/>
              </a:lnSpc>
            </a:pPr>
            <a:r>
              <a:rPr lang="en" dirty="0" smtClean="0"/>
              <a:t>Conocer personas increíbles</a:t>
            </a:r>
            <a:endParaRPr lang="en" dirty="0"/>
          </a:p>
          <a:p>
            <a:pPr marL="609585" indent="-304792">
              <a:lnSpc>
                <a:spcPct val="115000"/>
              </a:lnSpc>
            </a:pPr>
            <a:r>
              <a:rPr lang="en" dirty="0" smtClean="0"/>
              <a:t>Participar de la comunidad R</a:t>
            </a:r>
            <a:endParaRPr lang="en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5659867" y="2011333"/>
            <a:ext cx="4542800" cy="3870800"/>
          </a:xfrm>
          <a:prstGeom prst="rect">
            <a:avLst/>
          </a:prstGeom>
          <a:solidFill>
            <a:srgbClr val="88398A"/>
          </a:solidFill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r>
              <a:rPr lang="en" b="1" dirty="0" smtClean="0">
                <a:solidFill>
                  <a:srgbClr val="FFFFFF"/>
                </a:solidFill>
              </a:rPr>
              <a:t>Siguientes pasos:</a:t>
            </a:r>
            <a:endParaRPr lang="en" b="1" dirty="0">
              <a:solidFill>
                <a:srgbClr val="FFFFFF"/>
              </a:solidFill>
            </a:endParaRPr>
          </a:p>
          <a:p>
            <a:pPr marL="609585" indent="-304792">
              <a:lnSpc>
                <a:spcPct val="115000"/>
              </a:lnSpc>
              <a:buClr>
                <a:srgbClr val="D3D3D3"/>
              </a:buClr>
            </a:pPr>
            <a:r>
              <a:rPr lang="en" dirty="0" smtClean="0">
                <a:solidFill>
                  <a:srgbClr val="D3D3D3"/>
                </a:solidFill>
              </a:rPr>
              <a:t>Presentaciones mensuales</a:t>
            </a:r>
            <a:endParaRPr lang="en" dirty="0">
              <a:solidFill>
                <a:srgbClr val="D3D3D3"/>
              </a:solidFill>
            </a:endParaRPr>
          </a:p>
          <a:p>
            <a:pPr marL="609585" indent="-304792">
              <a:lnSpc>
                <a:spcPct val="115000"/>
              </a:lnSpc>
              <a:buClr>
                <a:srgbClr val="D3D3D3"/>
              </a:buClr>
            </a:pPr>
            <a:r>
              <a:rPr lang="en" dirty="0" smtClean="0">
                <a:solidFill>
                  <a:srgbClr val="D3D3D3"/>
                </a:solidFill>
              </a:rPr>
              <a:t>Talleres (de acuerdo al nivel de conocimiento)</a:t>
            </a:r>
            <a:endParaRPr lang="en" sz="1600" dirty="0">
              <a:solidFill>
                <a:srgbClr val="D3D3D3"/>
              </a:solidFill>
            </a:endParaRPr>
          </a:p>
          <a:p>
            <a:pPr marL="609585" indent="-304792">
              <a:lnSpc>
                <a:spcPct val="115000"/>
              </a:lnSpc>
              <a:buClr>
                <a:srgbClr val="D3D3D3"/>
              </a:buClr>
            </a:pPr>
            <a:r>
              <a:rPr lang="en" dirty="0" smtClean="0">
                <a:solidFill>
                  <a:srgbClr val="D3D3D3"/>
                </a:solidFill>
              </a:rPr>
              <a:t>Participar en eventos y crear redes</a:t>
            </a:r>
            <a:endParaRPr lang="en" dirty="0">
              <a:solidFill>
                <a:srgbClr val="D3D3D3"/>
              </a:solidFill>
            </a:endParaRPr>
          </a:p>
          <a:p>
            <a:pPr marL="609585" indent="-304792">
              <a:lnSpc>
                <a:spcPct val="115000"/>
              </a:lnSpc>
              <a:buClr>
                <a:srgbClr val="D3D3D3"/>
              </a:buClr>
            </a:pPr>
            <a:r>
              <a:rPr lang="en" dirty="0" smtClean="0">
                <a:solidFill>
                  <a:srgbClr val="D3D3D3"/>
                </a:solidFill>
              </a:rPr>
              <a:t>Más…</a:t>
            </a:r>
            <a:endParaRPr lang="en" dirty="0">
              <a:solidFill>
                <a:srgbClr val="D3D3D3"/>
              </a:solidFill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922700" y="563333"/>
            <a:ext cx="6479585" cy="1143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sz="4800" dirty="0">
                <a:solidFill>
                  <a:srgbClr val="88398A"/>
                </a:solidFill>
              </a:rPr>
              <a:t>R-Ladies Santiago</a:t>
            </a:r>
          </a:p>
        </p:txBody>
      </p:sp>
    </p:spTree>
    <p:extLst>
      <p:ext uri="{BB962C8B-B14F-4D97-AF65-F5344CB8AC3E}">
        <p14:creationId xmlns:p14="http://schemas.microsoft.com/office/powerpoint/2010/main" val="67143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922700" y="563333"/>
            <a:ext cx="4302400" cy="1143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/>
              <a:t>Oranizador</a:t>
            </a:r>
            <a:endParaRPr lang="en" dirty="0"/>
          </a:p>
          <a:p>
            <a:r>
              <a:rPr lang="en" dirty="0" smtClean="0">
                <a:solidFill>
                  <a:srgbClr val="88398A"/>
                </a:solidFill>
              </a:rPr>
              <a:t>(por ahora)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5225101" y="563333"/>
            <a:ext cx="5665500" cy="1143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/>
              <a:t>Recibimos el apoyo de:</a:t>
            </a:r>
            <a:endParaRPr lang="en" dirty="0"/>
          </a:p>
          <a:p>
            <a:r>
              <a:rPr lang="en" dirty="0" smtClean="0">
                <a:solidFill>
                  <a:srgbClr val="88398A"/>
                </a:solidFill>
              </a:rPr>
              <a:t>(por ahora)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922700" y="2147267"/>
            <a:ext cx="2763928" cy="886219"/>
          </a:xfrm>
        </p:spPr>
        <p:txBody>
          <a:bodyPr/>
          <a:lstStyle/>
          <a:p>
            <a:r>
              <a:rPr lang="es-EC" dirty="0" smtClean="0"/>
              <a:t>Gabriela Sandoval</a:t>
            </a:r>
          </a:p>
          <a:p>
            <a:r>
              <a:rPr lang="es-EC" dirty="0" smtClean="0"/>
              <a:t>Riva Quiroga</a:t>
            </a:r>
            <a:endParaRPr lang="es-EC" dirty="0"/>
          </a:p>
        </p:txBody>
      </p:sp>
      <p:pic>
        <p:nvPicPr>
          <p:cNvPr id="1028" name="Picture 4" descr="Resultado de imagen para entel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485" y="2009805"/>
            <a:ext cx="3466728" cy="84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facultad de matematicca u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019" y="4550962"/>
            <a:ext cx="3070855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ib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019" y="3130090"/>
            <a:ext cx="3119967" cy="114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26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ctrTitle" idx="4294967295"/>
          </p:nvPr>
        </p:nvSpPr>
        <p:spPr>
          <a:xfrm>
            <a:off x="1117601" y="1016567"/>
            <a:ext cx="8083600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9600" dirty="0">
                <a:solidFill>
                  <a:srgbClr val="88398A"/>
                </a:solidFill>
              </a:rPr>
              <a:t>R-Ladies la hacemos tod@s!</a:t>
            </a:r>
          </a:p>
        </p:txBody>
      </p:sp>
    </p:spTree>
    <p:extLst>
      <p:ext uri="{BB962C8B-B14F-4D97-AF65-F5344CB8AC3E}">
        <p14:creationId xmlns:p14="http://schemas.microsoft.com/office/powerpoint/2010/main" val="678366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6715900" y="563333"/>
            <a:ext cx="4302400" cy="4719867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/>
              <a:t>Responde la encuesta</a:t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>
                <a:solidFill>
                  <a:srgbClr val="000000"/>
                </a:solidFill>
              </a:rPr>
              <a:t>Así podemos organizar y elegir los temas para el próximo meetup</a:t>
            </a:r>
            <a:endParaRPr lang="en" dirty="0">
              <a:solidFill>
                <a:srgbClr val="00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5" y="753835"/>
            <a:ext cx="5588001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89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5343" y="2185289"/>
            <a:ext cx="8738885" cy="1546400"/>
          </a:xfrm>
        </p:spPr>
        <p:txBody>
          <a:bodyPr/>
          <a:lstStyle/>
          <a:p>
            <a:r>
              <a:rPr lang="es-EC" dirty="0"/>
              <a:t>3</a:t>
            </a:r>
            <a:r>
              <a:rPr lang="es-EC" dirty="0" smtClean="0"/>
              <a:t>. ¿Qué puedes hacer?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11020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 idx="4294967295"/>
          </p:nvPr>
        </p:nvSpPr>
        <p:spPr>
          <a:xfrm>
            <a:off x="1117609" y="1219766"/>
            <a:ext cx="7614289" cy="4266633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12800" dirty="0">
                <a:solidFill>
                  <a:srgbClr val="88398A"/>
                </a:solidFill>
              </a:rPr>
              <a:t>Pasa la voz</a:t>
            </a:r>
          </a:p>
        </p:txBody>
      </p:sp>
      <p:grpSp>
        <p:nvGrpSpPr>
          <p:cNvPr id="178" name="Shape 178"/>
          <p:cNvGrpSpPr/>
          <p:nvPr/>
        </p:nvGrpSpPr>
        <p:grpSpPr>
          <a:xfrm rot="2700000">
            <a:off x="8647460" y="904167"/>
            <a:ext cx="948035" cy="947981"/>
            <a:chOff x="576250" y="4319400"/>
            <a:chExt cx="442075" cy="442050"/>
          </a:xfrm>
        </p:grpSpPr>
        <p:sp>
          <p:nvSpPr>
            <p:cNvPr id="179" name="Shape 17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8" name="Picture 2" descr="Resultado de imagen para pasa la voz megafo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5" y="1666307"/>
            <a:ext cx="3207660" cy="347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964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125900" y="563333"/>
            <a:ext cx="4302400" cy="1143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sz="4800" dirty="0"/>
              <a:t>Involúcrate</a:t>
            </a:r>
          </a:p>
        </p:txBody>
      </p:sp>
      <p:cxnSp>
        <p:nvCxnSpPr>
          <p:cNvPr id="188" name="Shape 188"/>
          <p:cNvCxnSpPr/>
          <p:nvPr/>
        </p:nvCxnSpPr>
        <p:spPr>
          <a:xfrm>
            <a:off x="16233" y="2596200"/>
            <a:ext cx="12174000" cy="0"/>
          </a:xfrm>
          <a:prstGeom prst="straightConnector1">
            <a:avLst/>
          </a:prstGeom>
          <a:noFill/>
          <a:ln w="38100" cap="flat" cmpd="sng">
            <a:solidFill>
              <a:srgbClr val="88398A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9" name="Shape 189"/>
          <p:cNvSpPr/>
          <p:nvPr/>
        </p:nvSpPr>
        <p:spPr>
          <a:xfrm>
            <a:off x="1274200" y="2450000"/>
            <a:ext cx="292400" cy="292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0" name="Shape 190"/>
          <p:cNvSpPr/>
          <p:nvPr/>
        </p:nvSpPr>
        <p:spPr>
          <a:xfrm>
            <a:off x="5214800" y="2450000"/>
            <a:ext cx="292400" cy="292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1" name="Shape 191"/>
          <p:cNvSpPr/>
          <p:nvPr/>
        </p:nvSpPr>
        <p:spPr>
          <a:xfrm>
            <a:off x="9155400" y="2450000"/>
            <a:ext cx="292400" cy="2924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2" name="Shape 192"/>
          <p:cNvSpPr txBox="1"/>
          <p:nvPr/>
        </p:nvSpPr>
        <p:spPr>
          <a:xfrm>
            <a:off x="368868" y="2960833"/>
            <a:ext cx="3716400" cy="2801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32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Aprende	</a:t>
            </a:r>
          </a:p>
          <a:p>
            <a:pPr marL="609585" indent="-457189"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lang="es-EC" sz="2400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Ú</a:t>
            </a:r>
            <a:r>
              <a:rPr lang="en" sz="2400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nete al grupo de Meetup, asiste a los eventos.</a:t>
            </a:r>
          </a:p>
          <a:p>
            <a:pPr marL="609585" indent="-457189"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lang="en" sz="2400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Siguénos en redes sociales.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4056239" y="2960833"/>
            <a:ext cx="3716400" cy="2801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32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Contribuye</a:t>
            </a:r>
          </a:p>
          <a:p>
            <a:pPr marL="609585" indent="-457189"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lang="en" sz="2400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Participa en Slack y </a:t>
            </a:r>
            <a:r>
              <a:rPr lang="en" sz="2400" dirty="0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</a:t>
            </a:r>
            <a:r>
              <a:rPr lang="en" sz="2400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Gituhub</a:t>
            </a:r>
          </a:p>
          <a:p>
            <a:pPr marL="609585" indent="-457189"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lang="en" sz="2400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Pregunta y resuelve dudas sobre R.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7801668" y="2917548"/>
            <a:ext cx="4129075" cy="2801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32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Organiza</a:t>
            </a:r>
          </a:p>
          <a:p>
            <a:pPr marL="609585" indent="-457189"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lang="es-EC" sz="2400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Lidera</a:t>
            </a:r>
            <a:r>
              <a:rPr lang="en" sz="2400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 taller</a:t>
            </a:r>
          </a:p>
          <a:p>
            <a:pPr marL="609585" indent="-457189"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lang="en" sz="2400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Presenta</a:t>
            </a:r>
          </a:p>
          <a:p>
            <a:pPr marL="609585" indent="-457189"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lang="en" sz="2400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un sponsor</a:t>
            </a:r>
          </a:p>
          <a:p>
            <a:pPr marL="609585" indent="-457189">
              <a:buClr>
                <a:srgbClr val="88398A"/>
              </a:buClr>
              <a:buSzPct val="100000"/>
              <a:buFont typeface="Helvetica Neue"/>
              <a:buChar char="●"/>
            </a:pPr>
            <a:r>
              <a:rPr lang="en" sz="2400" b="1" dirty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un co-organizador</a:t>
            </a:r>
          </a:p>
        </p:txBody>
      </p:sp>
    </p:spTree>
    <p:extLst>
      <p:ext uri="{BB962C8B-B14F-4D97-AF65-F5344CB8AC3E}">
        <p14:creationId xmlns:p14="http://schemas.microsoft.com/office/powerpoint/2010/main" val="333105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922700" y="563333"/>
            <a:ext cx="6639243" cy="1143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sz="4800" dirty="0">
                <a:solidFill>
                  <a:srgbClr val="88398A"/>
                </a:solidFill>
              </a:rPr>
              <a:t>Redes Sociales!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29215" y="1839329"/>
            <a:ext cx="8961528" cy="4198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15000"/>
              </a:lnSpc>
            </a:pPr>
            <a:r>
              <a:rPr lang="en" b="1" dirty="0"/>
              <a:t>Website</a:t>
            </a:r>
            <a:r>
              <a:rPr lang="en" dirty="0"/>
              <a:t>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https://rladies.org</a:t>
            </a:r>
          </a:p>
          <a:p>
            <a:pPr marL="1219170" lvl="1" indent="-423323">
              <a:lnSpc>
                <a:spcPct val="115000"/>
              </a:lnSpc>
              <a:buSzPct val="100000"/>
            </a:pPr>
            <a:r>
              <a:rPr lang="en" sz="1867" dirty="0"/>
              <a:t>Directorio de R-Ladies</a:t>
            </a:r>
          </a:p>
          <a:p>
            <a:pPr marL="795847" lvl="1">
              <a:lnSpc>
                <a:spcPct val="115000"/>
              </a:lnSpc>
              <a:buSzPct val="100000"/>
              <a:buNone/>
            </a:pPr>
            <a:r>
              <a:rPr lang="en" sz="1867" u="sng" dirty="0">
                <a:solidFill>
                  <a:schemeClr val="hlink"/>
                </a:solidFill>
                <a:hlinkClick r:id="rId4"/>
              </a:rPr>
              <a:t>https://rladies.org/directory/</a:t>
            </a:r>
          </a:p>
          <a:p>
            <a:pPr marL="609585" indent="-304792">
              <a:lnSpc>
                <a:spcPct val="115000"/>
              </a:lnSpc>
              <a:spcBef>
                <a:spcPts val="1333"/>
              </a:spcBef>
            </a:pPr>
            <a:r>
              <a:rPr lang="en" b="1" dirty="0"/>
              <a:t>Twitter:</a:t>
            </a:r>
            <a:r>
              <a:rPr lang="en" dirty="0"/>
              <a:t>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@RLadiesGlobal</a:t>
            </a:r>
            <a:r>
              <a:rPr lang="en" dirty="0"/>
              <a:t> / 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@</a:t>
            </a:r>
            <a:r>
              <a:rPr lang="en" u="sng" dirty="0" smtClean="0">
                <a:solidFill>
                  <a:schemeClr val="hlink"/>
                </a:solidFill>
                <a:hlinkClick r:id="rId6"/>
              </a:rPr>
              <a:t>RLadies</a:t>
            </a:r>
            <a:r>
              <a:rPr lang="en" u="sng" dirty="0" smtClean="0">
                <a:solidFill>
                  <a:schemeClr val="hlink"/>
                </a:solidFill>
              </a:rPr>
              <a:t>Santiago</a:t>
            </a:r>
          </a:p>
          <a:p>
            <a:pPr marL="609585" indent="-304792">
              <a:lnSpc>
                <a:spcPct val="115000"/>
              </a:lnSpc>
              <a:spcBef>
                <a:spcPts val="1333"/>
              </a:spcBef>
            </a:pPr>
            <a:r>
              <a:rPr lang="en" b="1" u="sng" dirty="0" smtClean="0">
                <a:solidFill>
                  <a:schemeClr val="tx1"/>
                </a:solidFill>
              </a:rPr>
              <a:t>Facebok: </a:t>
            </a:r>
            <a:r>
              <a:rPr lang="es-EC" u="sng" dirty="0">
                <a:solidFill>
                  <a:schemeClr val="hlink"/>
                </a:solidFill>
              </a:rPr>
              <a:t>https://www.facebook.com/RLadiesSantiago/</a:t>
            </a:r>
            <a:endParaRPr lang="en" u="sng" dirty="0">
              <a:solidFill>
                <a:schemeClr val="hlink"/>
              </a:solidFill>
            </a:endParaRPr>
          </a:p>
          <a:p>
            <a:pPr marL="609585" indent="-304792">
              <a:lnSpc>
                <a:spcPct val="115000"/>
              </a:lnSpc>
            </a:pPr>
            <a:r>
              <a:rPr lang="en" b="1" dirty="0"/>
              <a:t>Meetup:</a:t>
            </a:r>
            <a:r>
              <a:rPr lang="en" dirty="0"/>
              <a:t> </a:t>
            </a:r>
            <a:r>
              <a:rPr lang="es-EC" u="sng" dirty="0">
                <a:solidFill>
                  <a:schemeClr val="hlink"/>
                </a:solidFill>
                <a:hlinkClick r:id="rId7"/>
              </a:rPr>
              <a:t>https://www.meetup.com/es/rladies-scl</a:t>
            </a:r>
            <a:endParaRPr lang="en" u="sng" dirty="0">
              <a:solidFill>
                <a:schemeClr val="hlink"/>
              </a:solidFill>
              <a:hlinkClick r:id="rId7"/>
            </a:endParaRPr>
          </a:p>
          <a:p>
            <a:pPr marL="609585" indent="-304792">
              <a:lnSpc>
                <a:spcPct val="115000"/>
              </a:lnSpc>
            </a:pPr>
            <a:r>
              <a:rPr lang="en" b="1" dirty="0" smtClean="0"/>
              <a:t>Github</a:t>
            </a:r>
            <a:r>
              <a:rPr lang="en" b="1" dirty="0"/>
              <a:t>:</a:t>
            </a:r>
            <a:r>
              <a:rPr lang="en" dirty="0"/>
              <a:t>  </a:t>
            </a:r>
            <a:r>
              <a:rPr lang="en" u="sng" dirty="0">
                <a:solidFill>
                  <a:schemeClr val="hlink"/>
                </a:solidFill>
                <a:hlinkClick r:id="rId8"/>
              </a:rPr>
              <a:t>https://</a:t>
            </a:r>
            <a:r>
              <a:rPr lang="en" u="sng" dirty="0" smtClean="0">
                <a:solidFill>
                  <a:schemeClr val="hlink"/>
                </a:solidFill>
                <a:hlinkClick r:id="rId8"/>
              </a:rPr>
              <a:t>github.com/rladies-santiago</a:t>
            </a:r>
            <a:endParaRPr lang="en" u="sng" dirty="0">
              <a:solidFill>
                <a:schemeClr val="hlink"/>
              </a:solidFill>
              <a:hlinkClick r:id="rId8"/>
            </a:endParaRPr>
          </a:p>
          <a:p>
            <a:pPr marL="1219170" lvl="1" indent="-304792">
              <a:lnSpc>
                <a:spcPct val="115000"/>
              </a:lnSpc>
            </a:pPr>
            <a:r>
              <a:rPr lang="en" sz="1867" dirty="0"/>
              <a:t>Las presentaciones de cada meetup se muestran aquí</a:t>
            </a:r>
          </a:p>
          <a:p>
            <a:pPr marL="609585" indent="-304792">
              <a:lnSpc>
                <a:spcPct val="115000"/>
              </a:lnSpc>
              <a:spcBef>
                <a:spcPts val="1333"/>
              </a:spcBef>
            </a:pPr>
            <a:r>
              <a:rPr lang="en" b="1" dirty="0"/>
              <a:t>Email:</a:t>
            </a:r>
            <a:r>
              <a:rPr lang="en" dirty="0"/>
              <a:t> </a:t>
            </a:r>
            <a:r>
              <a:rPr lang="en" u="sng" dirty="0">
                <a:solidFill>
                  <a:schemeClr val="hlink"/>
                </a:solidFill>
                <a:hlinkClick r:id="rId9"/>
              </a:rPr>
              <a:t>info@rladies.org</a:t>
            </a:r>
            <a:r>
              <a:rPr lang="en" dirty="0"/>
              <a:t> / </a:t>
            </a:r>
            <a:r>
              <a:rPr lang="en" u="sng" dirty="0" smtClean="0">
                <a:solidFill>
                  <a:schemeClr val="hlink"/>
                </a:solidFill>
              </a:rPr>
              <a:t>santiago</a:t>
            </a:r>
            <a:r>
              <a:rPr lang="en" u="sng" dirty="0" smtClean="0">
                <a:solidFill>
                  <a:schemeClr val="hlink"/>
                </a:solidFill>
                <a:hlinkClick r:id="rId10"/>
              </a:rPr>
              <a:t>@rladies.org</a:t>
            </a:r>
            <a:endParaRPr lang="en" u="sng" dirty="0">
              <a:solidFill>
                <a:schemeClr val="hlink"/>
              </a:solidFill>
              <a:hlinkClick r:id="rId10"/>
            </a:endParaRPr>
          </a:p>
          <a:p>
            <a:pPr>
              <a:lnSpc>
                <a:spcPct val="115000"/>
              </a:lnSpc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650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3149000" y="1615667"/>
            <a:ext cx="9043000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9600" dirty="0">
                <a:solidFill>
                  <a:srgbClr val="88398A"/>
                </a:solidFill>
              </a:rPr>
              <a:t>Bienvenid@s!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3148999" y="3356933"/>
            <a:ext cx="7200800" cy="2991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 dirty="0"/>
              <a:t>Es genial tenerl@s aqui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30555"/>
              <a:buNone/>
            </a:pPr>
            <a:r>
              <a:rPr lang="en" dirty="0" smtClean="0">
                <a:solidFill>
                  <a:srgbClr val="000000"/>
                </a:solidFill>
              </a:rPr>
              <a:t>Esta comunidad es para compartir y aprender sobre el uso de R. Novat@s o expert@s son bienvenid@s!</a:t>
            </a:r>
            <a:endParaRPr lang="en" dirty="0">
              <a:solidFill>
                <a:srgbClr val="000000"/>
              </a:solidFill>
            </a:endParaRPr>
          </a:p>
        </p:txBody>
      </p:sp>
      <p:pic>
        <p:nvPicPr>
          <p:cNvPr id="1028" name="Picture 4" descr="Resultado de imagen para hello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87" y="2204105"/>
            <a:ext cx="2305655" cy="230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57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806450"/>
            <a:ext cx="87630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05628">
            <a:off x="616955" y="1126171"/>
            <a:ext cx="9321652" cy="416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05628">
            <a:off x="616955" y="1126171"/>
            <a:ext cx="9321652" cy="41696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50368">
            <a:off x="3153395" y="1386656"/>
            <a:ext cx="7910035" cy="415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11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05628">
            <a:off x="616955" y="1126171"/>
            <a:ext cx="9321652" cy="41696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50368">
            <a:off x="3153395" y="1386656"/>
            <a:ext cx="7910035" cy="415340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15" y="2500703"/>
            <a:ext cx="9965380" cy="417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5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364765" y="1543313"/>
            <a:ext cx="6184400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/>
              <a:t>Primer meetup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3460943" y="2727191"/>
            <a:ext cx="6887743" cy="3310752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s-EC" dirty="0" smtClean="0"/>
              <a:t>Introducción sobre R-Ladies</a:t>
            </a:r>
            <a:endParaRPr lang="en" dirty="0" smtClean="0"/>
          </a:p>
          <a:p>
            <a:r>
              <a:rPr lang="en" dirty="0" smtClean="0"/>
              <a:t>Una breve introducción a R</a:t>
            </a:r>
          </a:p>
          <a:p>
            <a:r>
              <a:rPr lang="en" dirty="0" smtClean="0"/>
              <a:t>¿Qué podemos hacer con R?</a:t>
            </a:r>
          </a:p>
          <a:p>
            <a:r>
              <a:rPr lang="en" dirty="0"/>
              <a:t>	</a:t>
            </a:r>
            <a:r>
              <a:rPr lang="en" dirty="0" smtClean="0"/>
              <a:t>Datos geográficos</a:t>
            </a:r>
          </a:p>
          <a:p>
            <a:r>
              <a:rPr lang="en" dirty="0"/>
              <a:t>	Análisis de texto</a:t>
            </a:r>
          </a:p>
          <a:p>
            <a:r>
              <a:rPr lang="en" dirty="0" smtClean="0"/>
              <a:t>	Data Science</a:t>
            </a:r>
          </a:p>
          <a:p>
            <a:r>
              <a:rPr lang="en" dirty="0" smtClean="0"/>
              <a:t>	…</a:t>
            </a:r>
          </a:p>
          <a:p>
            <a:r>
              <a:rPr lang="en" dirty="0" smtClean="0"/>
              <a:t>Conocernos</a:t>
            </a:r>
          </a:p>
          <a:p>
            <a:endParaRPr lang="en" dirty="0"/>
          </a:p>
        </p:txBody>
      </p:sp>
      <p:sp>
        <p:nvSpPr>
          <p:cNvPr id="4" name="Shape 733"/>
          <p:cNvSpPr/>
          <p:nvPr/>
        </p:nvSpPr>
        <p:spPr>
          <a:xfrm>
            <a:off x="3149207" y="2908548"/>
            <a:ext cx="203200" cy="17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4023" y="119662"/>
                </a:moveTo>
                <a:lnTo>
                  <a:pt x="44023" y="119662"/>
                </a:lnTo>
                <a:cubicBezTo>
                  <a:pt x="40828" y="119662"/>
                  <a:pt x="37988" y="116629"/>
                  <a:pt x="34792" y="113595"/>
                </a:cubicBezTo>
                <a:cubicBezTo>
                  <a:pt x="3195" y="74831"/>
                  <a:pt x="3195" y="74831"/>
                  <a:pt x="3195" y="74831"/>
                </a:cubicBezTo>
                <a:cubicBezTo>
                  <a:pt x="0" y="68764"/>
                  <a:pt x="0" y="63033"/>
                  <a:pt x="6390" y="60000"/>
                </a:cubicBezTo>
                <a:cubicBezTo>
                  <a:pt x="12781" y="53932"/>
                  <a:pt x="18816" y="56629"/>
                  <a:pt x="22011" y="60000"/>
                </a:cubicBezTo>
                <a:cubicBezTo>
                  <a:pt x="44023" y="86966"/>
                  <a:pt x="44023" y="86966"/>
                  <a:pt x="44023" y="86966"/>
                </a:cubicBezTo>
                <a:cubicBezTo>
                  <a:pt x="94437" y="9101"/>
                  <a:pt x="94437" y="9101"/>
                  <a:pt x="94437" y="9101"/>
                </a:cubicBezTo>
                <a:cubicBezTo>
                  <a:pt x="100828" y="3033"/>
                  <a:pt x="106863" y="0"/>
                  <a:pt x="113254" y="3033"/>
                </a:cubicBezTo>
                <a:cubicBezTo>
                  <a:pt x="119644" y="6067"/>
                  <a:pt x="119644" y="15168"/>
                  <a:pt x="116449" y="20898"/>
                </a:cubicBezTo>
                <a:cubicBezTo>
                  <a:pt x="56804" y="113595"/>
                  <a:pt x="56804" y="113595"/>
                  <a:pt x="56804" y="113595"/>
                </a:cubicBezTo>
                <a:cubicBezTo>
                  <a:pt x="53609" y="116629"/>
                  <a:pt x="50414" y="119662"/>
                  <a:pt x="44023" y="11966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42600" tIns="21300" rIns="42600" bIns="21300" anchor="ctr" anchorCtr="0">
            <a:noAutofit/>
          </a:bodyPr>
          <a:lstStyle/>
          <a:p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733"/>
          <p:cNvSpPr/>
          <p:nvPr/>
        </p:nvSpPr>
        <p:spPr>
          <a:xfrm>
            <a:off x="3149207" y="3325869"/>
            <a:ext cx="203200" cy="17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4023" y="119662"/>
                </a:moveTo>
                <a:lnTo>
                  <a:pt x="44023" y="119662"/>
                </a:lnTo>
                <a:cubicBezTo>
                  <a:pt x="40828" y="119662"/>
                  <a:pt x="37988" y="116629"/>
                  <a:pt x="34792" y="113595"/>
                </a:cubicBezTo>
                <a:cubicBezTo>
                  <a:pt x="3195" y="74831"/>
                  <a:pt x="3195" y="74831"/>
                  <a:pt x="3195" y="74831"/>
                </a:cubicBezTo>
                <a:cubicBezTo>
                  <a:pt x="0" y="68764"/>
                  <a:pt x="0" y="63033"/>
                  <a:pt x="6390" y="60000"/>
                </a:cubicBezTo>
                <a:cubicBezTo>
                  <a:pt x="12781" y="53932"/>
                  <a:pt x="18816" y="56629"/>
                  <a:pt x="22011" y="60000"/>
                </a:cubicBezTo>
                <a:cubicBezTo>
                  <a:pt x="44023" y="86966"/>
                  <a:pt x="44023" y="86966"/>
                  <a:pt x="44023" y="86966"/>
                </a:cubicBezTo>
                <a:cubicBezTo>
                  <a:pt x="94437" y="9101"/>
                  <a:pt x="94437" y="9101"/>
                  <a:pt x="94437" y="9101"/>
                </a:cubicBezTo>
                <a:cubicBezTo>
                  <a:pt x="100828" y="3033"/>
                  <a:pt x="106863" y="0"/>
                  <a:pt x="113254" y="3033"/>
                </a:cubicBezTo>
                <a:cubicBezTo>
                  <a:pt x="119644" y="6067"/>
                  <a:pt x="119644" y="15168"/>
                  <a:pt x="116449" y="20898"/>
                </a:cubicBezTo>
                <a:cubicBezTo>
                  <a:pt x="56804" y="113595"/>
                  <a:pt x="56804" y="113595"/>
                  <a:pt x="56804" y="113595"/>
                </a:cubicBezTo>
                <a:cubicBezTo>
                  <a:pt x="53609" y="116629"/>
                  <a:pt x="50414" y="119662"/>
                  <a:pt x="44023" y="11966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42600" tIns="21300" rIns="42600" bIns="21300" anchor="ctr" anchorCtr="0">
            <a:noAutofit/>
          </a:bodyPr>
          <a:lstStyle/>
          <a:p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733"/>
          <p:cNvSpPr/>
          <p:nvPr/>
        </p:nvSpPr>
        <p:spPr>
          <a:xfrm>
            <a:off x="3148813" y="3746772"/>
            <a:ext cx="203200" cy="17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4023" y="119662"/>
                </a:moveTo>
                <a:lnTo>
                  <a:pt x="44023" y="119662"/>
                </a:lnTo>
                <a:cubicBezTo>
                  <a:pt x="40828" y="119662"/>
                  <a:pt x="37988" y="116629"/>
                  <a:pt x="34792" y="113595"/>
                </a:cubicBezTo>
                <a:cubicBezTo>
                  <a:pt x="3195" y="74831"/>
                  <a:pt x="3195" y="74831"/>
                  <a:pt x="3195" y="74831"/>
                </a:cubicBezTo>
                <a:cubicBezTo>
                  <a:pt x="0" y="68764"/>
                  <a:pt x="0" y="63033"/>
                  <a:pt x="6390" y="60000"/>
                </a:cubicBezTo>
                <a:cubicBezTo>
                  <a:pt x="12781" y="53932"/>
                  <a:pt x="18816" y="56629"/>
                  <a:pt x="22011" y="60000"/>
                </a:cubicBezTo>
                <a:cubicBezTo>
                  <a:pt x="44023" y="86966"/>
                  <a:pt x="44023" y="86966"/>
                  <a:pt x="44023" y="86966"/>
                </a:cubicBezTo>
                <a:cubicBezTo>
                  <a:pt x="94437" y="9101"/>
                  <a:pt x="94437" y="9101"/>
                  <a:pt x="94437" y="9101"/>
                </a:cubicBezTo>
                <a:cubicBezTo>
                  <a:pt x="100828" y="3033"/>
                  <a:pt x="106863" y="0"/>
                  <a:pt x="113254" y="3033"/>
                </a:cubicBezTo>
                <a:cubicBezTo>
                  <a:pt x="119644" y="6067"/>
                  <a:pt x="119644" y="15168"/>
                  <a:pt x="116449" y="20898"/>
                </a:cubicBezTo>
                <a:cubicBezTo>
                  <a:pt x="56804" y="113595"/>
                  <a:pt x="56804" y="113595"/>
                  <a:pt x="56804" y="113595"/>
                </a:cubicBezTo>
                <a:cubicBezTo>
                  <a:pt x="53609" y="116629"/>
                  <a:pt x="50414" y="119662"/>
                  <a:pt x="44023" y="11966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42600" tIns="21300" rIns="42600" bIns="21300" anchor="ctr" anchorCtr="0">
            <a:noAutofit/>
          </a:bodyPr>
          <a:lstStyle/>
          <a:p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33"/>
          <p:cNvSpPr/>
          <p:nvPr/>
        </p:nvSpPr>
        <p:spPr>
          <a:xfrm>
            <a:off x="3220599" y="5486029"/>
            <a:ext cx="203200" cy="17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4023" y="119662"/>
                </a:moveTo>
                <a:lnTo>
                  <a:pt x="44023" y="119662"/>
                </a:lnTo>
                <a:cubicBezTo>
                  <a:pt x="40828" y="119662"/>
                  <a:pt x="37988" y="116629"/>
                  <a:pt x="34792" y="113595"/>
                </a:cubicBezTo>
                <a:cubicBezTo>
                  <a:pt x="3195" y="74831"/>
                  <a:pt x="3195" y="74831"/>
                  <a:pt x="3195" y="74831"/>
                </a:cubicBezTo>
                <a:cubicBezTo>
                  <a:pt x="0" y="68764"/>
                  <a:pt x="0" y="63033"/>
                  <a:pt x="6390" y="60000"/>
                </a:cubicBezTo>
                <a:cubicBezTo>
                  <a:pt x="12781" y="53932"/>
                  <a:pt x="18816" y="56629"/>
                  <a:pt x="22011" y="60000"/>
                </a:cubicBezTo>
                <a:cubicBezTo>
                  <a:pt x="44023" y="86966"/>
                  <a:pt x="44023" y="86966"/>
                  <a:pt x="44023" y="86966"/>
                </a:cubicBezTo>
                <a:cubicBezTo>
                  <a:pt x="94437" y="9101"/>
                  <a:pt x="94437" y="9101"/>
                  <a:pt x="94437" y="9101"/>
                </a:cubicBezTo>
                <a:cubicBezTo>
                  <a:pt x="100828" y="3033"/>
                  <a:pt x="106863" y="0"/>
                  <a:pt x="113254" y="3033"/>
                </a:cubicBezTo>
                <a:cubicBezTo>
                  <a:pt x="119644" y="6067"/>
                  <a:pt x="119644" y="15168"/>
                  <a:pt x="116449" y="20898"/>
                </a:cubicBezTo>
                <a:cubicBezTo>
                  <a:pt x="56804" y="113595"/>
                  <a:pt x="56804" y="113595"/>
                  <a:pt x="56804" y="113595"/>
                </a:cubicBezTo>
                <a:cubicBezTo>
                  <a:pt x="53609" y="116629"/>
                  <a:pt x="50414" y="119662"/>
                  <a:pt x="44023" y="11966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42600" tIns="21300" rIns="42600" bIns="21300" anchor="ctr" anchorCtr="0">
            <a:noAutofit/>
          </a:bodyPr>
          <a:lstStyle/>
          <a:p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9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9857" y="2098205"/>
            <a:ext cx="7461628" cy="1546400"/>
          </a:xfrm>
        </p:spPr>
        <p:txBody>
          <a:bodyPr/>
          <a:lstStyle/>
          <a:p>
            <a:r>
              <a:rPr lang="es-EC" dirty="0" smtClean="0"/>
              <a:t>1. ¿Qué es R-Ladies?</a:t>
            </a:r>
            <a:endParaRPr lang="es-EC" dirty="0"/>
          </a:p>
        </p:txBody>
      </p:sp>
      <p:pic>
        <p:nvPicPr>
          <p:cNvPr id="1026" name="Picture 2" descr="Resultado de imagen para icono de du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59" t="17743" b="7162"/>
          <a:stretch/>
        </p:blipFill>
        <p:spPr bwMode="auto">
          <a:xfrm>
            <a:off x="7794171" y="3114147"/>
            <a:ext cx="3937605" cy="286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89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Shape 117"/>
          <p:cNvGrpSpPr/>
          <p:nvPr/>
        </p:nvGrpSpPr>
        <p:grpSpPr>
          <a:xfrm rot="2700000">
            <a:off x="8647460" y="904167"/>
            <a:ext cx="948035" cy="947981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51" y="1196247"/>
            <a:ext cx="4851400" cy="48260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479647" y="2048463"/>
            <a:ext cx="5079999" cy="3293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467" b="1" dirty="0">
                <a:solidFill>
                  <a:srgbClr val="88398A"/>
                </a:solidFill>
                <a:latin typeface="Helvetica Neue"/>
                <a:sym typeface="Helvetica Neue"/>
              </a:rPr>
              <a:t>Organización mundial que promueve la </a:t>
            </a:r>
            <a:r>
              <a:rPr lang="en" sz="3467" b="1" dirty="0">
                <a:latin typeface="Helvetica Neue"/>
                <a:sym typeface="Helvetica Neue"/>
              </a:rPr>
              <a:t>diversidad de género </a:t>
            </a:r>
            <a:r>
              <a:rPr lang="en" sz="3467" b="1" dirty="0">
                <a:solidFill>
                  <a:srgbClr val="88398A"/>
                </a:solidFill>
                <a:latin typeface="Helvetica Neue"/>
                <a:sym typeface="Helvetica Neue"/>
              </a:rPr>
              <a:t>en la comunidad </a:t>
            </a:r>
            <a:r>
              <a:rPr lang="en" sz="3467" b="1" dirty="0">
                <a:latin typeface="Helvetica Neue"/>
                <a:sym typeface="Helvetica Neue"/>
              </a:rPr>
              <a:t>R</a:t>
            </a:r>
            <a:r>
              <a:rPr lang="en" sz="3467" b="1" dirty="0">
                <a:solidFill>
                  <a:srgbClr val="88398A"/>
                </a:solidFill>
                <a:latin typeface="Helvetica Neue"/>
                <a:sym typeface="Helvetica Neue"/>
              </a:rPr>
              <a:t> a través de </a:t>
            </a:r>
            <a:r>
              <a:rPr lang="en" sz="3467" b="1" dirty="0">
                <a:latin typeface="Helvetica Neue"/>
                <a:sym typeface="Helvetica Neue"/>
              </a:rPr>
              <a:t>meetups</a:t>
            </a:r>
            <a:r>
              <a:rPr lang="en" sz="3467" b="1" dirty="0">
                <a:solidFill>
                  <a:srgbClr val="88398A"/>
                </a:solidFill>
                <a:latin typeface="Helvetica Neue"/>
                <a:sym typeface="Helvetica Neue"/>
              </a:rPr>
              <a:t> en un entorno </a:t>
            </a:r>
            <a:r>
              <a:rPr lang="en" sz="3467" b="1" dirty="0">
                <a:latin typeface="Helvetica Neue"/>
                <a:sym typeface="Helvetica Neue"/>
              </a:rPr>
              <a:t>amigable</a:t>
            </a:r>
            <a:r>
              <a:rPr lang="en" sz="3467" b="1" dirty="0">
                <a:solidFill>
                  <a:srgbClr val="88398A"/>
                </a:solidFill>
                <a:latin typeface="Helvetica Neue"/>
                <a:sym typeface="Helvetica Neue"/>
              </a:rPr>
              <a:t>.</a:t>
            </a: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14100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Shape 117"/>
          <p:cNvGrpSpPr/>
          <p:nvPr/>
        </p:nvGrpSpPr>
        <p:grpSpPr>
          <a:xfrm rot="2700000">
            <a:off x="8647460" y="904167"/>
            <a:ext cx="948035" cy="947981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29" y="431221"/>
            <a:ext cx="5830496" cy="5934200"/>
          </a:xfrm>
          <a:prstGeom prst="rect">
            <a:avLst/>
          </a:prstGeom>
        </p:spPr>
      </p:pic>
      <p:sp>
        <p:nvSpPr>
          <p:cNvPr id="8" name="Shape 138"/>
          <p:cNvSpPr txBox="1">
            <a:spLocks/>
          </p:cNvSpPr>
          <p:nvPr/>
        </p:nvSpPr>
        <p:spPr>
          <a:xfrm>
            <a:off x="7967639" y="1710609"/>
            <a:ext cx="2018191" cy="528667"/>
          </a:xfrm>
          <a:prstGeom prst="rect">
            <a:avLst/>
          </a:prstGeom>
          <a:solidFill>
            <a:srgbClr val="88398A"/>
          </a:solidFill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67" b="1" dirty="0">
                <a:solidFill>
                  <a:srgbClr val="FFFFFF"/>
                </a:solidFill>
              </a:rPr>
              <a:t>¿La misión?</a:t>
            </a:r>
            <a:endParaRPr lang="en" sz="1867" dirty="0">
              <a:solidFill>
                <a:srgbClr val="D3D3D3"/>
              </a:solidFill>
            </a:endParaRPr>
          </a:p>
        </p:txBody>
      </p:sp>
      <p:sp>
        <p:nvSpPr>
          <p:cNvPr id="9" name="Shape 137"/>
          <p:cNvSpPr txBox="1">
            <a:spLocks/>
          </p:cNvSpPr>
          <p:nvPr/>
        </p:nvSpPr>
        <p:spPr>
          <a:xfrm>
            <a:off x="7270449" y="2562901"/>
            <a:ext cx="3925071" cy="2183296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67" b="1" dirty="0">
                <a:solidFill>
                  <a:srgbClr val="88398A"/>
                </a:solidFill>
              </a:rPr>
              <a:t>Más mujeres </a:t>
            </a:r>
          </a:p>
          <a:p>
            <a:r>
              <a:rPr lang="en" sz="1867" b="1" dirty="0">
                <a:solidFill>
                  <a:srgbClr val="88398A"/>
                </a:solidFill>
              </a:rPr>
              <a:t> 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EC" sz="1867" dirty="0">
                <a:solidFill>
                  <a:schemeClr val="tx1"/>
                </a:solidFill>
              </a:rPr>
              <a:t>H</a:t>
            </a:r>
            <a:r>
              <a:rPr lang="en" sz="1867" dirty="0">
                <a:solidFill>
                  <a:schemeClr val="tx1"/>
                </a:solidFill>
              </a:rPr>
              <a:t>aciendo código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EC" sz="1867" dirty="0">
                <a:solidFill>
                  <a:schemeClr val="tx1"/>
                </a:solidFill>
              </a:rPr>
              <a:t>D</a:t>
            </a:r>
            <a:r>
              <a:rPr lang="en" sz="1867" dirty="0">
                <a:solidFill>
                  <a:schemeClr val="tx1"/>
                </a:solidFill>
              </a:rPr>
              <a:t>esarrollando aplicaciones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" sz="1867" dirty="0">
                <a:solidFill>
                  <a:schemeClr val="tx1"/>
                </a:solidFill>
              </a:rPr>
              <a:t>Exponiendo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" sz="1867" dirty="0">
                <a:solidFill>
                  <a:schemeClr val="tx1"/>
                </a:solidFill>
              </a:rPr>
              <a:t>Liderando</a:t>
            </a:r>
          </a:p>
        </p:txBody>
      </p:sp>
      <p:sp>
        <p:nvSpPr>
          <p:cNvPr id="10" name="Shape 137"/>
          <p:cNvSpPr txBox="1">
            <a:spLocks/>
          </p:cNvSpPr>
          <p:nvPr/>
        </p:nvSpPr>
        <p:spPr>
          <a:xfrm>
            <a:off x="6898085" y="4817001"/>
            <a:ext cx="4669801" cy="827313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67" dirty="0">
                <a:solidFill>
                  <a:srgbClr val="88398A"/>
                </a:solidFill>
              </a:rPr>
              <a:t>Más mujeres siendo parte de la comunidad R</a:t>
            </a:r>
          </a:p>
          <a:p>
            <a:pPr algn="ctr"/>
            <a:r>
              <a:rPr lang="en" sz="1867" b="1" dirty="0">
                <a:solidFill>
                  <a:srgbClr val="88398A"/>
                </a:solidFill>
              </a:rPr>
              <a:t>  </a:t>
            </a:r>
          </a:p>
        </p:txBody>
      </p:sp>
      <p:sp>
        <p:nvSpPr>
          <p:cNvPr id="11" name="Shape 117"/>
          <p:cNvSpPr txBox="1"/>
          <p:nvPr/>
        </p:nvSpPr>
        <p:spPr>
          <a:xfrm>
            <a:off x="7766285" y="6382800"/>
            <a:ext cx="3801600" cy="47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1333" dirty="0">
                <a:latin typeface="Helvetica Neue"/>
                <a:ea typeface="Helvetica Neue"/>
                <a:cs typeface="Helvetica Neue"/>
                <a:sym typeface="Helvetica Neue"/>
              </a:rPr>
              <a:t>R-Ladies Global, useR 2017 presentation</a:t>
            </a:r>
          </a:p>
        </p:txBody>
      </p:sp>
    </p:spTree>
    <p:extLst>
      <p:ext uri="{BB962C8B-B14F-4D97-AF65-F5344CB8AC3E}">
        <p14:creationId xmlns:p14="http://schemas.microsoft.com/office/powerpoint/2010/main" val="52216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16" descr="Screenshot 2017-07-17 23.07.2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13" y="102650"/>
            <a:ext cx="11930743" cy="664649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17"/>
          <p:cNvSpPr txBox="1"/>
          <p:nvPr/>
        </p:nvSpPr>
        <p:spPr>
          <a:xfrm>
            <a:off x="7782733" y="6382800"/>
            <a:ext cx="3801600" cy="47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1333" dirty="0">
                <a:latin typeface="Helvetica Neue"/>
                <a:ea typeface="Helvetica Neue"/>
                <a:cs typeface="Helvetica Neue"/>
                <a:sym typeface="Helvetica Neue"/>
              </a:rPr>
              <a:t>R-Ladies Global, useR 2017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4242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843" y="3977365"/>
            <a:ext cx="5197772" cy="240120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065819" y="686887"/>
            <a:ext cx="7062181" cy="625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467" b="1" dirty="0">
                <a:solidFill>
                  <a:srgbClr val="88398A"/>
                </a:solidFill>
                <a:latin typeface="Helvetica Neue"/>
                <a:sym typeface="Helvetica Neue"/>
              </a:rPr>
              <a:t>Creciendo…</a:t>
            </a:r>
            <a:endParaRPr lang="es-EC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91" y="1411513"/>
            <a:ext cx="6544652" cy="3766457"/>
          </a:xfrm>
          <a:prstGeom prst="rect">
            <a:avLst/>
          </a:prstGeom>
        </p:spPr>
      </p:pic>
      <p:sp>
        <p:nvSpPr>
          <p:cNvPr id="8" name="Shape 523"/>
          <p:cNvSpPr/>
          <p:nvPr/>
        </p:nvSpPr>
        <p:spPr>
          <a:xfrm>
            <a:off x="2182253" y="3613785"/>
            <a:ext cx="218000" cy="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9802"/>
                </a:moveTo>
                <a:lnTo>
                  <a:pt x="60000" y="119802"/>
                </a:lnTo>
                <a:cubicBezTo>
                  <a:pt x="60000" y="119802"/>
                  <a:pt x="0" y="69753"/>
                  <a:pt x="0" y="44532"/>
                </a:cubicBezTo>
                <a:cubicBezTo>
                  <a:pt x="0" y="20886"/>
                  <a:pt x="26167" y="0"/>
                  <a:pt x="60000" y="0"/>
                </a:cubicBezTo>
                <a:cubicBezTo>
                  <a:pt x="91718" y="0"/>
                  <a:pt x="119735" y="20886"/>
                  <a:pt x="119735" y="44532"/>
                </a:cubicBezTo>
                <a:cubicBezTo>
                  <a:pt x="119735" y="69753"/>
                  <a:pt x="60000" y="119802"/>
                  <a:pt x="60000" y="119802"/>
                </a:cubicBezTo>
                <a:close/>
                <a:moveTo>
                  <a:pt x="60000" y="15369"/>
                </a:moveTo>
                <a:lnTo>
                  <a:pt x="60000" y="15369"/>
                </a:lnTo>
                <a:cubicBezTo>
                  <a:pt x="37533" y="15369"/>
                  <a:pt x="18766" y="29359"/>
                  <a:pt x="18766" y="44532"/>
                </a:cubicBezTo>
                <a:cubicBezTo>
                  <a:pt x="18766" y="61280"/>
                  <a:pt x="37533" y="75270"/>
                  <a:pt x="60000" y="75270"/>
                </a:cubicBezTo>
                <a:cubicBezTo>
                  <a:pt x="80352" y="75270"/>
                  <a:pt x="99118" y="61280"/>
                  <a:pt x="99118" y="44532"/>
                </a:cubicBezTo>
                <a:cubicBezTo>
                  <a:pt x="99118" y="29359"/>
                  <a:pt x="80352" y="15369"/>
                  <a:pt x="60000" y="15369"/>
                </a:cubicBezTo>
                <a:close/>
                <a:moveTo>
                  <a:pt x="60000" y="59901"/>
                </a:moveTo>
                <a:lnTo>
                  <a:pt x="60000" y="59901"/>
                </a:lnTo>
                <a:cubicBezTo>
                  <a:pt x="48634" y="59901"/>
                  <a:pt x="39383" y="53004"/>
                  <a:pt x="39383" y="44532"/>
                </a:cubicBezTo>
                <a:cubicBezTo>
                  <a:pt x="39383" y="36256"/>
                  <a:pt x="48634" y="30738"/>
                  <a:pt x="60000" y="30738"/>
                </a:cubicBezTo>
                <a:cubicBezTo>
                  <a:pt x="71101" y="30738"/>
                  <a:pt x="78502" y="36256"/>
                  <a:pt x="78502" y="44532"/>
                </a:cubicBezTo>
                <a:cubicBezTo>
                  <a:pt x="78502" y="53004"/>
                  <a:pt x="71101" y="59901"/>
                  <a:pt x="60000" y="5990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42600" tIns="21300" rIns="42600" bIns="21300" anchor="ctr" anchorCtr="0">
            <a:noAutofit/>
          </a:bodyPr>
          <a:lstStyle/>
          <a:p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31"/>
          <p:cNvSpPr txBox="1"/>
          <p:nvPr/>
        </p:nvSpPr>
        <p:spPr>
          <a:xfrm>
            <a:off x="334253" y="6354800"/>
            <a:ext cx="1848000" cy="50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endParaRPr lang="en" sz="1333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34253" y="6378574"/>
            <a:ext cx="2028504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333" dirty="0"/>
              <a:t>https://github.com/rladies</a:t>
            </a:r>
          </a:p>
        </p:txBody>
      </p:sp>
    </p:spTree>
    <p:extLst>
      <p:ext uri="{BB962C8B-B14F-4D97-AF65-F5344CB8AC3E}">
        <p14:creationId xmlns:p14="http://schemas.microsoft.com/office/powerpoint/2010/main" val="155241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2428" y="1924033"/>
            <a:ext cx="8738885" cy="1546400"/>
          </a:xfrm>
        </p:spPr>
        <p:txBody>
          <a:bodyPr/>
          <a:lstStyle/>
          <a:p>
            <a:r>
              <a:rPr lang="es-EC" dirty="0" smtClean="0"/>
              <a:t>2. ¿Por qué R-Ladies Santiago?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7700715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291</Words>
  <Application>Microsoft Office PowerPoint</Application>
  <PresentationFormat>Panorámica</PresentationFormat>
  <Paragraphs>78</Paragraphs>
  <Slides>23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</vt:lpstr>
      <vt:lpstr>Helvetica Neue</vt:lpstr>
      <vt:lpstr>Tema de Office</vt:lpstr>
      <vt:lpstr>R-Ladies SANTIAGO</vt:lpstr>
      <vt:lpstr>Bienvenid@s!</vt:lpstr>
      <vt:lpstr>Primer meetup</vt:lpstr>
      <vt:lpstr>1. ¿Qué es R-Ladies?</vt:lpstr>
      <vt:lpstr>Presentación de PowerPoint</vt:lpstr>
      <vt:lpstr>Presentación de PowerPoint</vt:lpstr>
      <vt:lpstr>Presentación de PowerPoint</vt:lpstr>
      <vt:lpstr>Presentación de PowerPoint</vt:lpstr>
      <vt:lpstr>2. ¿Por qué R-Ladies Santiago?</vt:lpstr>
      <vt:lpstr>Presentación de PowerPoint</vt:lpstr>
      <vt:lpstr>Presentación de PowerPoint</vt:lpstr>
      <vt:lpstr>R-Ladies Santiago</vt:lpstr>
      <vt:lpstr>Oranizador (por ahora)</vt:lpstr>
      <vt:lpstr>R-Ladies la hacemos tod@s!</vt:lpstr>
      <vt:lpstr>Responde la encuesta   Así podemos organizar y elegir los temas para el próximo meetup</vt:lpstr>
      <vt:lpstr>3. ¿Qué puedes hacer?</vt:lpstr>
      <vt:lpstr>Pasa la voz</vt:lpstr>
      <vt:lpstr>Involúcrate</vt:lpstr>
      <vt:lpstr>Redes Sociales!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Gabriela Sandoval</dc:creator>
  <cp:lastModifiedBy>Gabriela Sandoval</cp:lastModifiedBy>
  <cp:revision>5</cp:revision>
  <dcterms:created xsi:type="dcterms:W3CDTF">2017-09-27T22:15:52Z</dcterms:created>
  <dcterms:modified xsi:type="dcterms:W3CDTF">2017-10-24T05:17:47Z</dcterms:modified>
</cp:coreProperties>
</file>