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28C910-305C-4052-A87E-E826A1FA041B}" type="datetimeFigureOut">
              <a:rPr lang="en-US" smtClean="0"/>
              <a:t>6/8/2019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D5837-1590-4274-A679-CBA8F3E78BB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3286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28C910-305C-4052-A87E-E826A1FA041B}" type="datetimeFigureOut">
              <a:rPr lang="en-US" smtClean="0"/>
              <a:t>6/8/2019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D5837-1590-4274-A679-CBA8F3E78BB2}" type="slidenum">
              <a:rPr lang="en-US" smtClean="0"/>
              <a:t>‹#›</a:t>
            </a:fld>
            <a:endParaRPr lang="en-US"/>
          </a:p>
        </p:txBody>
      </p:sp>
    </p:spTree>
    <p:extLst>
      <p:ext uri="{BB962C8B-B14F-4D97-AF65-F5344CB8AC3E}">
        <p14:creationId xmlns:p14="http://schemas.microsoft.com/office/powerpoint/2010/main" val="2566396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28C910-305C-4052-A87E-E826A1FA041B}" type="datetimeFigureOut">
              <a:rPr lang="en-US" smtClean="0"/>
              <a:t>6/8/2019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D5837-1590-4274-A679-CBA8F3E78BB2}" type="slidenum">
              <a:rPr lang="en-US" smtClean="0"/>
              <a:t>‹#›</a:t>
            </a:fld>
            <a:endParaRPr lang="en-US"/>
          </a:p>
        </p:txBody>
      </p:sp>
    </p:spTree>
    <p:extLst>
      <p:ext uri="{BB962C8B-B14F-4D97-AF65-F5344CB8AC3E}">
        <p14:creationId xmlns:p14="http://schemas.microsoft.com/office/powerpoint/2010/main" val="304830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28C910-305C-4052-A87E-E826A1FA041B}" type="datetimeFigureOut">
              <a:rPr lang="en-US" smtClean="0"/>
              <a:t>6/8/2019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D5837-1590-4274-A679-CBA8F3E78BB2}" type="slidenum">
              <a:rPr lang="en-US" smtClean="0"/>
              <a:t>‹#›</a:t>
            </a:fld>
            <a:endParaRPr lang="en-US"/>
          </a:p>
        </p:txBody>
      </p:sp>
    </p:spTree>
    <p:extLst>
      <p:ext uri="{BB962C8B-B14F-4D97-AF65-F5344CB8AC3E}">
        <p14:creationId xmlns:p14="http://schemas.microsoft.com/office/powerpoint/2010/main" val="3625864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28C910-305C-4052-A87E-E826A1FA041B}" type="datetimeFigureOut">
              <a:rPr lang="en-US" smtClean="0"/>
              <a:t>6/8/2019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D5837-1590-4274-A679-CBA8F3E78BB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6226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28C910-305C-4052-A87E-E826A1FA041B}" type="datetimeFigureOut">
              <a:rPr lang="en-US" smtClean="0"/>
              <a:t>6/8/2019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5D5837-1590-4274-A679-CBA8F3E78BB2}" type="slidenum">
              <a:rPr lang="en-US" smtClean="0"/>
              <a:t>‹#›</a:t>
            </a:fld>
            <a:endParaRPr lang="en-US"/>
          </a:p>
        </p:txBody>
      </p:sp>
    </p:spTree>
    <p:extLst>
      <p:ext uri="{BB962C8B-B14F-4D97-AF65-F5344CB8AC3E}">
        <p14:creationId xmlns:p14="http://schemas.microsoft.com/office/powerpoint/2010/main" val="2452855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28C910-305C-4052-A87E-E826A1FA041B}" type="datetimeFigureOut">
              <a:rPr lang="en-US" smtClean="0"/>
              <a:t>6/8/2019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5D5837-1590-4274-A679-CBA8F3E78BB2}" type="slidenum">
              <a:rPr lang="en-US" smtClean="0"/>
              <a:t>‹#›</a:t>
            </a:fld>
            <a:endParaRPr lang="en-US"/>
          </a:p>
        </p:txBody>
      </p:sp>
    </p:spTree>
    <p:extLst>
      <p:ext uri="{BB962C8B-B14F-4D97-AF65-F5344CB8AC3E}">
        <p14:creationId xmlns:p14="http://schemas.microsoft.com/office/powerpoint/2010/main" val="235457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28C910-305C-4052-A87E-E826A1FA041B}" type="datetimeFigureOut">
              <a:rPr lang="en-US" smtClean="0"/>
              <a:t>6/8/2019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5D5837-1590-4274-A679-CBA8F3E78BB2}" type="slidenum">
              <a:rPr lang="en-US" smtClean="0"/>
              <a:t>‹#›</a:t>
            </a:fld>
            <a:endParaRPr lang="en-US"/>
          </a:p>
        </p:txBody>
      </p:sp>
    </p:spTree>
    <p:extLst>
      <p:ext uri="{BB962C8B-B14F-4D97-AF65-F5344CB8AC3E}">
        <p14:creationId xmlns:p14="http://schemas.microsoft.com/office/powerpoint/2010/main" val="3805871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928C910-305C-4052-A87E-E826A1FA041B}" type="datetimeFigureOut">
              <a:rPr lang="en-US" smtClean="0"/>
              <a:t>6/8/2019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45D5837-1590-4274-A679-CBA8F3E78BB2}" type="slidenum">
              <a:rPr lang="en-US" smtClean="0"/>
              <a:t>‹#›</a:t>
            </a:fld>
            <a:endParaRPr lang="en-US"/>
          </a:p>
        </p:txBody>
      </p:sp>
    </p:spTree>
    <p:extLst>
      <p:ext uri="{BB962C8B-B14F-4D97-AF65-F5344CB8AC3E}">
        <p14:creationId xmlns:p14="http://schemas.microsoft.com/office/powerpoint/2010/main" val="2059340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928C910-305C-4052-A87E-E826A1FA041B}" type="datetimeFigureOut">
              <a:rPr lang="en-US" smtClean="0"/>
              <a:t>6/8/2019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45D5837-1590-4274-A679-CBA8F3E78BB2}" type="slidenum">
              <a:rPr lang="en-US" smtClean="0"/>
              <a:t>‹#›</a:t>
            </a:fld>
            <a:endParaRPr lang="en-US"/>
          </a:p>
        </p:txBody>
      </p:sp>
    </p:spTree>
    <p:extLst>
      <p:ext uri="{BB962C8B-B14F-4D97-AF65-F5344CB8AC3E}">
        <p14:creationId xmlns:p14="http://schemas.microsoft.com/office/powerpoint/2010/main" val="2861049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28C910-305C-4052-A87E-E826A1FA041B}" type="datetimeFigureOut">
              <a:rPr lang="en-US" smtClean="0"/>
              <a:t>6/8/2019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5D5837-1590-4274-A679-CBA8F3E78BB2}" type="slidenum">
              <a:rPr lang="en-US" smtClean="0"/>
              <a:t>‹#›</a:t>
            </a:fld>
            <a:endParaRPr lang="en-US"/>
          </a:p>
        </p:txBody>
      </p:sp>
    </p:spTree>
    <p:extLst>
      <p:ext uri="{BB962C8B-B14F-4D97-AF65-F5344CB8AC3E}">
        <p14:creationId xmlns:p14="http://schemas.microsoft.com/office/powerpoint/2010/main" val="728183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928C910-305C-4052-A87E-E826A1FA041B}" type="datetimeFigureOut">
              <a:rPr lang="en-US" smtClean="0"/>
              <a:t>6/8/2019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45D5837-1590-4274-A679-CBA8F3E78BB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18522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bookdown.org/yihui/rmarkdown/powerpoint-presentation.html" TargetMode="External"/><Relationship Id="rId2" Type="http://schemas.openxmlformats.org/officeDocument/2006/relationships/hyperlink" Target="https://rmarkdown.rstudio.com/articles_intro.html" TargetMode="External"/><Relationship Id="rId1" Type="http://schemas.openxmlformats.org/officeDocument/2006/relationships/slideLayout" Target="../slideLayouts/slideLayout2.xml"/><Relationship Id="rId4" Type="http://schemas.openxmlformats.org/officeDocument/2006/relationships/hyperlink" Target="https://r4ds.had.co.nz/"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rstudio.com/wp-content/uploads/2015/02/rmarkdown-cheatsheet.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E72E-4933-4789-91BC-1982ACCA8730}"/>
              </a:ext>
            </a:extLst>
          </p:cNvPr>
          <p:cNvSpPr>
            <a:spLocks noGrp="1"/>
          </p:cNvSpPr>
          <p:nvPr>
            <p:ph type="ctrTitle"/>
          </p:nvPr>
        </p:nvSpPr>
        <p:spPr/>
        <p:txBody>
          <a:bodyPr/>
          <a:lstStyle/>
          <a:p>
            <a:r>
              <a:rPr lang="en-US" dirty="0"/>
              <a:t>R Markdown Tutorial</a:t>
            </a:r>
          </a:p>
        </p:txBody>
      </p:sp>
      <p:sp>
        <p:nvSpPr>
          <p:cNvPr id="3" name="Subtitle 2">
            <a:extLst>
              <a:ext uri="{FF2B5EF4-FFF2-40B4-BE49-F238E27FC236}">
                <a16:creationId xmlns:a16="http://schemas.microsoft.com/office/drawing/2014/main" id="{F63DA706-BEEA-4B6E-B0FA-E284EB5C8F8C}"/>
              </a:ext>
            </a:extLst>
          </p:cNvPr>
          <p:cNvSpPr>
            <a:spLocks noGrp="1"/>
          </p:cNvSpPr>
          <p:nvPr>
            <p:ph type="subTitle" idx="1"/>
          </p:nvPr>
        </p:nvSpPr>
        <p:spPr/>
        <p:txBody>
          <a:bodyPr/>
          <a:lstStyle/>
          <a:p>
            <a:r>
              <a:rPr lang="en-US" b="1" dirty="0"/>
              <a:t>Gina Griffin, MSW, LCSW</a:t>
            </a:r>
            <a:br>
              <a:rPr lang="en-US" b="1" dirty="0"/>
            </a:br>
            <a:r>
              <a:rPr lang="en-US" b="1" dirty="0"/>
              <a:t>June 2019</a:t>
            </a:r>
            <a:br>
              <a:rPr lang="en-US" b="1" dirty="0"/>
            </a:br>
            <a:r>
              <a:rPr lang="en-US" b="1" dirty="0"/>
              <a:t>R-Ladies Tampa!</a:t>
            </a:r>
          </a:p>
        </p:txBody>
      </p:sp>
    </p:spTree>
    <p:extLst>
      <p:ext uri="{BB962C8B-B14F-4D97-AF65-F5344CB8AC3E}">
        <p14:creationId xmlns:p14="http://schemas.microsoft.com/office/powerpoint/2010/main" val="1389571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4B67E-7566-43C8-92B2-870AC30AE0A4}"/>
              </a:ext>
            </a:extLst>
          </p:cNvPr>
          <p:cNvSpPr>
            <a:spLocks noGrp="1"/>
          </p:cNvSpPr>
          <p:nvPr>
            <p:ph type="title"/>
          </p:nvPr>
        </p:nvSpPr>
        <p:spPr/>
        <p:txBody>
          <a:bodyPr/>
          <a:lstStyle/>
          <a:p>
            <a:r>
              <a:rPr lang="en-US" b="1" dirty="0"/>
              <a:t>Basic Markdown Formatting:</a:t>
            </a:r>
          </a:p>
        </p:txBody>
      </p:sp>
      <p:pic>
        <p:nvPicPr>
          <p:cNvPr id="4" name="Content Placeholder 3">
            <a:extLst>
              <a:ext uri="{FF2B5EF4-FFF2-40B4-BE49-F238E27FC236}">
                <a16:creationId xmlns:a16="http://schemas.microsoft.com/office/drawing/2014/main" id="{BC96377C-34E0-47F4-AFBE-52711D0A6006}"/>
              </a:ext>
            </a:extLst>
          </p:cNvPr>
          <p:cNvPicPr>
            <a:picLocks noGrp="1" noChangeAspect="1"/>
          </p:cNvPicPr>
          <p:nvPr>
            <p:ph idx="1"/>
          </p:nvPr>
        </p:nvPicPr>
        <p:blipFill rotWithShape="1">
          <a:blip r:embed="rId2"/>
          <a:srcRect l="47175" t="22780" r="3177" b="7576"/>
          <a:stretch/>
        </p:blipFill>
        <p:spPr>
          <a:xfrm>
            <a:off x="1245141" y="1585609"/>
            <a:ext cx="6595353" cy="5204006"/>
          </a:xfrm>
          <a:prstGeom prst="rect">
            <a:avLst/>
          </a:prstGeom>
        </p:spPr>
      </p:pic>
    </p:spTree>
    <p:extLst>
      <p:ext uri="{BB962C8B-B14F-4D97-AF65-F5344CB8AC3E}">
        <p14:creationId xmlns:p14="http://schemas.microsoft.com/office/powerpoint/2010/main" val="2600077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AA77-EB17-4CCE-A059-705FD050BC5A}"/>
              </a:ext>
            </a:extLst>
          </p:cNvPr>
          <p:cNvSpPr>
            <a:spLocks noGrp="1"/>
          </p:cNvSpPr>
          <p:nvPr>
            <p:ph type="title"/>
          </p:nvPr>
        </p:nvSpPr>
        <p:spPr/>
        <p:txBody>
          <a:bodyPr/>
          <a:lstStyle/>
          <a:p>
            <a:r>
              <a:rPr lang="en-US" b="1" dirty="0"/>
              <a:t>To add an image:</a:t>
            </a:r>
          </a:p>
        </p:txBody>
      </p:sp>
      <p:sp>
        <p:nvSpPr>
          <p:cNvPr id="3" name="Content Placeholder 2">
            <a:extLst>
              <a:ext uri="{FF2B5EF4-FFF2-40B4-BE49-F238E27FC236}">
                <a16:creationId xmlns:a16="http://schemas.microsoft.com/office/drawing/2014/main" id="{FBE735E5-EF82-4FAF-B47E-89B78F874EE6}"/>
              </a:ext>
            </a:extLst>
          </p:cNvPr>
          <p:cNvSpPr>
            <a:spLocks noGrp="1"/>
          </p:cNvSpPr>
          <p:nvPr>
            <p:ph idx="1"/>
          </p:nvPr>
        </p:nvSpPr>
        <p:spPr/>
        <p:txBody>
          <a:bodyPr/>
          <a:lstStyle/>
          <a:p>
            <a:r>
              <a:rPr lang="en-US" dirty="0"/>
              <a:t> It must be saved as a .jpg or .</a:t>
            </a:r>
            <a:r>
              <a:rPr lang="en-US" dirty="0" err="1"/>
              <a:t>png</a:t>
            </a:r>
            <a:endParaRPr lang="en-US" dirty="0"/>
          </a:p>
          <a:p>
            <a:r>
              <a:rPr lang="en-US" dirty="0"/>
              <a:t>The best way is to group all images in a folder, to be put in a directory, the directory to which RStudio has access.</a:t>
            </a:r>
          </a:p>
          <a:p>
            <a:r>
              <a:rPr lang="en-US" dirty="0"/>
              <a:t>Use this format: ![Alt text] (path from directory to image)</a:t>
            </a:r>
          </a:p>
          <a:p>
            <a:r>
              <a:rPr lang="en-US" dirty="0"/>
              <a:t>So my output of my sassy! Gina picture is : !{Alt text] (\Users\Gina Carol\Desktop\GG-Profile Pic Red.jpg)</a:t>
            </a:r>
          </a:p>
          <a:p>
            <a:endParaRPr lang="en-US" dirty="0"/>
          </a:p>
        </p:txBody>
      </p:sp>
    </p:spTree>
    <p:extLst>
      <p:ext uri="{BB962C8B-B14F-4D97-AF65-F5344CB8AC3E}">
        <p14:creationId xmlns:p14="http://schemas.microsoft.com/office/powerpoint/2010/main" val="2048547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70D10-0960-430C-9B72-4CB5BE879710}"/>
              </a:ext>
            </a:extLst>
          </p:cNvPr>
          <p:cNvSpPr>
            <a:spLocks noGrp="1"/>
          </p:cNvSpPr>
          <p:nvPr>
            <p:ph type="title"/>
          </p:nvPr>
        </p:nvSpPr>
        <p:spPr/>
        <p:txBody>
          <a:bodyPr/>
          <a:lstStyle/>
          <a:p>
            <a:r>
              <a:rPr lang="en-US" b="1" dirty="0"/>
              <a:t>Let’s Practice!</a:t>
            </a:r>
          </a:p>
        </p:txBody>
      </p:sp>
      <p:sp>
        <p:nvSpPr>
          <p:cNvPr id="3" name="Content Placeholder 2">
            <a:extLst>
              <a:ext uri="{FF2B5EF4-FFF2-40B4-BE49-F238E27FC236}">
                <a16:creationId xmlns:a16="http://schemas.microsoft.com/office/drawing/2014/main" id="{61314FAA-6D7E-485E-B3FF-7DFB6C41E6B8}"/>
              </a:ext>
            </a:extLst>
          </p:cNvPr>
          <p:cNvSpPr>
            <a:spLocks noGrp="1"/>
          </p:cNvSpPr>
          <p:nvPr>
            <p:ph idx="1"/>
          </p:nvPr>
        </p:nvSpPr>
        <p:spPr/>
        <p:txBody>
          <a:bodyPr/>
          <a:lstStyle/>
          <a:p>
            <a:pPr marL="174625" indent="-174625">
              <a:buFont typeface="Wingdings" panose="05000000000000000000" pitchFamily="2" charset="2"/>
              <a:buChar char="§"/>
            </a:pPr>
            <a:r>
              <a:rPr lang="en-US" dirty="0"/>
              <a:t>Create a new notebook using </a:t>
            </a:r>
            <a:r>
              <a:rPr lang="en-US" i="1" dirty="0"/>
              <a:t>File &gt; New File &gt; R Notebook</a:t>
            </a:r>
            <a:r>
              <a:rPr lang="en-US" dirty="0"/>
              <a:t>. Read the instructions. Practice running the chunks. Verify that you can modify the code, re-run it, and see modified output.</a:t>
            </a:r>
          </a:p>
          <a:p>
            <a:pPr marL="174625" indent="-174625">
              <a:buFont typeface="Wingdings" panose="05000000000000000000" pitchFamily="2" charset="2"/>
              <a:buChar char="§"/>
            </a:pPr>
            <a:r>
              <a:rPr lang="en-US" dirty="0"/>
              <a:t>Create a new R Markdown document with </a:t>
            </a:r>
            <a:r>
              <a:rPr lang="en-US" i="1" dirty="0"/>
              <a:t>File &gt; New File &gt; R Markdown…</a:t>
            </a:r>
            <a:r>
              <a:rPr lang="en-US" dirty="0"/>
              <a:t> Knit it by clicking the appropriate button. Knit it by using the appropriate keyboard short cut (</a:t>
            </a:r>
            <a:r>
              <a:rPr lang="en-US" b="1" dirty="0" err="1">
                <a:solidFill>
                  <a:schemeClr val="accent2"/>
                </a:solidFill>
              </a:rPr>
              <a:t>Cmd</a:t>
            </a:r>
            <a:r>
              <a:rPr lang="en-US" b="1" dirty="0">
                <a:solidFill>
                  <a:schemeClr val="accent2"/>
                </a:solidFill>
              </a:rPr>
              <a:t>/Ctrl-Shift-K</a:t>
            </a:r>
            <a:r>
              <a:rPr lang="en-US" dirty="0">
                <a:solidFill>
                  <a:schemeClr val="tx1"/>
                </a:solidFill>
              </a:rPr>
              <a:t>)</a:t>
            </a:r>
            <a:r>
              <a:rPr lang="en-US" dirty="0"/>
              <a:t>. Verify that you can modify the input and see the output update.</a:t>
            </a:r>
          </a:p>
          <a:p>
            <a:pPr marL="174625" indent="-174625">
              <a:buFont typeface="Wingdings" panose="05000000000000000000" pitchFamily="2" charset="2"/>
              <a:buChar char="§"/>
            </a:pPr>
            <a:r>
              <a:rPr lang="en-US" dirty="0"/>
              <a:t>Compare and contrast the R notebook and R markdown files you created above. How are the outputs similar? How are they different? How are the inputs similar? How are they different? What happens if you copy the YAML header from one to the other?</a:t>
            </a:r>
          </a:p>
          <a:p>
            <a:pPr marL="174625" indent="-174625">
              <a:buFont typeface="Wingdings" panose="05000000000000000000" pitchFamily="2" charset="2"/>
              <a:buChar char="§"/>
            </a:pPr>
            <a:r>
              <a:rPr lang="en-US" dirty="0"/>
              <a:t>Create one new R Markdown document for each of the three built-in formats: HTML, PDF and Word. Knit each of the three documents. How does the output differ? How does the input differ? (You may need to install LaTeX in order to build the PDF output — RStudio will prompt you if this is necessary.)</a:t>
            </a:r>
          </a:p>
          <a:p>
            <a:pPr marL="174625" indent="-174625">
              <a:buFont typeface="Wingdings" panose="05000000000000000000" pitchFamily="2" charset="2"/>
              <a:buChar char="§"/>
            </a:pPr>
            <a:endParaRPr lang="en-US" dirty="0"/>
          </a:p>
        </p:txBody>
      </p:sp>
    </p:spTree>
    <p:extLst>
      <p:ext uri="{BB962C8B-B14F-4D97-AF65-F5344CB8AC3E}">
        <p14:creationId xmlns:p14="http://schemas.microsoft.com/office/powerpoint/2010/main" val="1659834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70D10-0960-430C-9B72-4CB5BE879710}"/>
              </a:ext>
            </a:extLst>
          </p:cNvPr>
          <p:cNvSpPr>
            <a:spLocks noGrp="1"/>
          </p:cNvSpPr>
          <p:nvPr>
            <p:ph type="title"/>
          </p:nvPr>
        </p:nvSpPr>
        <p:spPr/>
        <p:txBody>
          <a:bodyPr/>
          <a:lstStyle/>
          <a:p>
            <a:r>
              <a:rPr lang="en-US" b="1" dirty="0"/>
              <a:t>Let’s Practice!</a:t>
            </a:r>
          </a:p>
        </p:txBody>
      </p:sp>
      <p:sp>
        <p:nvSpPr>
          <p:cNvPr id="3" name="Content Placeholder 2">
            <a:extLst>
              <a:ext uri="{FF2B5EF4-FFF2-40B4-BE49-F238E27FC236}">
                <a16:creationId xmlns:a16="http://schemas.microsoft.com/office/drawing/2014/main" id="{61314FAA-6D7E-485E-B3FF-7DFB6C41E6B8}"/>
              </a:ext>
            </a:extLst>
          </p:cNvPr>
          <p:cNvSpPr>
            <a:spLocks noGrp="1"/>
          </p:cNvSpPr>
          <p:nvPr>
            <p:ph idx="1"/>
          </p:nvPr>
        </p:nvSpPr>
        <p:spPr/>
        <p:txBody>
          <a:bodyPr/>
          <a:lstStyle/>
          <a:p>
            <a:pPr marL="174625" indent="-174625">
              <a:buFont typeface="Wingdings" panose="05000000000000000000" pitchFamily="2" charset="2"/>
              <a:buChar char="§"/>
            </a:pPr>
            <a:r>
              <a:rPr lang="en-US" dirty="0"/>
              <a:t>Practice what you’ve learned by creating a brief CV. The title should be your name, and you should include headings for (at least) education or employment. Each of the sections should include a bulleted list of jobs/degrees. Highlight the year in bold.</a:t>
            </a:r>
          </a:p>
          <a:p>
            <a:pPr marL="174625" indent="-174625">
              <a:buFont typeface="Wingdings" panose="05000000000000000000" pitchFamily="2" charset="2"/>
              <a:buChar char="§"/>
            </a:pPr>
            <a:r>
              <a:rPr lang="en-US" dirty="0"/>
              <a:t>Using the R Markdown quick reference, figure out how to:</a:t>
            </a:r>
          </a:p>
          <a:p>
            <a:r>
              <a:rPr lang="en-US" dirty="0"/>
              <a:t>Add a footnote.</a:t>
            </a:r>
          </a:p>
          <a:p>
            <a:r>
              <a:rPr lang="en-US" dirty="0"/>
              <a:t>Add a horizontal rule.</a:t>
            </a:r>
          </a:p>
          <a:p>
            <a:r>
              <a:rPr lang="en-US" dirty="0"/>
              <a:t>Add a block quote.</a:t>
            </a:r>
          </a:p>
          <a:p>
            <a:pPr marL="0" indent="0">
              <a:buNone/>
            </a:pPr>
            <a:endParaRPr lang="en-US" dirty="0"/>
          </a:p>
        </p:txBody>
      </p:sp>
    </p:spTree>
    <p:extLst>
      <p:ext uri="{BB962C8B-B14F-4D97-AF65-F5344CB8AC3E}">
        <p14:creationId xmlns:p14="http://schemas.microsoft.com/office/powerpoint/2010/main" val="4237685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D83B4-DC79-41B5-8659-AD661A6772E3}"/>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a16="http://schemas.microsoft.com/office/drawing/2014/main" id="{8DFAFCAC-7959-4CE4-9B4A-3DAE0E8BDF33}"/>
              </a:ext>
            </a:extLst>
          </p:cNvPr>
          <p:cNvSpPr>
            <a:spLocks noGrp="1"/>
          </p:cNvSpPr>
          <p:nvPr>
            <p:ph idx="1"/>
          </p:nvPr>
        </p:nvSpPr>
        <p:spPr/>
        <p:txBody>
          <a:bodyPr/>
          <a:lstStyle/>
          <a:p>
            <a:r>
              <a:rPr lang="en-US" u="sng" dirty="0">
                <a:hlinkClick r:id="rId2"/>
              </a:rPr>
              <a:t>https://rmarkdown.rstudio.com/articles_intro.html</a:t>
            </a:r>
            <a:endParaRPr lang="en-US" dirty="0"/>
          </a:p>
          <a:p>
            <a:r>
              <a:rPr lang="en-US" u="sng" dirty="0">
                <a:hlinkClick r:id="rId3"/>
              </a:rPr>
              <a:t>https://bookdown.org/yihui/rmarkdown/powerpoint-presentation.hthttps://rpubs.com/RatherBit/90926ml</a:t>
            </a:r>
            <a:endParaRPr lang="en-US" dirty="0"/>
          </a:p>
          <a:p>
            <a:r>
              <a:rPr lang="en-US" dirty="0">
                <a:hlinkClick r:id="rId4"/>
              </a:rPr>
              <a:t>https://r4ds.had.co.nz/</a:t>
            </a:r>
            <a:endParaRPr lang="en-US" dirty="0"/>
          </a:p>
          <a:p>
            <a:endParaRPr lang="en-US" dirty="0"/>
          </a:p>
        </p:txBody>
      </p:sp>
    </p:spTree>
    <p:extLst>
      <p:ext uri="{BB962C8B-B14F-4D97-AF65-F5344CB8AC3E}">
        <p14:creationId xmlns:p14="http://schemas.microsoft.com/office/powerpoint/2010/main" val="2924196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1B866-1C93-4710-A427-E9C8A63F9EF9}"/>
              </a:ext>
            </a:extLst>
          </p:cNvPr>
          <p:cNvSpPr>
            <a:spLocks noGrp="1"/>
          </p:cNvSpPr>
          <p:nvPr>
            <p:ph type="title"/>
          </p:nvPr>
        </p:nvSpPr>
        <p:spPr/>
        <p:txBody>
          <a:bodyPr/>
          <a:lstStyle/>
          <a:p>
            <a:r>
              <a:rPr lang="en-US" dirty="0"/>
              <a:t>Getting Started</a:t>
            </a:r>
          </a:p>
        </p:txBody>
      </p:sp>
      <p:sp>
        <p:nvSpPr>
          <p:cNvPr id="3" name="Content Placeholder 2">
            <a:extLst>
              <a:ext uri="{FF2B5EF4-FFF2-40B4-BE49-F238E27FC236}">
                <a16:creationId xmlns:a16="http://schemas.microsoft.com/office/drawing/2014/main" id="{FB71EBEC-E96D-4B55-8CEE-AB6C6BC6BD38}"/>
              </a:ext>
            </a:extLst>
          </p:cNvPr>
          <p:cNvSpPr>
            <a:spLocks noGrp="1"/>
          </p:cNvSpPr>
          <p:nvPr>
            <p:ph idx="1"/>
          </p:nvPr>
        </p:nvSpPr>
        <p:spPr/>
        <p:txBody>
          <a:bodyPr/>
          <a:lstStyle/>
          <a:p>
            <a:r>
              <a:rPr lang="en-US" dirty="0"/>
              <a:t>R Markdown is way to share your code, results, and written commentary.</a:t>
            </a:r>
          </a:p>
          <a:p>
            <a:r>
              <a:rPr lang="en-US" dirty="0"/>
              <a:t>You can choose lots of different formats such as PDFs, Worde files, Power Point, etc.</a:t>
            </a:r>
          </a:p>
          <a:p>
            <a:r>
              <a:rPr lang="en-US" dirty="0"/>
              <a:t>There is a lovely R Studio R Markdown </a:t>
            </a:r>
            <a:r>
              <a:rPr lang="en-US" dirty="0" err="1"/>
              <a:t>cheatsheet</a:t>
            </a:r>
            <a:r>
              <a:rPr lang="en-US" dirty="0"/>
              <a:t> here:</a:t>
            </a:r>
            <a:br>
              <a:rPr lang="en-US" dirty="0"/>
            </a:br>
            <a:r>
              <a:rPr lang="en-US" u="sng" dirty="0">
                <a:hlinkClick r:id="rId2"/>
              </a:rPr>
              <a:t>https://www.rstudio.com/wp-content/uploads/2015/02/rmarkdown-cheatsheet.pdf</a:t>
            </a:r>
            <a:r>
              <a:rPr lang="en-US" dirty="0"/>
              <a:t>  </a:t>
            </a:r>
          </a:p>
          <a:p>
            <a:pPr marL="0" indent="0">
              <a:buNone/>
            </a:pPr>
            <a:endParaRPr lang="en-US" dirty="0"/>
          </a:p>
        </p:txBody>
      </p:sp>
    </p:spTree>
    <p:extLst>
      <p:ext uri="{BB962C8B-B14F-4D97-AF65-F5344CB8AC3E}">
        <p14:creationId xmlns:p14="http://schemas.microsoft.com/office/powerpoint/2010/main" val="3569042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50AF6-FE22-4BFC-B914-9A39CAE233D1}"/>
              </a:ext>
            </a:extLst>
          </p:cNvPr>
          <p:cNvSpPr>
            <a:spLocks noGrp="1"/>
          </p:cNvSpPr>
          <p:nvPr>
            <p:ph type="title"/>
          </p:nvPr>
        </p:nvSpPr>
        <p:spPr/>
        <p:txBody>
          <a:bodyPr/>
          <a:lstStyle/>
          <a:p>
            <a:r>
              <a:rPr lang="en-US" dirty="0" err="1"/>
              <a:t>Pakcages</a:t>
            </a:r>
            <a:r>
              <a:rPr lang="en-US" dirty="0"/>
              <a:t> to Install:</a:t>
            </a:r>
          </a:p>
        </p:txBody>
      </p:sp>
      <p:sp>
        <p:nvSpPr>
          <p:cNvPr id="3" name="Content Placeholder 2">
            <a:extLst>
              <a:ext uri="{FF2B5EF4-FFF2-40B4-BE49-F238E27FC236}">
                <a16:creationId xmlns:a16="http://schemas.microsoft.com/office/drawing/2014/main" id="{7CCCDE23-17A8-44E7-A7C8-C65B86FD988D}"/>
              </a:ext>
            </a:extLst>
          </p:cNvPr>
          <p:cNvSpPr>
            <a:spLocks noGrp="1"/>
          </p:cNvSpPr>
          <p:nvPr>
            <p:ph idx="1"/>
          </p:nvPr>
        </p:nvSpPr>
        <p:spPr/>
        <p:txBody>
          <a:bodyPr/>
          <a:lstStyle/>
          <a:p>
            <a:pPr marL="233363" indent="-233363">
              <a:buFont typeface="Wingdings" panose="05000000000000000000" pitchFamily="2" charset="2"/>
              <a:buChar char="§"/>
            </a:pPr>
            <a:r>
              <a:rPr lang="en-US" dirty="0" err="1"/>
              <a:t>rmarkdown</a:t>
            </a:r>
            <a:endParaRPr lang="en-US" dirty="0"/>
          </a:p>
          <a:p>
            <a:endParaRPr lang="en-US" dirty="0"/>
          </a:p>
        </p:txBody>
      </p:sp>
    </p:spTree>
    <p:extLst>
      <p:ext uri="{BB962C8B-B14F-4D97-AF65-F5344CB8AC3E}">
        <p14:creationId xmlns:p14="http://schemas.microsoft.com/office/powerpoint/2010/main" val="3762732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7C752-7960-4EB9-8AED-699011B5B7D3}"/>
              </a:ext>
            </a:extLst>
          </p:cNvPr>
          <p:cNvSpPr>
            <a:spLocks noGrp="1"/>
          </p:cNvSpPr>
          <p:nvPr>
            <p:ph type="title"/>
          </p:nvPr>
        </p:nvSpPr>
        <p:spPr/>
        <p:txBody>
          <a:bodyPr/>
          <a:lstStyle/>
          <a:p>
            <a:r>
              <a:rPr lang="en-US" b="1" dirty="0"/>
              <a:t>To create an R Markdown Document:</a:t>
            </a:r>
          </a:p>
        </p:txBody>
      </p:sp>
      <p:pic>
        <p:nvPicPr>
          <p:cNvPr id="4" name="Content Placeholder 3">
            <a:extLst>
              <a:ext uri="{FF2B5EF4-FFF2-40B4-BE49-F238E27FC236}">
                <a16:creationId xmlns:a16="http://schemas.microsoft.com/office/drawing/2014/main" id="{447A8C98-A4C9-45DA-AA1B-C041B1BFBDF9}"/>
              </a:ext>
            </a:extLst>
          </p:cNvPr>
          <p:cNvPicPr>
            <a:picLocks noGrp="1"/>
          </p:cNvPicPr>
          <p:nvPr>
            <p:ph idx="1"/>
          </p:nvPr>
        </p:nvPicPr>
        <p:blipFill rotWithShape="1">
          <a:blip r:embed="rId2"/>
          <a:srcRect r="26923" b="38765"/>
          <a:stretch/>
        </p:blipFill>
        <p:spPr bwMode="auto">
          <a:xfrm>
            <a:off x="1858906" y="1846263"/>
            <a:ext cx="8534514" cy="40227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93091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AF35B-3726-4B4B-B314-1499615AADCD}"/>
              </a:ext>
            </a:extLst>
          </p:cNvPr>
          <p:cNvSpPr>
            <a:spLocks noGrp="1"/>
          </p:cNvSpPr>
          <p:nvPr>
            <p:ph type="title"/>
          </p:nvPr>
        </p:nvSpPr>
        <p:spPr/>
        <p:txBody>
          <a:bodyPr/>
          <a:lstStyle/>
          <a:p>
            <a:r>
              <a:rPr lang="en-US" dirty="0"/>
              <a:t>Types of document outputs include HTML (the default), PDF, Word…</a:t>
            </a:r>
          </a:p>
        </p:txBody>
      </p:sp>
      <p:sp>
        <p:nvSpPr>
          <p:cNvPr id="4" name="Text Placeholder 3">
            <a:extLst>
              <a:ext uri="{FF2B5EF4-FFF2-40B4-BE49-F238E27FC236}">
                <a16:creationId xmlns:a16="http://schemas.microsoft.com/office/drawing/2014/main" id="{D957F0C8-8A44-46F6-967B-898F3C27C4F4}"/>
              </a:ext>
            </a:extLst>
          </p:cNvPr>
          <p:cNvSpPr>
            <a:spLocks noGrp="1"/>
          </p:cNvSpPr>
          <p:nvPr>
            <p:ph type="body" sz="half" idx="2"/>
          </p:nvPr>
        </p:nvSpPr>
        <p:spPr/>
        <p:txBody>
          <a:bodyPr/>
          <a:lstStyle/>
          <a:p>
            <a:endParaRPr lang="en-US"/>
          </a:p>
        </p:txBody>
      </p:sp>
      <p:pic>
        <p:nvPicPr>
          <p:cNvPr id="5" name="Picture Placeholder 4">
            <a:extLst>
              <a:ext uri="{FF2B5EF4-FFF2-40B4-BE49-F238E27FC236}">
                <a16:creationId xmlns:a16="http://schemas.microsoft.com/office/drawing/2014/main" id="{663BB214-4698-4886-806E-25FAF7DD4382}"/>
              </a:ext>
            </a:extLst>
          </p:cNvPr>
          <p:cNvPicPr>
            <a:picLocks noGrp="1"/>
          </p:cNvPicPr>
          <p:nvPr>
            <p:ph type="pic" idx="1"/>
          </p:nvPr>
        </p:nvPicPr>
        <p:blipFill rotWithShape="1">
          <a:blip r:embed="rId2"/>
          <a:srcRect t="14167" b="14167"/>
          <a:stretch/>
        </p:blipFill>
        <p:spPr bwMode="auto">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62779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A7D19-7EAF-4BCC-8BB6-EE6ED75040CB}"/>
              </a:ext>
            </a:extLst>
          </p:cNvPr>
          <p:cNvSpPr>
            <a:spLocks noGrp="1"/>
          </p:cNvSpPr>
          <p:nvPr>
            <p:ph type="title"/>
          </p:nvPr>
        </p:nvSpPr>
        <p:spPr/>
        <p:txBody>
          <a:bodyPr/>
          <a:lstStyle/>
          <a:p>
            <a:r>
              <a:rPr lang="en-US" dirty="0"/>
              <a:t>…Also Shiny and Presentation documents. R Studio supports the ability to output PowerPoint files since 2018. (W00t!)</a:t>
            </a:r>
          </a:p>
        </p:txBody>
      </p:sp>
      <p:sp>
        <p:nvSpPr>
          <p:cNvPr id="4" name="Text Placeholder 3">
            <a:extLst>
              <a:ext uri="{FF2B5EF4-FFF2-40B4-BE49-F238E27FC236}">
                <a16:creationId xmlns:a16="http://schemas.microsoft.com/office/drawing/2014/main" id="{22652721-8A85-4534-B5FC-AC5BD99BF586}"/>
              </a:ext>
            </a:extLst>
          </p:cNvPr>
          <p:cNvSpPr>
            <a:spLocks noGrp="1"/>
          </p:cNvSpPr>
          <p:nvPr>
            <p:ph type="body" sz="half" idx="2"/>
          </p:nvPr>
        </p:nvSpPr>
        <p:spPr/>
        <p:txBody>
          <a:bodyPr/>
          <a:lstStyle/>
          <a:p>
            <a:endParaRPr lang="en-US"/>
          </a:p>
        </p:txBody>
      </p:sp>
      <p:pic>
        <p:nvPicPr>
          <p:cNvPr id="5" name="Picture Placeholder 4">
            <a:extLst>
              <a:ext uri="{FF2B5EF4-FFF2-40B4-BE49-F238E27FC236}">
                <a16:creationId xmlns:a16="http://schemas.microsoft.com/office/drawing/2014/main" id="{00F4FA37-C1B6-43F2-BC6B-469103327F61}"/>
              </a:ext>
            </a:extLst>
          </p:cNvPr>
          <p:cNvPicPr>
            <a:picLocks noGrp="1"/>
          </p:cNvPicPr>
          <p:nvPr>
            <p:ph type="pic" idx="1"/>
          </p:nvPr>
        </p:nvPicPr>
        <p:blipFill rotWithShape="1">
          <a:blip r:embed="rId2"/>
          <a:srcRect t="14167" b="14167"/>
          <a:stretch/>
        </p:blipFill>
        <p:spPr bwMode="auto">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63888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2A7ED-F060-4D82-9F33-7305828804A6}"/>
              </a:ext>
            </a:extLst>
          </p:cNvPr>
          <p:cNvSpPr>
            <a:spLocks noGrp="1"/>
          </p:cNvSpPr>
          <p:nvPr>
            <p:ph type="title"/>
          </p:nvPr>
        </p:nvSpPr>
        <p:spPr/>
        <p:txBody>
          <a:bodyPr/>
          <a:lstStyle/>
          <a:p>
            <a:r>
              <a:rPr lang="en-US" dirty="0"/>
              <a:t>This is what a default file looks like. </a:t>
            </a:r>
          </a:p>
        </p:txBody>
      </p:sp>
      <p:sp>
        <p:nvSpPr>
          <p:cNvPr id="4" name="Text Placeholder 3">
            <a:extLst>
              <a:ext uri="{FF2B5EF4-FFF2-40B4-BE49-F238E27FC236}">
                <a16:creationId xmlns:a16="http://schemas.microsoft.com/office/drawing/2014/main" id="{70A73735-70CC-4355-BF53-77F0EB34CF7C}"/>
              </a:ext>
            </a:extLst>
          </p:cNvPr>
          <p:cNvSpPr>
            <a:spLocks noGrp="1"/>
          </p:cNvSpPr>
          <p:nvPr>
            <p:ph type="body" sz="half" idx="2"/>
          </p:nvPr>
        </p:nvSpPr>
        <p:spPr/>
        <p:txBody>
          <a:bodyPr/>
          <a:lstStyle/>
          <a:p>
            <a:endParaRPr lang="en-US"/>
          </a:p>
        </p:txBody>
      </p:sp>
      <p:pic>
        <p:nvPicPr>
          <p:cNvPr id="5" name="Picture Placeholder 4">
            <a:extLst>
              <a:ext uri="{FF2B5EF4-FFF2-40B4-BE49-F238E27FC236}">
                <a16:creationId xmlns:a16="http://schemas.microsoft.com/office/drawing/2014/main" id="{D24F762F-5B22-4CE9-BD12-1FD2753066F1}"/>
              </a:ext>
            </a:extLst>
          </p:cNvPr>
          <p:cNvPicPr>
            <a:picLocks noGrp="1"/>
          </p:cNvPicPr>
          <p:nvPr>
            <p:ph type="pic" idx="1"/>
          </p:nvPr>
        </p:nvPicPr>
        <p:blipFill rotWithShape="1">
          <a:blip r:embed="rId2"/>
          <a:srcRect t="14167" b="14167"/>
          <a:stretch/>
        </p:blipFill>
        <p:spPr bwMode="auto">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57637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23830-1451-4169-BE5D-73F60E83035F}"/>
              </a:ext>
            </a:extLst>
          </p:cNvPr>
          <p:cNvSpPr>
            <a:spLocks noGrp="1"/>
          </p:cNvSpPr>
          <p:nvPr>
            <p:ph type="title"/>
          </p:nvPr>
        </p:nvSpPr>
        <p:spPr/>
        <p:txBody>
          <a:bodyPr/>
          <a:lstStyle/>
          <a:p>
            <a:r>
              <a:rPr lang="en-US" b="1" dirty="0"/>
              <a:t>The Breakdown</a:t>
            </a:r>
          </a:p>
        </p:txBody>
      </p:sp>
      <p:sp>
        <p:nvSpPr>
          <p:cNvPr id="3" name="Content Placeholder 2">
            <a:extLst>
              <a:ext uri="{FF2B5EF4-FFF2-40B4-BE49-F238E27FC236}">
                <a16:creationId xmlns:a16="http://schemas.microsoft.com/office/drawing/2014/main" id="{55637621-48CD-475D-9C2B-B4E92700845E}"/>
              </a:ext>
            </a:extLst>
          </p:cNvPr>
          <p:cNvSpPr>
            <a:spLocks noGrp="1"/>
          </p:cNvSpPr>
          <p:nvPr>
            <p:ph idx="1"/>
          </p:nvPr>
        </p:nvSpPr>
        <p:spPr/>
        <p:txBody>
          <a:bodyPr>
            <a:normAutofit fontScale="92500" lnSpcReduction="10000"/>
          </a:bodyPr>
          <a:lstStyle/>
          <a:p>
            <a:r>
              <a:rPr lang="en-US" dirty="0"/>
              <a:t>A basic R Markdown file is a .</a:t>
            </a:r>
            <a:r>
              <a:rPr lang="en-US" dirty="0" err="1"/>
              <a:t>rmd</a:t>
            </a:r>
            <a:r>
              <a:rPr lang="en-US" dirty="0"/>
              <a:t> file.</a:t>
            </a:r>
          </a:p>
          <a:p>
            <a:r>
              <a:rPr lang="en-US" b="1" dirty="0"/>
              <a:t>It contains three types of content:</a:t>
            </a:r>
          </a:p>
          <a:p>
            <a:pPr marL="233363" indent="-233363">
              <a:buFont typeface="Wingdings" panose="05000000000000000000" pitchFamily="2" charset="2"/>
              <a:buChar char="§"/>
            </a:pPr>
            <a:r>
              <a:rPr lang="en-US" dirty="0"/>
              <a:t>An optional YAML header, surrounded by ---</a:t>
            </a:r>
          </a:p>
          <a:p>
            <a:r>
              <a:rPr lang="en-US" dirty="0"/>
              <a:t>---</a:t>
            </a:r>
            <a:br>
              <a:rPr lang="en-US" dirty="0"/>
            </a:br>
            <a:r>
              <a:rPr lang="en-US" dirty="0"/>
              <a:t>title: “R Markdown Basics”</a:t>
            </a:r>
            <a:br>
              <a:rPr lang="en-US" dirty="0"/>
            </a:br>
            <a:r>
              <a:rPr lang="en-US" dirty="0"/>
              <a:t>date: 2019-6-8</a:t>
            </a:r>
            <a:br>
              <a:rPr lang="en-US" dirty="0"/>
            </a:br>
            <a:r>
              <a:rPr lang="en-US" dirty="0"/>
              <a:t>output: </a:t>
            </a:r>
            <a:r>
              <a:rPr lang="en-US" dirty="0" err="1"/>
              <a:t>powerpoint_presentation</a:t>
            </a:r>
            <a:br>
              <a:rPr lang="en-US" dirty="0"/>
            </a:br>
            <a:r>
              <a:rPr lang="en-US" dirty="0"/>
              <a:t>---</a:t>
            </a:r>
          </a:p>
          <a:p>
            <a:pPr>
              <a:buFont typeface="Wingdings" panose="05000000000000000000" pitchFamily="2" charset="2"/>
              <a:buChar char="§"/>
            </a:pPr>
            <a:r>
              <a:rPr lang="en-US" dirty="0"/>
              <a:t> Chunks of code surrounded by ```</a:t>
            </a:r>
          </a:p>
          <a:p>
            <a:pPr>
              <a:buFont typeface="Wingdings" panose="05000000000000000000" pitchFamily="2" charset="2"/>
              <a:buChar char="§"/>
            </a:pPr>
            <a:r>
              <a:rPr lang="en-US" dirty="0"/>
              <a:t>Text mixed with simple text formatting like # heading and _italics_.</a:t>
            </a:r>
          </a:p>
          <a:p>
            <a:pPr marL="0" indent="0">
              <a:buNone/>
            </a:pPr>
            <a:br>
              <a:rPr lang="en-US" dirty="0"/>
            </a:br>
            <a:endParaRPr lang="en-US" dirty="0"/>
          </a:p>
        </p:txBody>
      </p:sp>
    </p:spTree>
    <p:extLst>
      <p:ext uri="{BB962C8B-B14F-4D97-AF65-F5344CB8AC3E}">
        <p14:creationId xmlns:p14="http://schemas.microsoft.com/office/powerpoint/2010/main" val="3291302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EA3E40-DB34-4A52-A2FE-BBCAFE9086AB}"/>
              </a:ext>
            </a:extLst>
          </p:cNvPr>
          <p:cNvSpPr>
            <a:spLocks noGrp="1"/>
          </p:cNvSpPr>
          <p:nvPr>
            <p:ph idx="1"/>
          </p:nvPr>
        </p:nvSpPr>
        <p:spPr>
          <a:xfrm>
            <a:off x="1097280" y="1845734"/>
            <a:ext cx="10058400" cy="4023360"/>
          </a:xfrm>
        </p:spPr>
        <p:txBody>
          <a:bodyPr/>
          <a:lstStyle/>
          <a:p>
            <a:pPr marL="233363" indent="-233363">
              <a:buFont typeface="Wingdings" panose="05000000000000000000" pitchFamily="2" charset="2"/>
              <a:buChar char="§"/>
            </a:pPr>
            <a:r>
              <a:rPr lang="en-US" dirty="0"/>
              <a:t>You can run chunks of code by clicking the </a:t>
            </a:r>
            <a:r>
              <a:rPr lang="en-US" b="1" dirty="0">
                <a:solidFill>
                  <a:schemeClr val="accent2"/>
                </a:solidFill>
              </a:rPr>
              <a:t>Run</a:t>
            </a:r>
            <a:r>
              <a:rPr lang="en-US" dirty="0"/>
              <a:t> icon.</a:t>
            </a:r>
          </a:p>
          <a:p>
            <a:pPr marL="233363" indent="-233363">
              <a:buFont typeface="Wingdings" panose="05000000000000000000" pitchFamily="2" charset="2"/>
              <a:buChar char="§"/>
            </a:pPr>
            <a:r>
              <a:rPr lang="en-US" dirty="0"/>
              <a:t>To produce a complete report, that includes all of the text, code, and results, click </a:t>
            </a:r>
            <a:r>
              <a:rPr lang="en-US" b="1" dirty="0">
                <a:solidFill>
                  <a:schemeClr val="accent2"/>
                </a:solidFill>
              </a:rPr>
              <a:t>KNIT</a:t>
            </a:r>
            <a:r>
              <a:rPr lang="en-US" dirty="0"/>
              <a:t> or use </a:t>
            </a:r>
            <a:r>
              <a:rPr lang="en-US" b="1" dirty="0" err="1">
                <a:solidFill>
                  <a:schemeClr val="accent2"/>
                </a:solidFill>
              </a:rPr>
              <a:t>Cmd</a:t>
            </a:r>
            <a:r>
              <a:rPr lang="en-US" b="1" dirty="0">
                <a:solidFill>
                  <a:schemeClr val="accent2"/>
                </a:solidFill>
              </a:rPr>
              <a:t>/Ctrl-Shift-K</a:t>
            </a:r>
            <a:r>
              <a:rPr lang="en-US" dirty="0"/>
              <a:t>. This will show the report in the viewer pane. It will also give you a file that you can share with others.</a:t>
            </a:r>
          </a:p>
          <a:p>
            <a:pPr marL="233363" indent="-233363">
              <a:buFont typeface="Wingdings" panose="05000000000000000000" pitchFamily="2" charset="2"/>
              <a:buChar char="§"/>
            </a:pPr>
            <a:r>
              <a:rPr lang="en-US" dirty="0"/>
              <a:t>Direct quote from R for DS:</a:t>
            </a:r>
            <a:br>
              <a:rPr lang="en-US" dirty="0"/>
            </a:br>
            <a:r>
              <a:rPr lang="en-US" dirty="0"/>
              <a:t>“When you </a:t>
            </a:r>
            <a:r>
              <a:rPr lang="en-US" i="1" dirty="0"/>
              <a:t>knit</a:t>
            </a:r>
            <a:r>
              <a:rPr lang="en-US" dirty="0"/>
              <a:t> the document, R Markdown send the .</a:t>
            </a:r>
            <a:r>
              <a:rPr lang="en-US" dirty="0" err="1"/>
              <a:t>rmd</a:t>
            </a:r>
            <a:r>
              <a:rPr lang="en-US" dirty="0"/>
              <a:t> file to </a:t>
            </a:r>
            <a:r>
              <a:rPr lang="en-US" b="1" dirty="0" err="1">
                <a:solidFill>
                  <a:schemeClr val="accent2"/>
                </a:solidFill>
              </a:rPr>
              <a:t>knitr</a:t>
            </a:r>
            <a:r>
              <a:rPr lang="en-US" dirty="0"/>
              <a:t> to which executes all of the code chunks and creates a new Markdown (.</a:t>
            </a:r>
            <a:r>
              <a:rPr lang="en-US" dirty="0" err="1"/>
              <a:t>rmd</a:t>
            </a:r>
            <a:r>
              <a:rPr lang="en-US" dirty="0"/>
              <a:t>) document, The includes the code and its output. The Markdown file generated by </a:t>
            </a:r>
            <a:r>
              <a:rPr lang="en-US" b="1" dirty="0" err="1">
                <a:solidFill>
                  <a:schemeClr val="accent2"/>
                </a:solidFill>
              </a:rPr>
              <a:t>knitr</a:t>
            </a:r>
            <a:r>
              <a:rPr lang="en-US" b="1" dirty="0">
                <a:solidFill>
                  <a:schemeClr val="accent2"/>
                </a:solidFill>
              </a:rPr>
              <a:t> </a:t>
            </a:r>
            <a:r>
              <a:rPr lang="en-US" dirty="0">
                <a:solidFill>
                  <a:schemeClr val="tx1"/>
                </a:solidFill>
              </a:rPr>
              <a:t>is then processed by </a:t>
            </a:r>
            <a:r>
              <a:rPr lang="en-US" b="1" dirty="0" err="1">
                <a:solidFill>
                  <a:schemeClr val="accent2"/>
                </a:solidFill>
              </a:rPr>
              <a:t>pandoc</a:t>
            </a:r>
            <a:r>
              <a:rPr lang="en-US" dirty="0">
                <a:solidFill>
                  <a:schemeClr val="tx1"/>
                </a:solidFill>
              </a:rPr>
              <a:t>, which is responsible for creating the finished file.”</a:t>
            </a:r>
          </a:p>
          <a:p>
            <a:pPr marL="233363" indent="-233363">
              <a:buFont typeface="Wingdings" panose="05000000000000000000" pitchFamily="2" charset="2"/>
              <a:buChar char="§"/>
            </a:pPr>
            <a:r>
              <a:rPr lang="en-US" dirty="0">
                <a:solidFill>
                  <a:schemeClr val="tx1"/>
                </a:solidFill>
              </a:rPr>
              <a:t>This allows the creation of a variety of document outputs. </a:t>
            </a:r>
            <a:r>
              <a:rPr lang="en-US" dirty="0"/>
              <a:t> </a:t>
            </a:r>
          </a:p>
        </p:txBody>
      </p:sp>
    </p:spTree>
    <p:extLst>
      <p:ext uri="{BB962C8B-B14F-4D97-AF65-F5344CB8AC3E}">
        <p14:creationId xmlns:p14="http://schemas.microsoft.com/office/powerpoint/2010/main" val="176207265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64</TotalTime>
  <Words>437</Words>
  <Application>Microsoft Office PowerPoint</Application>
  <PresentationFormat>Widescreen</PresentationFormat>
  <Paragraphs>45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Retrospect</vt:lpstr>
      <vt:lpstr>R Markdown Tutorial</vt:lpstr>
      <vt:lpstr>Getting Started</vt:lpstr>
      <vt:lpstr>Pakcages to Install:</vt:lpstr>
      <vt:lpstr>To create an R Markdown Document:</vt:lpstr>
      <vt:lpstr>Types of document outputs include HTML (the default), PDF, Word…</vt:lpstr>
      <vt:lpstr>…Also Shiny and Presentation documents. R Studio supports the ability to output PowerPoint files since 2018. (W00t!)</vt:lpstr>
      <vt:lpstr>This is what a default file looks like. </vt:lpstr>
      <vt:lpstr>The Breakdown</vt:lpstr>
      <vt:lpstr>PowerPoint Presentation</vt:lpstr>
      <vt:lpstr>Basic Markdown Formatting:</vt:lpstr>
      <vt:lpstr>To add an image:</vt:lpstr>
      <vt:lpstr>Let’s Practice!</vt:lpstr>
      <vt:lpstr>Let’s Practice!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Ginar Gi Buttersnaps</dc:creator>
  <cp:lastModifiedBy>Ginar Gi Buttersnaps</cp:lastModifiedBy>
  <cp:revision>12</cp:revision>
  <dcterms:created xsi:type="dcterms:W3CDTF">2019-06-08T11:51:00Z</dcterms:created>
  <dcterms:modified xsi:type="dcterms:W3CDTF">2019-06-08T12:56:46Z</dcterms:modified>
</cp:coreProperties>
</file>