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8EF8-4E18-E845-9161-8B95CF039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C889A-58B2-FC4F-8878-7BF5AC6B4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7589C-C1BC-0247-8F67-48925334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85AB-9E7F-B84A-B642-2C544435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ACACA-4D4E-1241-A403-9721138D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62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1FAE-EE1B-5E47-8BCA-92EAE5B3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7585B-FE90-7242-A8E4-917EA67DF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3E70-A332-BA4F-8572-7AB080116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2C28-F826-5A4C-A2BA-869C4EB6D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A7864-7DC6-C944-A31E-1649AA343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644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586E50-FE97-E64E-AF0E-9EC7BEA11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9DEE1-CCF7-5E47-A656-02820B4B4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4338-F8B2-9D48-A309-2CA9E8A1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884D-1EA6-4F4A-98DD-E7A94B91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DBD7C-FD42-CA45-9B97-BEF1FE84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807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C573-2044-1C41-A60E-0591FD9B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919B-FC28-CF48-AAAB-B05CD82E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17D28-E1DB-3643-AA9C-88FEBA0B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E56F5-FE64-7641-A424-80E16497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A474A-4ADC-EA49-B2A0-F9AEDA65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739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7547-E4CF-DF4E-BAF3-CE464E8C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75769-4E11-054A-95C6-5CBC5429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8E99-AB12-F94B-9B9D-21FDABCF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F3257-C62E-DB4A-BF18-0046CDEF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3419-676A-084F-AC18-A32AA184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748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21C5-AA57-1347-9FDE-C61C8A63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3DE9-BEB4-DE4D-AA44-15B36ED6B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EE2F2-D2D8-D24D-9C4C-00EB9C1A0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FF2CB-5108-4244-AC76-4A9B8F79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D5078-C1F8-244C-9D4B-F3C4AC30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22A80-9CC4-114D-9C78-9EC0E50D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867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062D-6011-024D-9D6A-E77527EE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41945-F862-3448-820A-4867055F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F7706-5C09-F54C-B4BE-70456213F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63A2-BDF2-CC44-854D-B4B5576CD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31AD3-84E5-3244-AED3-0861CAB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2683F-7F53-4843-BD77-59DC040C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19AF3-E59B-5A4C-802B-C0AA6DFF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5F8CC-BC80-8449-8877-32CD669E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118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66360-BD6F-1849-8A08-AB951B4AC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F212-37A6-274E-B384-B5993FAA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A9AA1-C4F9-F04F-8BBA-412693CE3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0C359-F423-F14C-A71C-CFFDB41A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300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64E97-B239-0D41-A9EF-E52F3B80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9B9AD-977F-DA4C-8867-0C77CE5A9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FC63-B341-144F-91D9-3CA2A0D8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149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DB22-6CD5-D343-8D6F-6C3548B4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D9DD-CCE6-984F-B85B-25C26996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226CC-245C-E647-8A43-4734939A0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985FA-CF4F-3842-8D58-80F24741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FE2E4-B710-694B-97EF-6D8272C9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166FF-EFFB-1A49-90C3-C4977D3E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854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47FE-5489-5E4B-8EC3-D335FCF8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7F4C4-B8B5-D148-A5AD-135F69317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AE895-FEF7-434F-B705-98110673C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E7C6C-838C-8842-8BF0-A82E754F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38561-5B04-5143-90CD-8D078042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A6492-DEA1-414A-A738-1BD6999B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71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6453-311A-0C44-A01C-863E13F1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AF32-C22F-B44E-ABAA-F135A4821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0F2D-18A2-6149-B625-8B3ABEA3D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80AE8-66F9-A845-BDE0-00EF69470C5F}" type="datetimeFigureOut">
              <a:rPr lang="en-DE" smtClean="0"/>
              <a:t>06/08/2022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29F1-699D-E948-B084-02DEACE65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A0381-A727-F941-A83F-00EBDA614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D908-0F1C-2E48-9380-8F9DD9800C7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250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6F85-D8AC-DA42-A05D-CA0100C05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>
                    <a:lumMod val="50000"/>
                  </a:schemeClr>
                </a:solidFill>
              </a:rPr>
              <a:t>Package development and publishing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5CE6C-F090-A249-A282-E1FFF2827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Soroor Hediyeh-zadeh</a:t>
            </a:r>
          </a:p>
          <a:p>
            <a:r>
              <a:rPr lang="en-DE" dirty="0"/>
              <a:t>R-Ladies Urmia</a:t>
            </a:r>
          </a:p>
          <a:p>
            <a:r>
              <a:rPr lang="en-DE" dirty="0"/>
              <a:t>June 2022</a:t>
            </a:r>
          </a:p>
        </p:txBody>
      </p:sp>
    </p:spTree>
    <p:extLst>
      <p:ext uri="{BB962C8B-B14F-4D97-AF65-F5344CB8AC3E}">
        <p14:creationId xmlns:p14="http://schemas.microsoft.com/office/powerpoint/2010/main" val="402361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55C3-4330-224D-8C66-D68A0BC5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>
                    <a:lumMod val="50000"/>
                  </a:schemeClr>
                </a:solidFill>
              </a:rPr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49F5-E2A0-1D4A-872E-D1DE2C734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r>
              <a:rPr lang="en-DE" sz="2000" dirty="0"/>
              <a:t>Where to publish a R package</a:t>
            </a:r>
          </a:p>
          <a:p>
            <a:r>
              <a:rPr lang="en-DE" sz="2000" dirty="0"/>
              <a:t>Essential libraries for package development : devtools and roxygen2</a:t>
            </a:r>
          </a:p>
          <a:p>
            <a:r>
              <a:rPr lang="en-GB" sz="2000" dirty="0"/>
              <a:t>Create the building blocks using </a:t>
            </a:r>
            <a:r>
              <a:rPr lang="en-GB" sz="2000" dirty="0" err="1"/>
              <a:t>Rstudio</a:t>
            </a:r>
            <a:endParaRPr lang="en-GB" sz="2000" dirty="0"/>
          </a:p>
          <a:p>
            <a:r>
              <a:rPr lang="en-DE" sz="2000" dirty="0"/>
              <a:t>Key development workflows</a:t>
            </a:r>
            <a:endParaRPr lang="en-GB" sz="2000" dirty="0"/>
          </a:p>
          <a:p>
            <a:r>
              <a:rPr lang="en-GB" sz="2000" dirty="0"/>
              <a:t>Description of package architecture</a:t>
            </a:r>
          </a:p>
          <a:p>
            <a:pPr lvl="1"/>
            <a:r>
              <a:rPr lang="en-GB" sz="2000" dirty="0"/>
              <a:t>DESCRIPTION</a:t>
            </a:r>
          </a:p>
          <a:p>
            <a:pPr lvl="1"/>
            <a:r>
              <a:rPr lang="en-GB" sz="2000" dirty="0"/>
              <a:t>NAMESPACE</a:t>
            </a:r>
          </a:p>
          <a:p>
            <a:pPr lvl="1"/>
            <a:r>
              <a:rPr lang="en-GB" sz="2000" dirty="0"/>
              <a:t>R/</a:t>
            </a:r>
          </a:p>
          <a:p>
            <a:pPr lvl="1"/>
            <a:r>
              <a:rPr lang="en-GB" sz="2000" dirty="0"/>
              <a:t>man/</a:t>
            </a:r>
          </a:p>
          <a:p>
            <a:pPr lvl="1"/>
            <a:r>
              <a:rPr lang="en-GB" sz="2000" dirty="0"/>
              <a:t>data/</a:t>
            </a:r>
          </a:p>
          <a:p>
            <a:pPr lvl="1"/>
            <a:r>
              <a:rPr lang="en-GB" sz="2000" dirty="0" err="1"/>
              <a:t>inst</a:t>
            </a:r>
            <a:r>
              <a:rPr lang="en-GB" sz="2000" dirty="0"/>
              <a:t>/</a:t>
            </a:r>
          </a:p>
          <a:p>
            <a:pPr lvl="1"/>
            <a:r>
              <a:rPr lang="en-GB" sz="2000" dirty="0"/>
              <a:t>Vignettes/</a:t>
            </a:r>
          </a:p>
          <a:p>
            <a:pPr lvl="1"/>
            <a:endParaRPr lang="en-GB" dirty="0"/>
          </a:p>
          <a:p>
            <a:endParaRPr lang="en-DE" dirty="0"/>
          </a:p>
        </p:txBody>
      </p:sp>
      <p:pic>
        <p:nvPicPr>
          <p:cNvPr id="5" name="Picture 4" descr="A bird on a sign&#10;&#10;Description automatically generated with medium confidence">
            <a:extLst>
              <a:ext uri="{FF2B5EF4-FFF2-40B4-BE49-F238E27FC236}">
                <a16:creationId xmlns:a16="http://schemas.microsoft.com/office/drawing/2014/main" id="{15D8577D-11A6-5940-BDF8-C82A3512D0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20"/>
          <a:stretch/>
        </p:blipFill>
        <p:spPr>
          <a:xfrm>
            <a:off x="7783936" y="1193574"/>
            <a:ext cx="3784600" cy="4470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966A1A-9C22-0840-BA1F-5A8B947A205B}"/>
              </a:ext>
            </a:extLst>
          </p:cNvPr>
          <p:cNvSpPr txBox="1"/>
          <p:nvPr/>
        </p:nvSpPr>
        <p:spPr>
          <a:xfrm>
            <a:off x="7877775" y="5869186"/>
            <a:ext cx="4117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Access the book here for free  </a:t>
            </a:r>
            <a:r>
              <a:rPr lang="en-GB" sz="1400" dirty="0"/>
              <a:t>https://r-</a:t>
            </a:r>
            <a:r>
              <a:rPr lang="en-GB" sz="1400" dirty="0" err="1"/>
              <a:t>pkgs.org</a:t>
            </a:r>
            <a:r>
              <a:rPr lang="en-GB" sz="1400" dirty="0"/>
              <a:t>/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864553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07C5-90C0-2F44-8550-B21C7D05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>
                    <a:lumMod val="50000"/>
                  </a:schemeClr>
                </a:solidFill>
              </a:rPr>
              <a:t>Where to publish a R package</a:t>
            </a:r>
            <a:br>
              <a:rPr lang="en-DE" dirty="0">
                <a:solidFill>
                  <a:schemeClr val="accent1">
                    <a:lumMod val="50000"/>
                  </a:schemeClr>
                </a:solidFill>
              </a:rPr>
            </a:br>
            <a:endParaRPr lang="en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8D96-FF10-DE4B-9D06-FA8678A0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DE" dirty="0"/>
              <a:t>GitHub – </a:t>
            </a:r>
            <a:r>
              <a:rPr lang="en-DE" sz="2000" dirty="0"/>
              <a:t>for packages/package versions that are still under active development. </a:t>
            </a:r>
            <a:r>
              <a:rPr lang="en-GB" sz="1200" dirty="0"/>
              <a:t>https://</a:t>
            </a:r>
            <a:r>
              <a:rPr lang="en-GB" sz="1200" dirty="0" err="1"/>
              <a:t>github.com</a:t>
            </a:r>
            <a:endParaRPr lang="en-DE" sz="1200" dirty="0"/>
          </a:p>
          <a:p>
            <a:r>
              <a:rPr lang="en-DE" dirty="0"/>
              <a:t>CRAN  – </a:t>
            </a:r>
            <a:r>
              <a:rPr lang="en-DE" sz="2000" dirty="0"/>
              <a:t>the official repository for R pacakges. </a:t>
            </a:r>
            <a:r>
              <a:rPr lang="en-GB" sz="1200" dirty="0"/>
              <a:t>https://</a:t>
            </a:r>
            <a:r>
              <a:rPr lang="en-GB" sz="1200" dirty="0" err="1"/>
              <a:t>cran.r-project.org</a:t>
            </a:r>
            <a:r>
              <a:rPr lang="en-GB" sz="1200" dirty="0"/>
              <a:t>/</a:t>
            </a:r>
            <a:endParaRPr lang="en-DE" sz="1200" dirty="0"/>
          </a:p>
          <a:p>
            <a:r>
              <a:rPr lang="en-DE" dirty="0"/>
              <a:t>Bioconductor </a:t>
            </a:r>
            <a:r>
              <a:rPr lang="en-DE" sz="2000" dirty="0"/>
              <a:t>– an open-source repository for bioinformatics tools. </a:t>
            </a:r>
            <a:r>
              <a:rPr lang="en-GB" sz="1200" dirty="0"/>
              <a:t>https://</a:t>
            </a:r>
            <a:r>
              <a:rPr lang="en-GB" sz="1200" dirty="0" err="1"/>
              <a:t>bioconductor.org</a:t>
            </a:r>
            <a:r>
              <a:rPr lang="en-GB" sz="2000" dirty="0"/>
              <a:t>/</a:t>
            </a:r>
            <a:endParaRPr lang="en-DE" sz="2000" dirty="0"/>
          </a:p>
          <a:p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ECE1E-7CB5-D542-A772-55C4FCE8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821" y="1412552"/>
            <a:ext cx="5242062" cy="4764411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150B5D2-2732-4949-BBB0-C301A47D1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228" y="5306132"/>
            <a:ext cx="2522323" cy="9583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22FEF8-E145-2647-BA0B-D67E838C5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42" y="4980546"/>
            <a:ext cx="2261286" cy="127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57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C3BD-C2EC-7340-9710-7C12918D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>
                <a:solidFill>
                  <a:schemeClr val="accent1">
                    <a:lumMod val="50000"/>
                  </a:schemeClr>
                </a:solidFill>
              </a:rPr>
              <a:t>Essential libraries for package development </a:t>
            </a:r>
            <a:br>
              <a:rPr lang="en-DE" dirty="0">
                <a:solidFill>
                  <a:schemeClr val="accent1">
                    <a:lumMod val="50000"/>
                  </a:schemeClr>
                </a:solidFill>
              </a:rPr>
            </a:br>
            <a:endParaRPr lang="en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FE3F-0125-E94F-AC65-BC17328CB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Devtools – build, test, build checks, develop</a:t>
            </a:r>
          </a:p>
          <a:p>
            <a:r>
              <a:rPr lang="en-GB" dirty="0"/>
              <a:t>R</a:t>
            </a:r>
            <a:r>
              <a:rPr lang="en-DE" dirty="0"/>
              <a:t>oxygen2 – documentation markup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707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A29D-8EFE-2B46-80F2-9F9EAEF44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1300"/>
            <a:ext cx="10515600" cy="13129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DE" sz="6600" dirty="0">
                <a:solidFill>
                  <a:schemeClr val="accent1">
                    <a:lumMod val="50000"/>
                  </a:schemeClr>
                </a:solidFill>
              </a:rPr>
              <a:t>Now let’s continue in R-studio</a:t>
            </a:r>
          </a:p>
        </p:txBody>
      </p:sp>
    </p:spTree>
    <p:extLst>
      <p:ext uri="{BB962C8B-B14F-4D97-AF65-F5344CB8AC3E}">
        <p14:creationId xmlns:p14="http://schemas.microsoft.com/office/powerpoint/2010/main" val="358567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3013-BFCF-A748-8796-944E2FCE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Description of package architecture</a:t>
            </a:r>
            <a:br>
              <a:rPr lang="en-GB" dirty="0">
                <a:solidFill>
                  <a:schemeClr val="accent1">
                    <a:lumMod val="50000"/>
                  </a:schemeClr>
                </a:solidFill>
              </a:rPr>
            </a:br>
            <a:endParaRPr lang="en-DE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EBA2-4E9F-264F-9E3B-EFABDE29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2400" dirty="0"/>
              <a:t>DESCRIPTION</a:t>
            </a:r>
          </a:p>
          <a:p>
            <a:pPr lvl="1"/>
            <a:r>
              <a:rPr lang="en-GB" sz="2000" dirty="0"/>
              <a:t>Package title, package description, version, dependencies, author information, contacts etc</a:t>
            </a:r>
          </a:p>
          <a:p>
            <a:r>
              <a:rPr lang="en-GB" sz="2400" dirty="0"/>
              <a:t>NAMESPACE</a:t>
            </a:r>
          </a:p>
          <a:p>
            <a:pPr lvl="1"/>
            <a:r>
              <a:rPr lang="en-GB" sz="2000" dirty="0"/>
              <a:t>Lists all imported and exported functions. Generated automatically by roxygen2. DO NOT modify manually</a:t>
            </a:r>
          </a:p>
          <a:p>
            <a:r>
              <a:rPr lang="en-GB" sz="2400" dirty="0"/>
              <a:t>R/</a:t>
            </a:r>
          </a:p>
          <a:p>
            <a:pPr lvl="1"/>
            <a:r>
              <a:rPr lang="en-GB" sz="2000" dirty="0"/>
              <a:t>Where r scripts are kept</a:t>
            </a:r>
          </a:p>
          <a:p>
            <a:r>
              <a:rPr lang="en-GB" sz="2400" dirty="0"/>
              <a:t>man/</a:t>
            </a:r>
          </a:p>
          <a:p>
            <a:pPr lvl="1"/>
            <a:r>
              <a:rPr lang="en-GB" sz="2000" dirty="0"/>
              <a:t>Help pages are stored here. The contents are generated automatically by roxygen2</a:t>
            </a:r>
          </a:p>
          <a:p>
            <a:r>
              <a:rPr lang="en-GB" sz="2400" dirty="0"/>
              <a:t>data/</a:t>
            </a:r>
          </a:p>
          <a:p>
            <a:pPr lvl="1"/>
            <a:r>
              <a:rPr lang="en-GB" sz="2000" dirty="0"/>
              <a:t>Where data is held</a:t>
            </a:r>
          </a:p>
          <a:p>
            <a:r>
              <a:rPr lang="en-GB" sz="2400" dirty="0" err="1"/>
              <a:t>inst</a:t>
            </a:r>
            <a:r>
              <a:rPr lang="en-GB" sz="2400" dirty="0"/>
              <a:t>/</a:t>
            </a:r>
          </a:p>
          <a:p>
            <a:pPr lvl="1"/>
            <a:r>
              <a:rPr lang="en-GB" sz="2000" dirty="0"/>
              <a:t>Where NEWs file or codes from other programming languages are help (e.g. python)</a:t>
            </a:r>
          </a:p>
          <a:p>
            <a:r>
              <a:rPr lang="en-GB" sz="2400" dirty="0"/>
              <a:t>Vignettes/</a:t>
            </a:r>
          </a:p>
          <a:p>
            <a:pPr lvl="1"/>
            <a:r>
              <a:rPr lang="en-GB" sz="2000" dirty="0"/>
              <a:t>Vignettes are workflow tutorials-  </a:t>
            </a:r>
            <a:r>
              <a:rPr lang="en-GB" sz="2000" dirty="0" err="1"/>
              <a:t>Rmd</a:t>
            </a:r>
            <a:r>
              <a:rPr lang="en-GB" sz="2000" dirty="0"/>
              <a:t> or </a:t>
            </a:r>
            <a:r>
              <a:rPr lang="en-GB" sz="2000" dirty="0" err="1"/>
              <a:t>Rnw</a:t>
            </a:r>
            <a:r>
              <a:rPr lang="en-GB" sz="2000" dirty="0"/>
              <a:t> files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19136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81506-6A10-2145-9291-CC5188C3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>
                    <a:lumMod val="50000"/>
                  </a:schemeClr>
                </a:solidFill>
              </a:rPr>
              <a:t>Key development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C2728-CC52-AE43-8C69-6BAFF158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DE" dirty="0"/>
              <a:t>evtools::load_all()</a:t>
            </a:r>
          </a:p>
          <a:p>
            <a:pPr lvl="1"/>
            <a:r>
              <a:rPr lang="en-GB" dirty="0"/>
              <a:t>U</a:t>
            </a:r>
            <a:r>
              <a:rPr lang="en-DE" dirty="0"/>
              <a:t>se upon every change/modification to functions. </a:t>
            </a:r>
            <a:r>
              <a:rPr lang="en-GB" dirty="0"/>
              <a:t>L</a:t>
            </a:r>
            <a:r>
              <a:rPr lang="en-DE" dirty="0"/>
              <a:t>oads new changes</a:t>
            </a:r>
          </a:p>
          <a:p>
            <a:r>
              <a:rPr lang="en-DE" dirty="0"/>
              <a:t>Devtools::document()</a:t>
            </a:r>
          </a:p>
          <a:p>
            <a:pPr lvl="1"/>
            <a:r>
              <a:rPr lang="en-GB" sz="1800" dirty="0"/>
              <a:t>U</a:t>
            </a:r>
            <a:r>
              <a:rPr lang="en-DE" sz="1800" dirty="0"/>
              <a:t>pdates documents/writes new documentations to man/</a:t>
            </a:r>
          </a:p>
          <a:p>
            <a:r>
              <a:rPr lang="en-GB" dirty="0"/>
              <a:t>D</a:t>
            </a:r>
            <a:r>
              <a:rPr lang="en-DE" dirty="0"/>
              <a:t>evtools::check_build()</a:t>
            </a:r>
          </a:p>
          <a:p>
            <a:pPr lvl="1"/>
            <a:r>
              <a:rPr lang="en-GB" sz="1800" dirty="0"/>
              <a:t>C</a:t>
            </a:r>
            <a:r>
              <a:rPr lang="en-DE" sz="1800" dirty="0"/>
              <a:t>hecks for coding consistencies, missing documentations or export/imports. </a:t>
            </a:r>
            <a:r>
              <a:rPr lang="en-GB" sz="1800" dirty="0"/>
              <a:t>M</a:t>
            </a:r>
            <a:r>
              <a:rPr lang="en-DE" sz="1800" dirty="0"/>
              <a:t>akes sure that a package is functional and self-contained</a:t>
            </a:r>
          </a:p>
        </p:txBody>
      </p:sp>
    </p:spTree>
    <p:extLst>
      <p:ext uri="{BB962C8B-B14F-4D97-AF65-F5344CB8AC3E}">
        <p14:creationId xmlns:p14="http://schemas.microsoft.com/office/powerpoint/2010/main" val="385618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9ED9-AC31-424E-B172-2DDEA679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solidFill>
                  <a:schemeClr val="accent1">
                    <a:lumMod val="50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C619-B84D-C243-B358-C7183C4A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DE" sz="2000" dirty="0"/>
              <a:t>Where to publish a R package</a:t>
            </a:r>
          </a:p>
          <a:p>
            <a:r>
              <a:rPr lang="en-DE" sz="2000" dirty="0"/>
              <a:t>Essential libraries for package development : devtools and roxygen2</a:t>
            </a:r>
          </a:p>
          <a:p>
            <a:r>
              <a:rPr lang="en-GB" sz="2000" dirty="0"/>
              <a:t>Create the building blocks using </a:t>
            </a:r>
            <a:r>
              <a:rPr lang="en-GB" sz="2000" dirty="0" err="1"/>
              <a:t>Rstudio</a:t>
            </a:r>
            <a:endParaRPr lang="en-GB" sz="2000" dirty="0"/>
          </a:p>
          <a:p>
            <a:r>
              <a:rPr lang="en-GB" sz="2000" dirty="0"/>
              <a:t>Description of package architecture</a:t>
            </a:r>
          </a:p>
          <a:p>
            <a:pPr lvl="1"/>
            <a:r>
              <a:rPr lang="en-GB" sz="2000" dirty="0"/>
              <a:t>DESCRIPTION</a:t>
            </a:r>
          </a:p>
          <a:p>
            <a:pPr lvl="1"/>
            <a:r>
              <a:rPr lang="en-GB" sz="2000" dirty="0"/>
              <a:t>NAMESPACE</a:t>
            </a:r>
          </a:p>
          <a:p>
            <a:pPr lvl="1"/>
            <a:r>
              <a:rPr lang="en-GB" sz="2000" dirty="0"/>
              <a:t>R/</a:t>
            </a:r>
          </a:p>
          <a:p>
            <a:pPr lvl="1"/>
            <a:r>
              <a:rPr lang="en-GB" sz="2000" dirty="0"/>
              <a:t>man/</a:t>
            </a:r>
          </a:p>
          <a:p>
            <a:pPr lvl="1"/>
            <a:r>
              <a:rPr lang="en-GB" sz="2000" dirty="0"/>
              <a:t>data/</a:t>
            </a:r>
          </a:p>
          <a:p>
            <a:pPr lvl="1"/>
            <a:r>
              <a:rPr lang="en-GB" sz="2000" dirty="0" err="1"/>
              <a:t>inst</a:t>
            </a:r>
            <a:r>
              <a:rPr lang="en-GB" sz="2000" dirty="0"/>
              <a:t>/</a:t>
            </a:r>
          </a:p>
          <a:p>
            <a:pPr lvl="1"/>
            <a:r>
              <a:rPr lang="en-GB" sz="2000" dirty="0"/>
              <a:t>Vignettes/</a:t>
            </a:r>
          </a:p>
          <a:p>
            <a:r>
              <a:rPr lang="en-GB" sz="2400" dirty="0"/>
              <a:t>Key development workflows</a:t>
            </a:r>
          </a:p>
          <a:p>
            <a:r>
              <a:rPr lang="en-DE" dirty="0"/>
              <a:t>Package versioning and licensing are important concepts not covered here. See the book for more details.</a:t>
            </a:r>
          </a:p>
          <a:p>
            <a:r>
              <a:rPr lang="en-DE" dirty="0"/>
              <a:t>Check the usethis library. This is the more modern (and convenient) way of building R packages.</a:t>
            </a:r>
          </a:p>
          <a:p>
            <a:r>
              <a:rPr lang="en-DE" dirty="0"/>
              <a:t>The book is your friend!</a:t>
            </a:r>
          </a:p>
        </p:txBody>
      </p:sp>
    </p:spTree>
    <p:extLst>
      <p:ext uri="{BB962C8B-B14F-4D97-AF65-F5344CB8AC3E}">
        <p14:creationId xmlns:p14="http://schemas.microsoft.com/office/powerpoint/2010/main" val="1060978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371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Package development and publishing in R</vt:lpstr>
      <vt:lpstr>Outlines</vt:lpstr>
      <vt:lpstr>Where to publish a R package </vt:lpstr>
      <vt:lpstr>Essential libraries for package development  </vt:lpstr>
      <vt:lpstr>PowerPoint Presentation</vt:lpstr>
      <vt:lpstr>Description of package architecture </vt:lpstr>
      <vt:lpstr>Key development workflows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 development and publishing in R</dc:title>
  <dc:creator>Soroor Zadeh</dc:creator>
  <cp:lastModifiedBy>Nasrin F.Attar</cp:lastModifiedBy>
  <cp:revision>3</cp:revision>
  <dcterms:created xsi:type="dcterms:W3CDTF">2022-06-08T04:54:15Z</dcterms:created>
  <dcterms:modified xsi:type="dcterms:W3CDTF">2022-06-08T08:39:14Z</dcterms:modified>
</cp:coreProperties>
</file>