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2"/>
  </p:notesMasterIdLst>
  <p:sldIdLst>
    <p:sldId id="256" r:id="rId2"/>
    <p:sldId id="257" r:id="rId3"/>
    <p:sldId id="258" r:id="rId4"/>
    <p:sldId id="259" r:id="rId5"/>
    <p:sldId id="261" r:id="rId6"/>
    <p:sldId id="266" r:id="rId7"/>
    <p:sldId id="265" r:id="rId8"/>
    <p:sldId id="260"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anose="000005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693c0f6e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2a693c0f6ee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a693c0f6e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2a693c0f6e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a693c0f6e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2a693c0f6ee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a693c0f6e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a693c0f6ee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693c0f6e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a693c0f6e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5740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693c0f6e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a693c0f6e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5793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a693c0f6e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a693c0f6e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2"/>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2" name="Google Shape;12;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 name="Google Shape;13;p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509550" y="1423875"/>
            <a:ext cx="8124900" cy="17982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6" name="Google Shape;16;p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9" name="Google Shape;19;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4" name="Google Shape;24;p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6"/>
          <p:cNvSpPr txBox="1">
            <a:spLocks noGrp="1"/>
          </p:cNvSpPr>
          <p:nvPr>
            <p:ph type="body" idx="1"/>
          </p:nvPr>
        </p:nvSpPr>
        <p:spPr>
          <a:xfrm>
            <a:off x="311700" y="1391378"/>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l">
              <a:lnSpc>
                <a:spcPct val="100000"/>
              </a:lnSpc>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1" name="Google Shape;31;p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8"/>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 name="Google Shape;34;p8"/>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5" name="Google Shape;35;p8"/>
          <p:cNvSpPr txBox="1">
            <a:spLocks noGrp="1"/>
          </p:cNvSpPr>
          <p:nvPr>
            <p:ph type="title"/>
          </p:nvPr>
        </p:nvSpPr>
        <p:spPr>
          <a:xfrm>
            <a:off x="265500" y="1107950"/>
            <a:ext cx="4045200" cy="1683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6" name="Google Shape;36;p8"/>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7" name="Google Shape;37;p8"/>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9"/>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1" name="Google Shape;41;p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
        <p:cNvGrpSpPr/>
        <p:nvPr/>
      </p:nvGrpSpPr>
      <p:grpSpPr>
        <a:xfrm>
          <a:off x="0" y="0"/>
          <a:ext cx="0" cy="0"/>
          <a:chOff x="0" y="0"/>
          <a:chExt cx="0" cy="0"/>
        </a:xfrm>
      </p:grpSpPr>
      <p:sp>
        <p:nvSpPr>
          <p:cNvPr id="43" name="Google Shape;43;p10"/>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0"/>
          <p:cNvSpPr txBox="1">
            <a:spLocks noGrp="1"/>
          </p:cNvSpPr>
          <p:nvPr>
            <p:ph type="title" hasCustomPrompt="1"/>
          </p:nvPr>
        </p:nvSpPr>
        <p:spPr>
          <a:xfrm>
            <a:off x="311700" y="1233100"/>
            <a:ext cx="8520600" cy="16101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0000"/>
              <a:buFont typeface="Lato"/>
              <a:buNone/>
              <a:defRPr sz="10000">
                <a:latin typeface="Lato"/>
                <a:ea typeface="Lato"/>
                <a:cs typeface="Lato"/>
                <a:sym typeface="Lato"/>
              </a:defRPr>
            </a:lvl1pPr>
            <a:lvl2pPr lvl="1" algn="ctr">
              <a:lnSpc>
                <a:spcPct val="100000"/>
              </a:lnSpc>
              <a:spcBef>
                <a:spcPts val="0"/>
              </a:spcBef>
              <a:spcAft>
                <a:spcPts val="0"/>
              </a:spcAft>
              <a:buSzPts val="10000"/>
              <a:buFont typeface="Lato"/>
              <a:buNone/>
              <a:defRPr sz="10000">
                <a:latin typeface="Lato"/>
                <a:ea typeface="Lato"/>
                <a:cs typeface="Lato"/>
                <a:sym typeface="Lato"/>
              </a:defRPr>
            </a:lvl2pPr>
            <a:lvl3pPr lvl="2" algn="ctr">
              <a:lnSpc>
                <a:spcPct val="100000"/>
              </a:lnSpc>
              <a:spcBef>
                <a:spcPts val="0"/>
              </a:spcBef>
              <a:spcAft>
                <a:spcPts val="0"/>
              </a:spcAft>
              <a:buSzPts val="10000"/>
              <a:buFont typeface="Lato"/>
              <a:buNone/>
              <a:defRPr sz="10000">
                <a:latin typeface="Lato"/>
                <a:ea typeface="Lato"/>
                <a:cs typeface="Lato"/>
                <a:sym typeface="Lato"/>
              </a:defRPr>
            </a:lvl3pPr>
            <a:lvl4pPr lvl="3" algn="ctr">
              <a:lnSpc>
                <a:spcPct val="100000"/>
              </a:lnSpc>
              <a:spcBef>
                <a:spcPts val="0"/>
              </a:spcBef>
              <a:spcAft>
                <a:spcPts val="0"/>
              </a:spcAft>
              <a:buSzPts val="10000"/>
              <a:buFont typeface="Lato"/>
              <a:buNone/>
              <a:defRPr sz="10000">
                <a:latin typeface="Lato"/>
                <a:ea typeface="Lato"/>
                <a:cs typeface="Lato"/>
                <a:sym typeface="Lato"/>
              </a:defRPr>
            </a:lvl4pPr>
            <a:lvl5pPr lvl="4" algn="ctr">
              <a:lnSpc>
                <a:spcPct val="100000"/>
              </a:lnSpc>
              <a:spcBef>
                <a:spcPts val="0"/>
              </a:spcBef>
              <a:spcAft>
                <a:spcPts val="0"/>
              </a:spcAft>
              <a:buSzPts val="10000"/>
              <a:buFont typeface="Lato"/>
              <a:buNone/>
              <a:defRPr sz="10000">
                <a:latin typeface="Lato"/>
                <a:ea typeface="Lato"/>
                <a:cs typeface="Lato"/>
                <a:sym typeface="Lato"/>
              </a:defRPr>
            </a:lvl5pPr>
            <a:lvl6pPr lvl="5" algn="ctr">
              <a:lnSpc>
                <a:spcPct val="100000"/>
              </a:lnSpc>
              <a:spcBef>
                <a:spcPts val="0"/>
              </a:spcBef>
              <a:spcAft>
                <a:spcPts val="0"/>
              </a:spcAft>
              <a:buSzPts val="10000"/>
              <a:buFont typeface="Lato"/>
              <a:buNone/>
              <a:defRPr sz="10000">
                <a:latin typeface="Lato"/>
                <a:ea typeface="Lato"/>
                <a:cs typeface="Lato"/>
                <a:sym typeface="Lato"/>
              </a:defRPr>
            </a:lvl6pPr>
            <a:lvl7pPr lvl="6" algn="ctr">
              <a:lnSpc>
                <a:spcPct val="100000"/>
              </a:lnSpc>
              <a:spcBef>
                <a:spcPts val="0"/>
              </a:spcBef>
              <a:spcAft>
                <a:spcPts val="0"/>
              </a:spcAft>
              <a:buSzPts val="10000"/>
              <a:buFont typeface="Lato"/>
              <a:buNone/>
              <a:defRPr sz="10000">
                <a:latin typeface="Lato"/>
                <a:ea typeface="Lato"/>
                <a:cs typeface="Lato"/>
                <a:sym typeface="Lato"/>
              </a:defRPr>
            </a:lvl7pPr>
            <a:lvl8pPr lvl="7" algn="ctr">
              <a:lnSpc>
                <a:spcPct val="100000"/>
              </a:lnSpc>
              <a:spcBef>
                <a:spcPts val="0"/>
              </a:spcBef>
              <a:spcAft>
                <a:spcPts val="0"/>
              </a:spcAft>
              <a:buSzPts val="10000"/>
              <a:buFont typeface="Lato"/>
              <a:buNone/>
              <a:defRPr sz="10000">
                <a:latin typeface="Lato"/>
                <a:ea typeface="Lato"/>
                <a:cs typeface="Lato"/>
                <a:sym typeface="Lato"/>
              </a:defRPr>
            </a:lvl8pPr>
            <a:lvl9pPr lvl="8" algn="ctr">
              <a:lnSpc>
                <a:spcPct val="100000"/>
              </a:lnSpc>
              <a:spcBef>
                <a:spcPts val="0"/>
              </a:spcBef>
              <a:spcAft>
                <a:spcPts val="0"/>
              </a:spcAft>
              <a:buSzPts val="10000"/>
              <a:buFont typeface="Lato"/>
              <a:buNone/>
              <a:defRPr sz="10000">
                <a:latin typeface="Lato"/>
                <a:ea typeface="Lato"/>
                <a:cs typeface="Lato"/>
                <a:sym typeface="Lato"/>
              </a:defRPr>
            </a:lvl9pPr>
          </a:lstStyle>
          <a:p>
            <a:r>
              <a:t>xx%</a:t>
            </a:r>
          </a:p>
        </p:txBody>
      </p:sp>
      <p:sp>
        <p:nvSpPr>
          <p:cNvPr id="45" name="Google Shape;45;p10"/>
          <p:cNvSpPr txBox="1">
            <a:spLocks noGrp="1"/>
          </p:cNvSpPr>
          <p:nvPr>
            <p:ph type="body" idx="1"/>
          </p:nvPr>
        </p:nvSpPr>
        <p:spPr>
          <a:xfrm>
            <a:off x="311700" y="291945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6" name="Google Shape;46;p1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1pPr>
            <a:lvl2pPr marR="0" lvl="1"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2pPr>
            <a:lvl3pPr marR="0" lvl="2"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3pPr>
            <a:lvl4pPr marR="0" lvl="3"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4pPr>
            <a:lvl5pPr marR="0" lvl="4"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5pPr>
            <a:lvl6pPr marR="0" lvl="5"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6pPr>
            <a:lvl7pPr marR="0" lvl="6"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7pPr>
            <a:lvl8pPr marR="0" lvl="7"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8pPr>
            <a:lvl9pPr marR="0" lvl="8" algn="l" rtl="0">
              <a:lnSpc>
                <a:spcPct val="100000"/>
              </a:lnSpc>
              <a:spcBef>
                <a:spcPts val="0"/>
              </a:spcBef>
              <a:spcAft>
                <a:spcPts val="0"/>
              </a:spcAft>
              <a:buClr>
                <a:schemeClr val="dk1"/>
              </a:buClr>
              <a:buSzPts val="3200"/>
              <a:buFont typeface="Playfair Display"/>
              <a:buNone/>
              <a:defRPr sz="3200" b="1" i="0" u="none" strike="noStrike" cap="none">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hyperlink" Target="mailto:urmia@rladies.or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hyperlink" Target="https://www.meetup.com/rladies-Urmia/"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5.jpg"/><Relationship Id="rId3" Type="http://schemas.openxmlformats.org/officeDocument/2006/relationships/image" Target="../media/image1.jpg"/><Relationship Id="rId7" Type="http://schemas.openxmlformats.org/officeDocument/2006/relationships/hyperlink" Target="http://www.linkedin.com/in/mahshid-khazaeiathar-37306495"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scholar.google.com/citations?hl=en&amp;user=-bJBAdcAAAAJ" TargetMode="External"/><Relationship Id="rId5" Type="http://schemas.openxmlformats.org/officeDocument/2006/relationships/hyperlink" Target="mailto:mahshid.khazaei222@gmail.com" TargetMode="External"/><Relationship Id="rId4" Type="http://schemas.openxmlformats.org/officeDocument/2006/relationships/hyperlink" Target="mailto:m.khazaei@ihwb.tu-darmstadt.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53" name="Google Shape;53;p12"/>
          <p:cNvPicPr preferRelativeResize="0"/>
          <p:nvPr/>
        </p:nvPicPr>
        <p:blipFill rotWithShape="1">
          <a:blip r:embed="rId3">
            <a:alphaModFix/>
          </a:blip>
          <a:srcRect/>
          <a:stretch/>
        </p:blipFill>
        <p:spPr>
          <a:xfrm>
            <a:off x="6093420" y="0"/>
            <a:ext cx="2828718" cy="2828718"/>
          </a:xfrm>
          <a:prstGeom prst="rect">
            <a:avLst/>
          </a:prstGeom>
          <a:noFill/>
          <a:ln>
            <a:noFill/>
          </a:ln>
        </p:spPr>
      </p:pic>
      <p:sp>
        <p:nvSpPr>
          <p:cNvPr id="54" name="Google Shape;54;p12"/>
          <p:cNvSpPr txBox="1"/>
          <p:nvPr/>
        </p:nvSpPr>
        <p:spPr>
          <a:xfrm>
            <a:off x="152400" y="471975"/>
            <a:ext cx="6139200" cy="1007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2300" b="1" dirty="0">
                <a:solidFill>
                  <a:schemeClr val="accent1"/>
                </a:solidFill>
                <a:latin typeface="Lato"/>
                <a:ea typeface="Lato"/>
                <a:cs typeface="Lato"/>
                <a:sym typeface="Lato"/>
              </a:rPr>
              <a:t>Trend, Seasonality, Cycling, and Outliers</a:t>
            </a:r>
            <a:endParaRPr sz="2300" b="1" dirty="0">
              <a:solidFill>
                <a:schemeClr val="accent1"/>
              </a:solidFill>
              <a:latin typeface="Lato"/>
              <a:ea typeface="Lato"/>
              <a:cs typeface="Lato"/>
              <a:sym typeface="Lato"/>
            </a:endParaRPr>
          </a:p>
          <a:p>
            <a:pPr marL="0" lvl="0" indent="0" algn="ctr" rtl="0">
              <a:lnSpc>
                <a:spcPct val="115000"/>
              </a:lnSpc>
              <a:spcBef>
                <a:spcPts val="0"/>
              </a:spcBef>
              <a:spcAft>
                <a:spcPts val="0"/>
              </a:spcAft>
              <a:buNone/>
            </a:pPr>
            <a:r>
              <a:rPr lang="en" sz="2300" b="1" dirty="0">
                <a:solidFill>
                  <a:schemeClr val="accent1"/>
                </a:solidFill>
                <a:latin typeface="Lato"/>
                <a:ea typeface="Lato"/>
                <a:cs typeface="Lato"/>
                <a:sym typeface="Lato"/>
              </a:rPr>
              <a:t>in </a:t>
            </a:r>
            <a:r>
              <a:rPr lang="en" sz="2700" b="1" u="sng" dirty="0">
                <a:solidFill>
                  <a:schemeClr val="dk1"/>
                </a:solidFill>
                <a:latin typeface="Lato"/>
                <a:ea typeface="Lato"/>
                <a:cs typeface="Lato"/>
                <a:sym typeface="Lato"/>
              </a:rPr>
              <a:t>Time Series Analysis</a:t>
            </a:r>
            <a:endParaRPr sz="2700" b="1" u="sng" dirty="0">
              <a:solidFill>
                <a:schemeClr val="dk1"/>
              </a:solidFill>
              <a:latin typeface="Lato"/>
              <a:ea typeface="Lato"/>
              <a:cs typeface="Lato"/>
              <a:sym typeface="Lato"/>
            </a:endParaRPr>
          </a:p>
        </p:txBody>
      </p:sp>
      <p:pic>
        <p:nvPicPr>
          <p:cNvPr id="55" name="Google Shape;55;p12"/>
          <p:cNvPicPr preferRelativeResize="0"/>
          <p:nvPr/>
        </p:nvPicPr>
        <p:blipFill>
          <a:blip r:embed="rId4">
            <a:alphaModFix/>
          </a:blip>
          <a:stretch>
            <a:fillRect/>
          </a:stretch>
        </p:blipFill>
        <p:spPr>
          <a:xfrm>
            <a:off x="746075" y="1700650"/>
            <a:ext cx="5216749" cy="28982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295450" y="322300"/>
            <a:ext cx="5358300" cy="1074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200"/>
              <a:buNone/>
            </a:pPr>
            <a:r>
              <a:rPr lang="en" sz="4000" b="1">
                <a:latin typeface="Times New Roman"/>
                <a:ea typeface="Times New Roman"/>
                <a:cs typeface="Times New Roman"/>
                <a:sym typeface="Times New Roman"/>
              </a:rPr>
              <a:t>THANK YOU</a:t>
            </a:r>
            <a:endParaRPr sz="4000" b="1">
              <a:latin typeface="Times New Roman"/>
              <a:ea typeface="Times New Roman"/>
              <a:cs typeface="Times New Roman"/>
              <a:sym typeface="Times New Roman"/>
            </a:endParaRPr>
          </a:p>
        </p:txBody>
      </p:sp>
      <p:sp>
        <p:nvSpPr>
          <p:cNvPr id="122" name="Google Shape;122;p20"/>
          <p:cNvSpPr txBox="1">
            <a:spLocks noGrp="1"/>
          </p:cNvSpPr>
          <p:nvPr>
            <p:ph type="body" idx="1"/>
          </p:nvPr>
        </p:nvSpPr>
        <p:spPr>
          <a:xfrm>
            <a:off x="295450" y="2061693"/>
            <a:ext cx="8429400" cy="3172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rgbClr val="88398A"/>
              </a:buClr>
              <a:buSzPts val="1100"/>
              <a:buNone/>
            </a:pPr>
            <a:r>
              <a:rPr lang="en" sz="2600">
                <a:solidFill>
                  <a:srgbClr val="181818"/>
                </a:solidFill>
                <a:latin typeface="Times New Roman"/>
                <a:ea typeface="Times New Roman"/>
                <a:cs typeface="Times New Roman"/>
                <a:sym typeface="Times New Roman"/>
              </a:rPr>
              <a:t>Email address: </a:t>
            </a:r>
            <a:r>
              <a:rPr lang="en" sz="2600" u="sng">
                <a:solidFill>
                  <a:schemeClr val="hlink"/>
                </a:solidFill>
                <a:latin typeface="Times New Roman"/>
                <a:ea typeface="Times New Roman"/>
                <a:cs typeface="Times New Roman"/>
                <a:sym typeface="Times New Roman"/>
                <a:hlinkClick r:id="rId3"/>
              </a:rPr>
              <a:t>urmia@rladies.org</a:t>
            </a:r>
            <a:endParaRPr sz="2600" u="sng">
              <a:solidFill>
                <a:srgbClr val="3C78D8"/>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rgbClr val="88398A"/>
              </a:buClr>
              <a:buSzPts val="1100"/>
              <a:buNone/>
            </a:pPr>
            <a:r>
              <a:rPr lang="en" sz="2600">
                <a:solidFill>
                  <a:srgbClr val="181818"/>
                </a:solidFill>
                <a:latin typeface="Times New Roman"/>
                <a:ea typeface="Times New Roman"/>
                <a:cs typeface="Times New Roman"/>
                <a:sym typeface="Times New Roman"/>
              </a:rPr>
              <a:t>LinkedIn: </a:t>
            </a:r>
            <a:r>
              <a:rPr lang="en" sz="2600">
                <a:solidFill>
                  <a:srgbClr val="88398A"/>
                </a:solidFill>
                <a:highlight>
                  <a:schemeClr val="lt1"/>
                </a:highlight>
                <a:latin typeface="Times New Roman"/>
                <a:ea typeface="Times New Roman"/>
                <a:cs typeface="Times New Roman"/>
                <a:sym typeface="Times New Roman"/>
              </a:rPr>
              <a:t>R-Ladies Urmia</a:t>
            </a:r>
            <a:endParaRPr sz="2600">
              <a:solidFill>
                <a:srgbClr val="181818"/>
              </a:solidFill>
              <a:latin typeface="Times New Roman"/>
              <a:ea typeface="Times New Roman"/>
              <a:cs typeface="Times New Roman"/>
              <a:sym typeface="Times New Roman"/>
            </a:endParaRPr>
          </a:p>
          <a:p>
            <a:pPr marL="0" lvl="0" indent="0" algn="l" rtl="0">
              <a:lnSpc>
                <a:spcPct val="115000"/>
              </a:lnSpc>
              <a:spcBef>
                <a:spcPts val="1600"/>
              </a:spcBef>
              <a:spcAft>
                <a:spcPts val="0"/>
              </a:spcAft>
              <a:buClr>
                <a:srgbClr val="88398A"/>
              </a:buClr>
              <a:buSzPts val="1100"/>
              <a:buFont typeface="Arial"/>
              <a:buNone/>
            </a:pPr>
            <a:r>
              <a:rPr lang="en" sz="2600">
                <a:solidFill>
                  <a:srgbClr val="181818"/>
                </a:solidFill>
                <a:latin typeface="Times New Roman"/>
                <a:ea typeface="Times New Roman"/>
                <a:cs typeface="Times New Roman"/>
                <a:sym typeface="Times New Roman"/>
              </a:rPr>
              <a:t>Twitter:</a:t>
            </a:r>
            <a:r>
              <a:rPr lang="en" sz="2600">
                <a:solidFill>
                  <a:srgbClr val="273C42"/>
                </a:solidFill>
                <a:latin typeface="Times New Roman"/>
                <a:ea typeface="Times New Roman"/>
                <a:cs typeface="Times New Roman"/>
                <a:sym typeface="Times New Roman"/>
              </a:rPr>
              <a:t> </a:t>
            </a:r>
            <a:r>
              <a:rPr lang="en" sz="2600">
                <a:solidFill>
                  <a:srgbClr val="181818"/>
                </a:solidFill>
                <a:highlight>
                  <a:schemeClr val="lt1"/>
                </a:highlight>
                <a:latin typeface="Times New Roman"/>
                <a:ea typeface="Times New Roman"/>
                <a:cs typeface="Times New Roman"/>
                <a:sym typeface="Times New Roman"/>
              </a:rPr>
              <a:t>@RladiesUrmia</a:t>
            </a:r>
            <a:endParaRPr sz="2600">
              <a:solidFill>
                <a:srgbClr val="181818"/>
              </a:solidFill>
              <a:latin typeface="Times New Roman"/>
              <a:ea typeface="Times New Roman"/>
              <a:cs typeface="Times New Roman"/>
              <a:sym typeface="Times New Roman"/>
            </a:endParaRPr>
          </a:p>
          <a:p>
            <a:pPr marL="0" lvl="0" indent="0" algn="l" rtl="0">
              <a:lnSpc>
                <a:spcPct val="115000"/>
              </a:lnSpc>
              <a:spcBef>
                <a:spcPts val="1600"/>
              </a:spcBef>
              <a:spcAft>
                <a:spcPts val="0"/>
              </a:spcAft>
              <a:buClr>
                <a:srgbClr val="88398A"/>
              </a:buClr>
              <a:buSzPts val="1100"/>
              <a:buFont typeface="Arial"/>
              <a:buNone/>
            </a:pPr>
            <a:r>
              <a:rPr lang="en" sz="2600">
                <a:solidFill>
                  <a:srgbClr val="181818"/>
                </a:solidFill>
                <a:latin typeface="Times New Roman"/>
                <a:ea typeface="Times New Roman"/>
                <a:cs typeface="Times New Roman"/>
                <a:sym typeface="Times New Roman"/>
              </a:rPr>
              <a:t>Meetup:</a:t>
            </a:r>
            <a:r>
              <a:rPr lang="en" sz="2600">
                <a:solidFill>
                  <a:srgbClr val="5E696C"/>
                </a:solidFill>
                <a:latin typeface="Times New Roman"/>
                <a:ea typeface="Times New Roman"/>
                <a:cs typeface="Times New Roman"/>
                <a:sym typeface="Times New Roman"/>
              </a:rPr>
              <a:t> </a:t>
            </a:r>
            <a:r>
              <a:rPr lang="en" sz="2600" u="sng">
                <a:solidFill>
                  <a:schemeClr val="hlink"/>
                </a:solidFill>
                <a:latin typeface="Times New Roman"/>
                <a:ea typeface="Times New Roman"/>
                <a:cs typeface="Times New Roman"/>
                <a:sym typeface="Times New Roman"/>
                <a:hlinkClick r:id="rId4"/>
              </a:rPr>
              <a:t>https://www.meetup.com/rladies-Urmia/</a:t>
            </a:r>
            <a:endParaRPr sz="2600">
              <a:solidFill>
                <a:srgbClr val="C578C7"/>
              </a:solidFill>
            </a:endParaRPr>
          </a:p>
          <a:p>
            <a:pPr marL="0" lvl="0" indent="0" algn="l" rtl="0">
              <a:lnSpc>
                <a:spcPct val="115000"/>
              </a:lnSpc>
              <a:spcBef>
                <a:spcPts val="1600"/>
              </a:spcBef>
              <a:spcAft>
                <a:spcPts val="1600"/>
              </a:spcAft>
              <a:buSzPts val="1800"/>
              <a:buNone/>
            </a:pPr>
            <a:endParaRPr/>
          </a:p>
        </p:txBody>
      </p:sp>
      <p:pic>
        <p:nvPicPr>
          <p:cNvPr id="123" name="Google Shape;123;p20"/>
          <p:cNvPicPr preferRelativeResize="0"/>
          <p:nvPr/>
        </p:nvPicPr>
        <p:blipFill rotWithShape="1">
          <a:blip r:embed="rId5">
            <a:alphaModFix/>
          </a:blip>
          <a:srcRect/>
          <a:stretch/>
        </p:blipFill>
        <p:spPr>
          <a:xfrm>
            <a:off x="6077005" y="120080"/>
            <a:ext cx="2862695" cy="2862695"/>
          </a:xfrm>
          <a:prstGeom prst="rect">
            <a:avLst/>
          </a:prstGeom>
          <a:noFill/>
          <a:ln>
            <a:noFill/>
          </a:ln>
        </p:spPr>
      </p:pic>
      <p:sp>
        <p:nvSpPr>
          <p:cNvPr id="124" name="Google Shape;124;p20"/>
          <p:cNvSpPr txBox="1"/>
          <p:nvPr/>
        </p:nvSpPr>
        <p:spPr>
          <a:xfrm>
            <a:off x="129691" y="1396600"/>
            <a:ext cx="4380459" cy="107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3200"/>
              <a:buFont typeface="Playfair Display"/>
              <a:buNone/>
            </a:pPr>
            <a:r>
              <a:rPr lang="en" sz="4000" b="1" i="0" u="none" strike="noStrike" cap="none">
                <a:solidFill>
                  <a:schemeClr val="dk1"/>
                </a:solidFill>
                <a:latin typeface="Times New Roman"/>
                <a:ea typeface="Times New Roman"/>
                <a:cs typeface="Times New Roman"/>
                <a:sym typeface="Times New Roman"/>
              </a:rPr>
              <a:t>Contact with us:</a:t>
            </a:r>
            <a:endParaRPr sz="40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3"/>
          <p:cNvPicPr preferRelativeResize="0"/>
          <p:nvPr/>
        </p:nvPicPr>
        <p:blipFill rotWithShape="1">
          <a:blip r:embed="rId3">
            <a:alphaModFix/>
          </a:blip>
          <a:srcRect/>
          <a:stretch/>
        </p:blipFill>
        <p:spPr>
          <a:xfrm>
            <a:off x="6093420" y="0"/>
            <a:ext cx="2828718" cy="2828718"/>
          </a:xfrm>
          <a:prstGeom prst="rect">
            <a:avLst/>
          </a:prstGeom>
          <a:noFill/>
          <a:ln>
            <a:noFill/>
          </a:ln>
        </p:spPr>
      </p:pic>
      <p:sp>
        <p:nvSpPr>
          <p:cNvPr id="61" name="Google Shape;61;p13"/>
          <p:cNvSpPr txBox="1"/>
          <p:nvPr/>
        </p:nvSpPr>
        <p:spPr>
          <a:xfrm>
            <a:off x="470500" y="356775"/>
            <a:ext cx="2007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u="sng" dirty="0">
                <a:solidFill>
                  <a:schemeClr val="dk1"/>
                </a:solidFill>
                <a:latin typeface="Lato"/>
                <a:ea typeface="Lato"/>
                <a:cs typeface="Lato"/>
                <a:sym typeface="Lato"/>
              </a:rPr>
              <a:t>Time Series</a:t>
            </a:r>
            <a:endParaRPr sz="2300" b="1" u="sng" dirty="0">
              <a:solidFill>
                <a:schemeClr val="dk1"/>
              </a:solidFill>
              <a:latin typeface="Lato"/>
              <a:ea typeface="Lato"/>
              <a:cs typeface="Lato"/>
              <a:sym typeface="Lato"/>
            </a:endParaRPr>
          </a:p>
        </p:txBody>
      </p:sp>
      <p:sp>
        <p:nvSpPr>
          <p:cNvPr id="62" name="Google Shape;62;p13"/>
          <p:cNvSpPr txBox="1"/>
          <p:nvPr/>
        </p:nvSpPr>
        <p:spPr>
          <a:xfrm>
            <a:off x="252725" y="1072813"/>
            <a:ext cx="8458500" cy="707856"/>
          </a:xfrm>
          <a:prstGeom prst="rect">
            <a:avLst/>
          </a:prstGeom>
          <a:noFill/>
          <a:ln>
            <a:noFill/>
          </a:ln>
        </p:spPr>
        <p:txBody>
          <a:bodyPr spcFirstLastPara="1" wrap="square" lIns="91425" tIns="91425" rIns="91425" bIns="91425" anchor="t" anchorCtr="0">
            <a:spAutoFit/>
          </a:bodyPr>
          <a:lstStyle/>
          <a:p>
            <a:pPr marL="457200" lvl="0" indent="-336550" algn="l" rtl="0">
              <a:spcBef>
                <a:spcPts val="0"/>
              </a:spcBef>
              <a:spcAft>
                <a:spcPts val="0"/>
              </a:spcAft>
              <a:buClr>
                <a:srgbClr val="040C28"/>
              </a:buClr>
              <a:buSzPts val="1700"/>
              <a:buChar char="❖"/>
            </a:pPr>
            <a:r>
              <a:rPr lang="en" sz="1700" i="1" dirty="0">
                <a:solidFill>
                  <a:srgbClr val="040C28"/>
                </a:solidFill>
              </a:rPr>
              <a:t>a sequence of observation</a:t>
            </a:r>
            <a:endParaRPr sz="1700" i="1" dirty="0">
              <a:solidFill>
                <a:srgbClr val="040C28"/>
              </a:solidFill>
            </a:endParaRPr>
          </a:p>
          <a:p>
            <a:pPr marL="457200" lvl="0" indent="-336550" algn="l" rtl="0">
              <a:spcBef>
                <a:spcPts val="0"/>
              </a:spcBef>
              <a:spcAft>
                <a:spcPts val="0"/>
              </a:spcAft>
              <a:buClr>
                <a:srgbClr val="040C28"/>
              </a:buClr>
              <a:buSzPts val="1700"/>
              <a:buChar char="❖"/>
            </a:pPr>
            <a:r>
              <a:rPr lang="en" sz="1700" i="1" dirty="0">
                <a:solidFill>
                  <a:srgbClr val="040C28"/>
                </a:solidFill>
              </a:rPr>
              <a:t>indexed in time order</a:t>
            </a:r>
            <a:endParaRPr sz="1700" i="1" dirty="0">
              <a:solidFill>
                <a:srgbClr val="040C28"/>
              </a:solidFill>
            </a:endParaRPr>
          </a:p>
        </p:txBody>
      </p:sp>
      <p:sp>
        <p:nvSpPr>
          <p:cNvPr id="2" name="Rectangle 1">
            <a:extLst>
              <a:ext uri="{FF2B5EF4-FFF2-40B4-BE49-F238E27FC236}">
                <a16:creationId xmlns:a16="http://schemas.microsoft.com/office/drawing/2014/main" id="{19BC561B-1DC7-6F7B-5041-24F88FC39ED2}"/>
              </a:ext>
            </a:extLst>
          </p:cNvPr>
          <p:cNvSpPr/>
          <p:nvPr/>
        </p:nvSpPr>
        <p:spPr>
          <a:xfrm>
            <a:off x="502512" y="2192032"/>
            <a:ext cx="2039451" cy="2289874"/>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Rainfall</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Wind speed</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Discharge</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Temperature</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Sunny hours</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Velocity </a:t>
            </a:r>
          </a:p>
          <a:p>
            <a:endParaRPr lang="en-US" dirty="0"/>
          </a:p>
        </p:txBody>
      </p:sp>
      <p:sp>
        <p:nvSpPr>
          <p:cNvPr id="3" name="Rectangle 2">
            <a:extLst>
              <a:ext uri="{FF2B5EF4-FFF2-40B4-BE49-F238E27FC236}">
                <a16:creationId xmlns:a16="http://schemas.microsoft.com/office/drawing/2014/main" id="{A90C9499-B2BD-C92C-62B2-D001E1033B9A}"/>
              </a:ext>
            </a:extLst>
          </p:cNvPr>
          <p:cNvSpPr/>
          <p:nvPr/>
        </p:nvSpPr>
        <p:spPr>
          <a:xfrm>
            <a:off x="3050581" y="2192032"/>
            <a:ext cx="2039451" cy="2289874"/>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Hourly</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Daily</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Seasonal</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Six month</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Monthly</a:t>
            </a:r>
          </a:p>
          <a:p>
            <a:pPr marL="457200" lvl="0" indent="-342900" rtl="0">
              <a:lnSpc>
                <a:spcPct val="150000"/>
              </a:lnSpc>
              <a:spcBef>
                <a:spcPts val="0"/>
              </a:spcBef>
              <a:spcAft>
                <a:spcPts val="0"/>
              </a:spcAft>
              <a:buClr>
                <a:schemeClr val="accent1"/>
              </a:buClr>
              <a:buSzPts val="1800"/>
              <a:buFont typeface="Lato"/>
              <a:buChar char="➢"/>
            </a:pPr>
            <a:r>
              <a:rPr lang="en-US" sz="1400" dirty="0">
                <a:solidFill>
                  <a:schemeClr val="accent1"/>
                </a:solidFill>
                <a:latin typeface="Lato"/>
                <a:ea typeface="Lato"/>
                <a:cs typeface="Lato"/>
                <a:sym typeface="Lato"/>
              </a:rPr>
              <a:t>Yearly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down)">
                                      <p:cBhvr>
                                        <p:cTn id="7" dur="10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2">
                                            <p:txEl>
                                              <p:pRg st="0" end="0"/>
                                            </p:txEl>
                                          </p:spTgt>
                                        </p:tgtEl>
                                        <p:attrNameLst>
                                          <p:attrName>style.visibility</p:attrName>
                                        </p:attrNameLst>
                                      </p:cBhvr>
                                      <p:to>
                                        <p:strVal val="visible"/>
                                      </p:to>
                                    </p:set>
                                    <p:anim calcmode="lin" valueType="num">
                                      <p:cBhvr additive="base">
                                        <p:cTn id="12" dur="1000" fill="hold"/>
                                        <p:tgtEl>
                                          <p:spTgt spid="62">
                                            <p:txEl>
                                              <p:pRg st="0" end="0"/>
                                            </p:tx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2">
                                            <p:txEl>
                                              <p:pRg st="1" end="1"/>
                                            </p:txEl>
                                          </p:spTgt>
                                        </p:tgtEl>
                                        <p:attrNameLst>
                                          <p:attrName>style.visibility</p:attrName>
                                        </p:attrNameLst>
                                      </p:cBhvr>
                                      <p:to>
                                        <p:strVal val="visible"/>
                                      </p:to>
                                    </p:set>
                                    <p:anim calcmode="lin" valueType="num">
                                      <p:cBhvr additive="base">
                                        <p:cTn id="18" dur="1000" fill="hold"/>
                                        <p:tgtEl>
                                          <p:spTgt spid="62">
                                            <p:txEl>
                                              <p:pRg st="1" end="1"/>
                                            </p:txEl>
                                          </p:spTgt>
                                        </p:tgtEl>
                                        <p:attrNameLst>
                                          <p:attrName>ppt_x</p:attrName>
                                        </p:attrNameLst>
                                      </p:cBhvr>
                                      <p:tavLst>
                                        <p:tav tm="0">
                                          <p:val>
                                            <p:strVal val="0-#ppt_w/2"/>
                                          </p:val>
                                        </p:tav>
                                        <p:tav tm="100000">
                                          <p:val>
                                            <p:strVal val="#ppt_x"/>
                                          </p:val>
                                        </p:tav>
                                      </p:tavLst>
                                    </p:anim>
                                    <p:anim calcmode="lin" valueType="num">
                                      <p:cBhvr additive="base">
                                        <p:cTn id="19" dur="1000" fill="hold"/>
                                        <p:tgtEl>
                                          <p:spTgt spid="6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ppt_w</p:attrName>
                                        </p:attrNameLst>
                                      </p:cBhvr>
                                      <p:tavLst>
                                        <p:tav tm="0">
                                          <p:val>
                                            <p:fltVal val="0"/>
                                          </p:val>
                                        </p:tav>
                                        <p:tav tm="100000">
                                          <p:val>
                                            <p:strVal val="#ppt_w"/>
                                          </p:val>
                                        </p:tav>
                                      </p:tavLst>
                                    </p:anim>
                                    <p:anim calcmode="lin" valueType="num">
                                      <p:cBhvr>
                                        <p:cTn id="25" dur="1000" fill="hold"/>
                                        <p:tgtEl>
                                          <p:spTgt spid="2"/>
                                        </p:tgtEl>
                                        <p:attrNameLst>
                                          <p:attrName>ppt_h</p:attrName>
                                        </p:attrNameLst>
                                      </p:cBhvr>
                                      <p:tavLst>
                                        <p:tav tm="0">
                                          <p:val>
                                            <p:fltVal val="0"/>
                                          </p:val>
                                        </p:tav>
                                        <p:tav tm="100000">
                                          <p:val>
                                            <p:strVal val="#ppt_h"/>
                                          </p:val>
                                        </p:tav>
                                      </p:tavLst>
                                    </p:anim>
                                    <p:animEffect transition="in" filter="fade">
                                      <p:cBhvr>
                                        <p:cTn id="26" dur="10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ppt_w</p:attrName>
                                        </p:attrNameLst>
                                      </p:cBhvr>
                                      <p:tavLst>
                                        <p:tav tm="0">
                                          <p:val>
                                            <p:fltVal val="0"/>
                                          </p:val>
                                        </p:tav>
                                        <p:tav tm="100000">
                                          <p:val>
                                            <p:strVal val="#ppt_w"/>
                                          </p:val>
                                        </p:tav>
                                      </p:tavLst>
                                    </p:anim>
                                    <p:anim calcmode="lin" valueType="num">
                                      <p:cBhvr>
                                        <p:cTn id="32" dur="1000" fill="hold"/>
                                        <p:tgtEl>
                                          <p:spTgt spid="3"/>
                                        </p:tgtEl>
                                        <p:attrNameLst>
                                          <p:attrName>ppt_h</p:attrName>
                                        </p:attrNameLst>
                                      </p:cBhvr>
                                      <p:tavLst>
                                        <p:tav tm="0">
                                          <p:val>
                                            <p:fltVal val="0"/>
                                          </p:val>
                                        </p:tav>
                                        <p:tav tm="100000">
                                          <p:val>
                                            <p:strVal val="#ppt_h"/>
                                          </p:val>
                                        </p:tav>
                                      </p:tavLst>
                                    </p:anim>
                                    <p:animEffect transition="in" filter="fade">
                                      <p:cBhvr>
                                        <p:cTn id="33"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2"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4"/>
          <p:cNvPicPr preferRelativeResize="0"/>
          <p:nvPr/>
        </p:nvPicPr>
        <p:blipFill rotWithShape="1">
          <a:blip r:embed="rId3">
            <a:alphaModFix/>
          </a:blip>
          <a:srcRect/>
          <a:stretch/>
        </p:blipFill>
        <p:spPr>
          <a:xfrm>
            <a:off x="6138945" y="166875"/>
            <a:ext cx="2828718" cy="2828718"/>
          </a:xfrm>
          <a:prstGeom prst="rect">
            <a:avLst/>
          </a:prstGeom>
          <a:noFill/>
          <a:ln>
            <a:noFill/>
          </a:ln>
        </p:spPr>
      </p:pic>
      <p:sp>
        <p:nvSpPr>
          <p:cNvPr id="70" name="Google Shape;70;p14"/>
          <p:cNvSpPr txBox="1"/>
          <p:nvPr/>
        </p:nvSpPr>
        <p:spPr>
          <a:xfrm>
            <a:off x="199825" y="1803000"/>
            <a:ext cx="8380200" cy="3001500"/>
          </a:xfrm>
          <a:prstGeom prst="rect">
            <a:avLst/>
          </a:prstGeom>
          <a:noFill/>
          <a:ln>
            <a:noFill/>
          </a:ln>
        </p:spPr>
        <p:txBody>
          <a:bodyPr spcFirstLastPara="1" wrap="square" lIns="91425" tIns="91425" rIns="91425" bIns="91425" anchor="t" anchorCtr="0">
            <a:spAutoFit/>
          </a:bodyPr>
          <a:lstStyle/>
          <a:p>
            <a:pPr marL="457200" lvl="0" indent="-342900" algn="l" rtl="0">
              <a:lnSpc>
                <a:spcPct val="150000"/>
              </a:lnSpc>
              <a:spcBef>
                <a:spcPts val="0"/>
              </a:spcBef>
              <a:spcAft>
                <a:spcPts val="0"/>
              </a:spcAft>
              <a:buClr>
                <a:schemeClr val="accent1"/>
              </a:buClr>
              <a:buSzPts val="1800"/>
              <a:buFont typeface="Lato"/>
              <a:buChar char="➔"/>
            </a:pPr>
            <a:r>
              <a:rPr lang="en" sz="1800" dirty="0">
                <a:solidFill>
                  <a:schemeClr val="accent1"/>
                </a:solidFill>
                <a:latin typeface="Lato"/>
                <a:ea typeface="Lato"/>
                <a:cs typeface="Lato"/>
                <a:sym typeface="Lato"/>
              </a:rPr>
              <a:t>In Hydrology, time series analysis</a:t>
            </a:r>
            <a:r>
              <a:rPr lang="en" sz="2000" b="1" u="sng" dirty="0">
                <a:solidFill>
                  <a:schemeClr val="accent1"/>
                </a:solidFill>
                <a:latin typeface="Lato"/>
                <a:ea typeface="Lato"/>
                <a:cs typeface="Lato"/>
                <a:sym typeface="Lato"/>
              </a:rPr>
              <a:t> is vital for</a:t>
            </a:r>
            <a:r>
              <a:rPr lang="en" sz="1800" dirty="0">
                <a:solidFill>
                  <a:schemeClr val="accent1"/>
                </a:solidFill>
                <a:latin typeface="Lato"/>
                <a:ea typeface="Lato"/>
                <a:cs typeface="Lato"/>
                <a:sym typeface="Lato"/>
              </a:rPr>
              <a:t>:</a:t>
            </a:r>
            <a:endParaRPr sz="1800" dirty="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dirty="0">
                <a:solidFill>
                  <a:schemeClr val="accent1"/>
                </a:solidFill>
                <a:latin typeface="Lato"/>
                <a:ea typeface="Lato"/>
                <a:cs typeface="Lato"/>
                <a:sym typeface="Lato"/>
              </a:rPr>
              <a:t>   	Predicting river flow patterns</a:t>
            </a:r>
            <a:endParaRPr sz="1800" dirty="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dirty="0">
                <a:solidFill>
                  <a:schemeClr val="accent1"/>
                </a:solidFill>
                <a:latin typeface="Lato"/>
                <a:ea typeface="Lato"/>
                <a:cs typeface="Lato"/>
                <a:sym typeface="Lato"/>
              </a:rPr>
              <a:t>   	Facilitating efficient water resource management</a:t>
            </a:r>
            <a:endParaRPr sz="1800" dirty="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dirty="0">
                <a:solidFill>
                  <a:schemeClr val="accent1"/>
                </a:solidFill>
                <a:latin typeface="Lato"/>
                <a:ea typeface="Lato"/>
                <a:cs typeface="Lato"/>
                <a:sym typeface="Lato"/>
              </a:rPr>
              <a:t>   	Assessing drought and flood risk</a:t>
            </a:r>
            <a:endParaRPr sz="1800" dirty="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dirty="0">
                <a:solidFill>
                  <a:schemeClr val="accent1"/>
                </a:solidFill>
                <a:latin typeface="Lato"/>
                <a:ea typeface="Lato"/>
                <a:cs typeface="Lato"/>
                <a:sym typeface="Lato"/>
              </a:rPr>
              <a:t>   	Contributing to sustainable water infrastructure planning</a:t>
            </a:r>
            <a:endParaRPr sz="1800" dirty="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dirty="0">
                <a:solidFill>
                  <a:schemeClr val="accent1"/>
                </a:solidFill>
                <a:latin typeface="Lato"/>
                <a:ea typeface="Lato"/>
                <a:cs typeface="Lato"/>
                <a:sym typeface="Lato"/>
              </a:rPr>
              <a:t>   	Real-time monitoring to changing hydrological conditions</a:t>
            </a:r>
            <a:endParaRPr sz="1800" dirty="0">
              <a:solidFill>
                <a:schemeClr val="accent1"/>
              </a:solidFill>
              <a:latin typeface="Lato"/>
              <a:ea typeface="Lato"/>
              <a:cs typeface="Lato"/>
              <a:sym typeface="Lato"/>
            </a:endParaRPr>
          </a:p>
          <a:p>
            <a:pPr marL="457200" lvl="0" indent="-342900" algn="l" rtl="0">
              <a:lnSpc>
                <a:spcPct val="150000"/>
              </a:lnSpc>
              <a:spcBef>
                <a:spcPts val="0"/>
              </a:spcBef>
              <a:spcAft>
                <a:spcPts val="0"/>
              </a:spcAft>
              <a:buClr>
                <a:schemeClr val="accent1"/>
              </a:buClr>
              <a:buSzPts val="1800"/>
              <a:buFont typeface="Lato"/>
              <a:buChar char="-"/>
            </a:pPr>
            <a:r>
              <a:rPr lang="en" sz="1800" dirty="0">
                <a:solidFill>
                  <a:schemeClr val="accent1"/>
                </a:solidFill>
                <a:latin typeface="Lato"/>
                <a:ea typeface="Lato"/>
                <a:cs typeface="Lato"/>
                <a:sym typeface="Lato"/>
              </a:rPr>
              <a:t>   	Enhancing resilience in water-related system </a:t>
            </a:r>
            <a:endParaRPr sz="1800" dirty="0">
              <a:solidFill>
                <a:schemeClr val="accent1"/>
              </a:solidFill>
              <a:latin typeface="Lato"/>
              <a:ea typeface="Lato"/>
              <a:cs typeface="Lato"/>
              <a:sym typeface="Lato"/>
            </a:endParaRPr>
          </a:p>
        </p:txBody>
      </p:sp>
      <p:pic>
        <p:nvPicPr>
          <p:cNvPr id="71" name="Google Shape;71;p14"/>
          <p:cNvPicPr preferRelativeResize="0"/>
          <p:nvPr/>
        </p:nvPicPr>
        <p:blipFill>
          <a:blip r:embed="rId4">
            <a:alphaModFix/>
          </a:blip>
          <a:stretch>
            <a:fillRect/>
          </a:stretch>
        </p:blipFill>
        <p:spPr>
          <a:xfrm>
            <a:off x="455850" y="236199"/>
            <a:ext cx="3655900" cy="1566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2000"/>
                                        <p:tgtEl>
                                          <p:spTgt spid="71"/>
                                        </p:tgtEl>
                                      </p:cBhvr>
                                    </p:animEffect>
                                    <p:anim calcmode="lin" valueType="num">
                                      <p:cBhvr>
                                        <p:cTn id="8" dur="2000" fill="hold"/>
                                        <p:tgtEl>
                                          <p:spTgt spid="71"/>
                                        </p:tgtEl>
                                        <p:attrNameLst>
                                          <p:attrName>ppt_w</p:attrName>
                                        </p:attrNameLst>
                                      </p:cBhvr>
                                      <p:tavLst>
                                        <p:tav tm="0" fmla="#ppt_w*sin(2.5*pi*$)">
                                          <p:val>
                                            <p:fltVal val="0"/>
                                          </p:val>
                                        </p:tav>
                                        <p:tav tm="100000">
                                          <p:val>
                                            <p:fltVal val="1"/>
                                          </p:val>
                                        </p:tav>
                                      </p:tavLst>
                                    </p:anim>
                                    <p:anim calcmode="lin" valueType="num">
                                      <p:cBhvr>
                                        <p:cTn id="9" dur="2000" fill="hold"/>
                                        <p:tgtEl>
                                          <p:spTgt spid="71"/>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70">
                                            <p:txEl>
                                              <p:pRg st="0" end="0"/>
                                            </p:txEl>
                                          </p:spTgt>
                                        </p:tgtEl>
                                        <p:attrNameLst>
                                          <p:attrName>style.visibility</p:attrName>
                                        </p:attrNameLst>
                                      </p:cBhvr>
                                      <p:to>
                                        <p:strVal val="visible"/>
                                      </p:to>
                                    </p:set>
                                    <p:animEffect transition="in" filter="randombar(horizontal)">
                                      <p:cBhvr>
                                        <p:cTn id="14" dur="1000"/>
                                        <p:tgtEl>
                                          <p:spTgt spid="7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70">
                                            <p:txEl>
                                              <p:pRg st="1" end="1"/>
                                            </p:txEl>
                                          </p:spTgt>
                                        </p:tgtEl>
                                        <p:attrNameLst>
                                          <p:attrName>style.visibility</p:attrName>
                                        </p:attrNameLst>
                                      </p:cBhvr>
                                      <p:to>
                                        <p:strVal val="visible"/>
                                      </p:to>
                                    </p:set>
                                    <p:animEffect transition="in" filter="wipe(down)">
                                      <p:cBhvr>
                                        <p:cTn id="19" dur="1500"/>
                                        <p:tgtEl>
                                          <p:spTgt spid="7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0">
                                            <p:txEl>
                                              <p:pRg st="2" end="2"/>
                                            </p:txEl>
                                          </p:spTgt>
                                        </p:tgtEl>
                                        <p:attrNameLst>
                                          <p:attrName>style.visibility</p:attrName>
                                        </p:attrNameLst>
                                      </p:cBhvr>
                                      <p:to>
                                        <p:strVal val="visible"/>
                                      </p:to>
                                    </p:set>
                                    <p:animEffect transition="in" filter="wipe(down)">
                                      <p:cBhvr>
                                        <p:cTn id="24" dur="1500"/>
                                        <p:tgtEl>
                                          <p:spTgt spid="7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70">
                                            <p:txEl>
                                              <p:pRg st="3" end="3"/>
                                            </p:txEl>
                                          </p:spTgt>
                                        </p:tgtEl>
                                        <p:attrNameLst>
                                          <p:attrName>style.visibility</p:attrName>
                                        </p:attrNameLst>
                                      </p:cBhvr>
                                      <p:to>
                                        <p:strVal val="visible"/>
                                      </p:to>
                                    </p:set>
                                    <p:animEffect transition="in" filter="wipe(down)">
                                      <p:cBhvr>
                                        <p:cTn id="29" dur="1500"/>
                                        <p:tgtEl>
                                          <p:spTgt spid="7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70">
                                            <p:txEl>
                                              <p:pRg st="4" end="4"/>
                                            </p:txEl>
                                          </p:spTgt>
                                        </p:tgtEl>
                                        <p:attrNameLst>
                                          <p:attrName>style.visibility</p:attrName>
                                        </p:attrNameLst>
                                      </p:cBhvr>
                                      <p:to>
                                        <p:strVal val="visible"/>
                                      </p:to>
                                    </p:set>
                                    <p:animEffect transition="in" filter="wipe(down)">
                                      <p:cBhvr>
                                        <p:cTn id="34" dur="1500"/>
                                        <p:tgtEl>
                                          <p:spTgt spid="70">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70">
                                            <p:txEl>
                                              <p:pRg st="5" end="5"/>
                                            </p:txEl>
                                          </p:spTgt>
                                        </p:tgtEl>
                                        <p:attrNameLst>
                                          <p:attrName>style.visibility</p:attrName>
                                        </p:attrNameLst>
                                      </p:cBhvr>
                                      <p:to>
                                        <p:strVal val="visible"/>
                                      </p:to>
                                    </p:set>
                                    <p:animEffect transition="in" filter="wipe(down)">
                                      <p:cBhvr>
                                        <p:cTn id="39" dur="1500"/>
                                        <p:tgtEl>
                                          <p:spTgt spid="70">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70">
                                            <p:txEl>
                                              <p:pRg st="6" end="6"/>
                                            </p:txEl>
                                          </p:spTgt>
                                        </p:tgtEl>
                                        <p:attrNameLst>
                                          <p:attrName>style.visibility</p:attrName>
                                        </p:attrNameLst>
                                      </p:cBhvr>
                                      <p:to>
                                        <p:strVal val="visible"/>
                                      </p:to>
                                    </p:set>
                                    <p:animEffect transition="in" filter="wipe(down)">
                                      <p:cBhvr>
                                        <p:cTn id="44" dur="1500"/>
                                        <p:tgtEl>
                                          <p:spTgt spid="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pic>
        <p:nvPicPr>
          <p:cNvPr id="76" name="Google Shape;76;p15"/>
          <p:cNvPicPr preferRelativeResize="0"/>
          <p:nvPr/>
        </p:nvPicPr>
        <p:blipFill rotWithShape="1">
          <a:blip r:embed="rId3">
            <a:alphaModFix/>
          </a:blip>
          <a:srcRect/>
          <a:stretch/>
        </p:blipFill>
        <p:spPr>
          <a:xfrm>
            <a:off x="6093420" y="0"/>
            <a:ext cx="2828718" cy="2828718"/>
          </a:xfrm>
          <a:prstGeom prst="rect">
            <a:avLst/>
          </a:prstGeom>
          <a:noFill/>
          <a:ln>
            <a:noFill/>
          </a:ln>
        </p:spPr>
      </p:pic>
      <p:sp>
        <p:nvSpPr>
          <p:cNvPr id="77" name="Google Shape;77;p15"/>
          <p:cNvSpPr/>
          <p:nvPr/>
        </p:nvSpPr>
        <p:spPr>
          <a:xfrm rot="-5400000">
            <a:off x="-925625" y="2080500"/>
            <a:ext cx="3241200" cy="525300"/>
          </a:xfrm>
          <a:prstGeom prst="roundRect">
            <a:avLst>
              <a:gd name="adj" fmla="val 16667"/>
            </a:avLst>
          </a:prstGeom>
          <a:solidFill>
            <a:srgbClr val="840D35"/>
          </a:solidFill>
          <a:ln w="9525" cap="flat" cmpd="sng">
            <a:solidFill>
              <a:srgbClr val="840D3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rgbClr val="FFFFFF"/>
                </a:solidFill>
                <a:latin typeface="Roboto"/>
                <a:ea typeface="Roboto"/>
                <a:cs typeface="Roboto"/>
                <a:sym typeface="Roboto"/>
              </a:rPr>
              <a:t>Time Series Characteristics</a:t>
            </a:r>
            <a:endParaRPr sz="1900" dirty="0">
              <a:solidFill>
                <a:srgbClr val="FFFFFF"/>
              </a:solidFill>
              <a:latin typeface="Roboto"/>
              <a:ea typeface="Roboto"/>
              <a:cs typeface="Roboto"/>
              <a:sym typeface="Roboto"/>
            </a:endParaRPr>
          </a:p>
        </p:txBody>
      </p:sp>
      <p:sp>
        <p:nvSpPr>
          <p:cNvPr id="78" name="Google Shape;78;p15"/>
          <p:cNvSpPr/>
          <p:nvPr/>
        </p:nvSpPr>
        <p:spPr>
          <a:xfrm>
            <a:off x="2150875" y="722513"/>
            <a:ext cx="2020500" cy="525300"/>
          </a:xfrm>
          <a:prstGeom prst="roundRect">
            <a:avLst>
              <a:gd name="adj" fmla="val 16667"/>
            </a:avLst>
          </a:prstGeom>
          <a:solidFill>
            <a:srgbClr val="E1165B"/>
          </a:solidFill>
          <a:ln w="9525" cap="flat" cmpd="sng">
            <a:solidFill>
              <a:srgbClr val="E1165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rgbClr val="FFFFFF"/>
                </a:solidFill>
                <a:latin typeface="Roboto"/>
                <a:ea typeface="Roboto"/>
                <a:cs typeface="Roboto"/>
                <a:sym typeface="Roboto"/>
              </a:rPr>
              <a:t>Outliers</a:t>
            </a:r>
            <a:endParaRPr sz="1900" dirty="0">
              <a:solidFill>
                <a:srgbClr val="FFFFFF"/>
              </a:solidFill>
              <a:latin typeface="Roboto"/>
              <a:ea typeface="Roboto"/>
              <a:cs typeface="Roboto"/>
              <a:sym typeface="Roboto"/>
            </a:endParaRPr>
          </a:p>
        </p:txBody>
      </p:sp>
      <p:sp>
        <p:nvSpPr>
          <p:cNvPr id="79" name="Google Shape;79;p15"/>
          <p:cNvSpPr/>
          <p:nvPr/>
        </p:nvSpPr>
        <p:spPr>
          <a:xfrm>
            <a:off x="2150875" y="1643000"/>
            <a:ext cx="2020500" cy="525300"/>
          </a:xfrm>
          <a:prstGeom prst="roundRect">
            <a:avLst>
              <a:gd name="adj" fmla="val 16667"/>
            </a:avLst>
          </a:prstGeom>
          <a:solidFill>
            <a:srgbClr val="E1165B"/>
          </a:solidFill>
          <a:ln w="9525" cap="flat" cmpd="sng">
            <a:solidFill>
              <a:srgbClr val="E1165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rgbClr val="FFFFFF"/>
                </a:solidFill>
                <a:latin typeface="Roboto"/>
                <a:ea typeface="Roboto"/>
                <a:cs typeface="Roboto"/>
                <a:sym typeface="Roboto"/>
              </a:rPr>
              <a:t>Trend</a:t>
            </a:r>
            <a:endParaRPr sz="1900" dirty="0">
              <a:solidFill>
                <a:srgbClr val="FFFFFF"/>
              </a:solidFill>
              <a:latin typeface="Roboto"/>
              <a:ea typeface="Roboto"/>
              <a:cs typeface="Roboto"/>
              <a:sym typeface="Roboto"/>
            </a:endParaRPr>
          </a:p>
        </p:txBody>
      </p:sp>
      <p:sp>
        <p:nvSpPr>
          <p:cNvPr id="80" name="Google Shape;80;p15"/>
          <p:cNvSpPr/>
          <p:nvPr/>
        </p:nvSpPr>
        <p:spPr>
          <a:xfrm>
            <a:off x="2150875" y="2692338"/>
            <a:ext cx="2020500" cy="525300"/>
          </a:xfrm>
          <a:prstGeom prst="roundRect">
            <a:avLst>
              <a:gd name="adj" fmla="val 16667"/>
            </a:avLst>
          </a:prstGeom>
          <a:solidFill>
            <a:srgbClr val="E1165B"/>
          </a:solidFill>
          <a:ln w="9525" cap="flat" cmpd="sng">
            <a:solidFill>
              <a:srgbClr val="E1165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rgbClr val="FFFFFF"/>
                </a:solidFill>
                <a:latin typeface="Roboto"/>
                <a:ea typeface="Roboto"/>
                <a:cs typeface="Roboto"/>
                <a:sym typeface="Roboto"/>
              </a:rPr>
              <a:t>Seasonality</a:t>
            </a:r>
            <a:endParaRPr sz="1900" dirty="0">
              <a:solidFill>
                <a:srgbClr val="FFFFFF"/>
              </a:solidFill>
              <a:latin typeface="Roboto"/>
              <a:ea typeface="Roboto"/>
              <a:cs typeface="Roboto"/>
              <a:sym typeface="Roboto"/>
            </a:endParaRPr>
          </a:p>
        </p:txBody>
      </p:sp>
      <p:sp>
        <p:nvSpPr>
          <p:cNvPr id="81" name="Google Shape;81;p15"/>
          <p:cNvSpPr/>
          <p:nvPr/>
        </p:nvSpPr>
        <p:spPr>
          <a:xfrm>
            <a:off x="2150875" y="3617538"/>
            <a:ext cx="2020500" cy="525300"/>
          </a:xfrm>
          <a:prstGeom prst="roundRect">
            <a:avLst>
              <a:gd name="adj" fmla="val 16667"/>
            </a:avLst>
          </a:prstGeom>
          <a:solidFill>
            <a:srgbClr val="E1165B"/>
          </a:solidFill>
          <a:ln w="9525" cap="flat" cmpd="sng">
            <a:solidFill>
              <a:srgbClr val="E1165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solidFill>
                  <a:srgbClr val="FFFFFF"/>
                </a:solidFill>
                <a:latin typeface="Roboto"/>
                <a:ea typeface="Roboto"/>
                <a:cs typeface="Roboto"/>
                <a:sym typeface="Roboto"/>
              </a:rPr>
              <a:t>Cyclying</a:t>
            </a:r>
            <a:endParaRPr sz="1900" dirty="0">
              <a:solidFill>
                <a:srgbClr val="FFFFFF"/>
              </a:solidFill>
              <a:latin typeface="Roboto"/>
              <a:ea typeface="Roboto"/>
              <a:cs typeface="Roboto"/>
              <a:sym typeface="Roboto"/>
            </a:endParaRPr>
          </a:p>
        </p:txBody>
      </p:sp>
      <p:cxnSp>
        <p:nvCxnSpPr>
          <p:cNvPr id="82" name="Google Shape;82;p15"/>
          <p:cNvCxnSpPr>
            <a:stCxn id="77" idx="2"/>
            <a:endCxn id="78" idx="1"/>
          </p:cNvCxnSpPr>
          <p:nvPr/>
        </p:nvCxnSpPr>
        <p:spPr>
          <a:xfrm rot="10800000" flipH="1">
            <a:off x="957625" y="985050"/>
            <a:ext cx="1193400" cy="1358100"/>
          </a:xfrm>
          <a:prstGeom prst="bentConnector3">
            <a:avLst>
              <a:gd name="adj1" fmla="val 49994"/>
            </a:avLst>
          </a:prstGeom>
          <a:noFill/>
          <a:ln w="9525" cap="flat" cmpd="sng">
            <a:solidFill>
              <a:schemeClr val="dk2"/>
            </a:solidFill>
            <a:prstDash val="solid"/>
            <a:round/>
            <a:headEnd type="none" w="med" len="med"/>
            <a:tailEnd type="none" w="med" len="med"/>
          </a:ln>
        </p:spPr>
      </p:cxnSp>
      <p:cxnSp>
        <p:nvCxnSpPr>
          <p:cNvPr id="83" name="Google Shape;83;p15"/>
          <p:cNvCxnSpPr>
            <a:stCxn id="77" idx="2"/>
            <a:endCxn id="79" idx="1"/>
          </p:cNvCxnSpPr>
          <p:nvPr/>
        </p:nvCxnSpPr>
        <p:spPr>
          <a:xfrm rot="10800000" flipH="1">
            <a:off x="957625" y="1905750"/>
            <a:ext cx="1193400" cy="437400"/>
          </a:xfrm>
          <a:prstGeom prst="bentConnector3">
            <a:avLst>
              <a:gd name="adj1" fmla="val 49994"/>
            </a:avLst>
          </a:prstGeom>
          <a:noFill/>
          <a:ln w="9525" cap="flat" cmpd="sng">
            <a:solidFill>
              <a:schemeClr val="dk2"/>
            </a:solidFill>
            <a:prstDash val="solid"/>
            <a:round/>
            <a:headEnd type="none" w="med" len="med"/>
            <a:tailEnd type="none" w="med" len="med"/>
          </a:ln>
        </p:spPr>
      </p:cxnSp>
      <p:cxnSp>
        <p:nvCxnSpPr>
          <p:cNvPr id="84" name="Google Shape;84;p15"/>
          <p:cNvCxnSpPr>
            <a:stCxn id="77" idx="2"/>
            <a:endCxn id="80" idx="1"/>
          </p:cNvCxnSpPr>
          <p:nvPr/>
        </p:nvCxnSpPr>
        <p:spPr>
          <a:xfrm>
            <a:off x="957625" y="2343150"/>
            <a:ext cx="1193400" cy="611700"/>
          </a:xfrm>
          <a:prstGeom prst="bentConnector3">
            <a:avLst>
              <a:gd name="adj1" fmla="val 49994"/>
            </a:avLst>
          </a:prstGeom>
          <a:noFill/>
          <a:ln w="9525" cap="flat" cmpd="sng">
            <a:solidFill>
              <a:schemeClr val="dk2"/>
            </a:solidFill>
            <a:prstDash val="solid"/>
            <a:round/>
            <a:headEnd type="none" w="med" len="med"/>
            <a:tailEnd type="none" w="med" len="med"/>
          </a:ln>
        </p:spPr>
      </p:cxnSp>
      <p:cxnSp>
        <p:nvCxnSpPr>
          <p:cNvPr id="85" name="Google Shape;85;p15"/>
          <p:cNvCxnSpPr>
            <a:stCxn id="77" idx="2"/>
            <a:endCxn id="81" idx="1"/>
          </p:cNvCxnSpPr>
          <p:nvPr/>
        </p:nvCxnSpPr>
        <p:spPr>
          <a:xfrm>
            <a:off x="957625" y="2343150"/>
            <a:ext cx="1193400" cy="1536900"/>
          </a:xfrm>
          <a:prstGeom prst="bentConnector3">
            <a:avLst>
              <a:gd name="adj1" fmla="val 49994"/>
            </a:avLst>
          </a:prstGeom>
          <a:noFill/>
          <a:ln w="9525" cap="flat" cmpd="sng">
            <a:solidFill>
              <a:schemeClr val="dk2"/>
            </a:solidFill>
            <a:prstDash val="solid"/>
            <a:round/>
            <a:headEnd type="none" w="med" len="med"/>
            <a:tailEnd type="none" w="med" len="med"/>
          </a:ln>
        </p:spPr>
      </p:cxnSp>
      <p:pic>
        <p:nvPicPr>
          <p:cNvPr id="86" name="Google Shape;86;p15"/>
          <p:cNvPicPr preferRelativeResize="0"/>
          <p:nvPr/>
        </p:nvPicPr>
        <p:blipFill>
          <a:blip r:embed="rId4">
            <a:alphaModFix/>
          </a:blip>
          <a:stretch>
            <a:fillRect/>
          </a:stretch>
        </p:blipFill>
        <p:spPr>
          <a:xfrm rot="-1580875">
            <a:off x="5626490" y="2328375"/>
            <a:ext cx="1435120" cy="25099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500" fill="hold"/>
                                        <p:tgtEl>
                                          <p:spTgt spid="86"/>
                                        </p:tgtEl>
                                        <p:attrNameLst>
                                          <p:attrName>ppt_x</p:attrName>
                                        </p:attrNameLst>
                                      </p:cBhvr>
                                      <p:tavLst>
                                        <p:tav tm="0">
                                          <p:val>
                                            <p:strVal val="1+#ppt_w/2"/>
                                          </p:val>
                                        </p:tav>
                                        <p:tav tm="100000">
                                          <p:val>
                                            <p:strVal val="#ppt_x"/>
                                          </p:val>
                                        </p:tav>
                                      </p:tavLst>
                                    </p:anim>
                                    <p:anim calcmode="lin" valueType="num">
                                      <p:cBhvr additive="base">
                                        <p:cTn id="8"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78"/>
                                        </p:tgtEl>
                                        <p:attrNameLst>
                                          <p:attrName>style.visibility</p:attrName>
                                        </p:attrNameLst>
                                      </p:cBhvr>
                                      <p:to>
                                        <p:strVal val="visible"/>
                                      </p:to>
                                    </p:set>
                                    <p:animEffect transition="in" filter="circle(in)">
                                      <p:cBhvr>
                                        <p:cTn id="13" dur="1250"/>
                                        <p:tgtEl>
                                          <p:spTgt spid="78"/>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circle(in)">
                                      <p:cBhvr>
                                        <p:cTn id="18" dur="1250"/>
                                        <p:tgtEl>
                                          <p:spTgt spid="79"/>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80"/>
                                        </p:tgtEl>
                                        <p:attrNameLst>
                                          <p:attrName>style.visibility</p:attrName>
                                        </p:attrNameLst>
                                      </p:cBhvr>
                                      <p:to>
                                        <p:strVal val="visible"/>
                                      </p:to>
                                    </p:set>
                                    <p:animEffect transition="in" filter="circle(in)">
                                      <p:cBhvr>
                                        <p:cTn id="23" dur="125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circle(in)">
                                      <p:cBhvr>
                                        <p:cTn id="28" dur="125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80" grpId="0" animBg="1"/>
      <p:bldP spid="8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7"/>
          <p:cNvPicPr preferRelativeResize="0"/>
          <p:nvPr/>
        </p:nvPicPr>
        <p:blipFill rotWithShape="1">
          <a:blip r:embed="rId3">
            <a:alphaModFix/>
          </a:blip>
          <a:srcRect/>
          <a:stretch/>
        </p:blipFill>
        <p:spPr>
          <a:xfrm>
            <a:off x="6093420" y="0"/>
            <a:ext cx="2828718" cy="2828718"/>
          </a:xfrm>
          <a:prstGeom prst="rect">
            <a:avLst/>
          </a:prstGeom>
          <a:noFill/>
          <a:ln>
            <a:noFill/>
          </a:ln>
        </p:spPr>
      </p:pic>
      <p:sp>
        <p:nvSpPr>
          <p:cNvPr id="102" name="Google Shape;102;p17"/>
          <p:cNvSpPr txBox="1"/>
          <p:nvPr/>
        </p:nvSpPr>
        <p:spPr>
          <a:xfrm>
            <a:off x="325620" y="444235"/>
            <a:ext cx="57678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Lato"/>
              <a:buChar char="➢"/>
            </a:pPr>
            <a:r>
              <a:rPr lang="en" sz="1800" b="1" u="sng" dirty="0">
                <a:solidFill>
                  <a:schemeClr val="tx1"/>
                </a:solidFill>
                <a:latin typeface="Lato"/>
                <a:ea typeface="Lato"/>
                <a:cs typeface="Lato"/>
                <a:sym typeface="Lato"/>
              </a:rPr>
              <a:t>Outliers</a:t>
            </a:r>
            <a:endParaRPr sz="1800" b="1" u="sng" dirty="0">
              <a:solidFill>
                <a:schemeClr val="tx1"/>
              </a:solidFill>
              <a:latin typeface="Lato"/>
              <a:ea typeface="Lato"/>
              <a:cs typeface="Lato"/>
              <a:sym typeface="Lato"/>
            </a:endParaRPr>
          </a:p>
          <a:p>
            <a:pPr marL="0" lvl="0" indent="0" algn="l" rtl="0">
              <a:spcBef>
                <a:spcPts val="0"/>
              </a:spcBef>
              <a:spcAft>
                <a:spcPts val="0"/>
              </a:spcAft>
              <a:buNone/>
            </a:pPr>
            <a:r>
              <a:rPr lang="en" sz="1800" dirty="0">
                <a:solidFill>
                  <a:schemeClr val="accent1"/>
                </a:solidFill>
                <a:latin typeface="Lato"/>
                <a:ea typeface="Lato"/>
                <a:cs typeface="Lato"/>
                <a:sym typeface="Lato"/>
              </a:rPr>
              <a:t>Outliers in time series data are values that significantly differ from the patterns and trends of the other values in the time series</a:t>
            </a:r>
            <a:endParaRPr sz="1800" dirty="0">
              <a:solidFill>
                <a:schemeClr val="accent1"/>
              </a:solidFill>
              <a:latin typeface="Lato"/>
              <a:ea typeface="Lato"/>
              <a:cs typeface="Lato"/>
              <a:sym typeface="Lato"/>
            </a:endParaRPr>
          </a:p>
        </p:txBody>
      </p:sp>
      <p:grpSp>
        <p:nvGrpSpPr>
          <p:cNvPr id="36" name="Group 35">
            <a:extLst>
              <a:ext uri="{FF2B5EF4-FFF2-40B4-BE49-F238E27FC236}">
                <a16:creationId xmlns:a16="http://schemas.microsoft.com/office/drawing/2014/main" id="{F9599832-0B22-9187-DA19-96E343263616}"/>
              </a:ext>
            </a:extLst>
          </p:cNvPr>
          <p:cNvGrpSpPr/>
          <p:nvPr/>
        </p:nvGrpSpPr>
        <p:grpSpPr>
          <a:xfrm>
            <a:off x="221862" y="1737235"/>
            <a:ext cx="7047464" cy="2632745"/>
            <a:chOff x="325620" y="2336573"/>
            <a:chExt cx="7047464" cy="1953071"/>
          </a:xfrm>
        </p:grpSpPr>
        <p:sp>
          <p:nvSpPr>
            <p:cNvPr id="3" name="Rectangle: Rounded Corners 2">
              <a:extLst>
                <a:ext uri="{FF2B5EF4-FFF2-40B4-BE49-F238E27FC236}">
                  <a16:creationId xmlns:a16="http://schemas.microsoft.com/office/drawing/2014/main" id="{024A676C-ED79-458F-7B12-786EA0AD3D65}"/>
                </a:ext>
              </a:extLst>
            </p:cNvPr>
            <p:cNvSpPr/>
            <p:nvPr/>
          </p:nvSpPr>
          <p:spPr>
            <a:xfrm>
              <a:off x="3477581" y="2336573"/>
              <a:ext cx="1626782" cy="470353"/>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Outliers</a:t>
              </a:r>
              <a:endParaRPr lang="en-US" b="1" dirty="0"/>
            </a:p>
          </p:txBody>
        </p:sp>
        <p:sp>
          <p:nvSpPr>
            <p:cNvPr id="5" name="Rectangle: Rounded Corners 4">
              <a:extLst>
                <a:ext uri="{FF2B5EF4-FFF2-40B4-BE49-F238E27FC236}">
                  <a16:creationId xmlns:a16="http://schemas.microsoft.com/office/drawing/2014/main" id="{D6A9F4A1-71B5-BE42-7449-38D94A54A711}"/>
                </a:ext>
              </a:extLst>
            </p:cNvPr>
            <p:cNvSpPr/>
            <p:nvPr/>
          </p:nvSpPr>
          <p:spPr>
            <a:xfrm>
              <a:off x="5173107" y="3272953"/>
              <a:ext cx="2199977" cy="470353"/>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Numerical Method</a:t>
              </a:r>
              <a:endParaRPr lang="en-US" dirty="0"/>
            </a:p>
          </p:txBody>
        </p:sp>
        <p:sp>
          <p:nvSpPr>
            <p:cNvPr id="6" name="Rectangle: Rounded Corners 5">
              <a:extLst>
                <a:ext uri="{FF2B5EF4-FFF2-40B4-BE49-F238E27FC236}">
                  <a16:creationId xmlns:a16="http://schemas.microsoft.com/office/drawing/2014/main" id="{87FB58B8-232E-D022-4077-256C270E6C0D}"/>
                </a:ext>
              </a:extLst>
            </p:cNvPr>
            <p:cNvSpPr/>
            <p:nvPr/>
          </p:nvSpPr>
          <p:spPr>
            <a:xfrm>
              <a:off x="1412624" y="3260145"/>
              <a:ext cx="2072379" cy="460996"/>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Visualization</a:t>
              </a:r>
              <a:endParaRPr lang="en-US" dirty="0"/>
            </a:p>
          </p:txBody>
        </p:sp>
        <p:sp>
          <p:nvSpPr>
            <p:cNvPr id="12" name="Rectangle: Rounded Corners 11">
              <a:extLst>
                <a:ext uri="{FF2B5EF4-FFF2-40B4-BE49-F238E27FC236}">
                  <a16:creationId xmlns:a16="http://schemas.microsoft.com/office/drawing/2014/main" id="{5CF0757F-0C70-06D5-C2C2-26DAC725E86A}"/>
                </a:ext>
              </a:extLst>
            </p:cNvPr>
            <p:cNvSpPr/>
            <p:nvPr/>
          </p:nvSpPr>
          <p:spPr>
            <a:xfrm>
              <a:off x="3209520" y="3911591"/>
              <a:ext cx="1376436" cy="366230"/>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err="1"/>
                <a:t>qqnorm</a:t>
              </a:r>
              <a:endParaRPr lang="en-US" dirty="0"/>
            </a:p>
          </p:txBody>
        </p:sp>
        <p:sp>
          <p:nvSpPr>
            <p:cNvPr id="13" name="Rectangle: Rounded Corners 12">
              <a:extLst>
                <a:ext uri="{FF2B5EF4-FFF2-40B4-BE49-F238E27FC236}">
                  <a16:creationId xmlns:a16="http://schemas.microsoft.com/office/drawing/2014/main" id="{D184D1BF-73FD-3135-A752-03F1071E9299}"/>
                </a:ext>
              </a:extLst>
            </p:cNvPr>
            <p:cNvSpPr/>
            <p:nvPr/>
          </p:nvSpPr>
          <p:spPr>
            <a:xfrm>
              <a:off x="1758653" y="3923413"/>
              <a:ext cx="1376436" cy="366230"/>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histogram</a:t>
              </a:r>
              <a:endParaRPr lang="en-US" dirty="0"/>
            </a:p>
          </p:txBody>
        </p:sp>
        <p:sp>
          <p:nvSpPr>
            <p:cNvPr id="14" name="Rectangle: Rounded Corners 13">
              <a:extLst>
                <a:ext uri="{FF2B5EF4-FFF2-40B4-BE49-F238E27FC236}">
                  <a16:creationId xmlns:a16="http://schemas.microsoft.com/office/drawing/2014/main" id="{6317F506-CEAB-825C-FE64-DF58E841BBAB}"/>
                </a:ext>
              </a:extLst>
            </p:cNvPr>
            <p:cNvSpPr/>
            <p:nvPr/>
          </p:nvSpPr>
          <p:spPr>
            <a:xfrm>
              <a:off x="325620" y="3923414"/>
              <a:ext cx="1376436" cy="366230"/>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Box</a:t>
              </a:r>
              <a:r>
                <a:rPr lang="en-US" sz="2000" dirty="0"/>
                <a:t> </a:t>
              </a:r>
              <a:r>
                <a:rPr lang="en-US" sz="1800" dirty="0"/>
                <a:t>plot</a:t>
              </a:r>
              <a:endParaRPr lang="en-US" dirty="0"/>
            </a:p>
          </p:txBody>
        </p:sp>
        <p:sp>
          <p:nvSpPr>
            <p:cNvPr id="17" name="Rectangle: Rounded Corners 16">
              <a:extLst>
                <a:ext uri="{FF2B5EF4-FFF2-40B4-BE49-F238E27FC236}">
                  <a16:creationId xmlns:a16="http://schemas.microsoft.com/office/drawing/2014/main" id="{F4EA76A4-D125-4170-455A-304739C32712}"/>
                </a:ext>
              </a:extLst>
            </p:cNvPr>
            <p:cNvSpPr/>
            <p:nvPr/>
          </p:nvSpPr>
          <p:spPr>
            <a:xfrm>
              <a:off x="5539338" y="3915141"/>
              <a:ext cx="1467517" cy="366230"/>
            </a:xfrm>
            <a:prstGeom prst="roundRect">
              <a:avLst/>
            </a:prstGeom>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dirty="0"/>
                <a:t>Ave &amp; STD</a:t>
              </a:r>
              <a:endParaRPr lang="en-US" dirty="0"/>
            </a:p>
          </p:txBody>
        </p:sp>
        <p:cxnSp>
          <p:nvCxnSpPr>
            <p:cNvPr id="19" name="Connector: Elbow 18">
              <a:extLst>
                <a:ext uri="{FF2B5EF4-FFF2-40B4-BE49-F238E27FC236}">
                  <a16:creationId xmlns:a16="http://schemas.microsoft.com/office/drawing/2014/main" id="{6F544D67-8A6A-165A-C48D-674DFEAEC4D5}"/>
                </a:ext>
              </a:extLst>
            </p:cNvPr>
            <p:cNvCxnSpPr>
              <a:stCxn id="3" idx="2"/>
              <a:endCxn id="6" idx="0"/>
            </p:cNvCxnSpPr>
            <p:nvPr/>
          </p:nvCxnSpPr>
          <p:spPr>
            <a:xfrm rot="5400000">
              <a:off x="3143284" y="2112456"/>
              <a:ext cx="453219" cy="1842158"/>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1AD2AF6-CF6F-FBE4-E5A2-B31F46D0251A}"/>
                </a:ext>
              </a:extLst>
            </p:cNvPr>
            <p:cNvCxnSpPr>
              <a:cxnSpLocks/>
            </p:cNvCxnSpPr>
            <p:nvPr/>
          </p:nvCxnSpPr>
          <p:spPr>
            <a:xfrm rot="16200000" flipH="1">
              <a:off x="5049021" y="2040989"/>
              <a:ext cx="466027" cy="1982124"/>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9B6A4914-69C9-6ABD-5B8D-AC43440040C7}"/>
                </a:ext>
              </a:extLst>
            </p:cNvPr>
            <p:cNvCxnSpPr>
              <a:stCxn id="6" idx="2"/>
              <a:endCxn id="14" idx="0"/>
            </p:cNvCxnSpPr>
            <p:nvPr/>
          </p:nvCxnSpPr>
          <p:spPr>
            <a:xfrm rot="5400000">
              <a:off x="1630190" y="3104789"/>
              <a:ext cx="202273" cy="1434976"/>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12F3ACAA-9BE2-E91A-BC1B-B12839A761DD}"/>
                </a:ext>
              </a:extLst>
            </p:cNvPr>
            <p:cNvCxnSpPr>
              <a:stCxn id="6" idx="2"/>
              <a:endCxn id="12" idx="0"/>
            </p:cNvCxnSpPr>
            <p:nvPr/>
          </p:nvCxnSpPr>
          <p:spPr>
            <a:xfrm rot="16200000" flipH="1">
              <a:off x="3078051" y="3091904"/>
              <a:ext cx="190450" cy="1448924"/>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45872A69-5908-19D2-39E3-6ED65DB2FAA5}"/>
                </a:ext>
              </a:extLst>
            </p:cNvPr>
            <p:cNvCxnSpPr>
              <a:stCxn id="6" idx="2"/>
              <a:endCxn id="13" idx="0"/>
            </p:cNvCxnSpPr>
            <p:nvPr/>
          </p:nvCxnSpPr>
          <p:spPr>
            <a:xfrm rot="5400000">
              <a:off x="2346707" y="3821306"/>
              <a:ext cx="202272" cy="1943"/>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2EE843D-D2B8-FDF1-FD18-3239E4F6CE46}"/>
                </a:ext>
              </a:extLst>
            </p:cNvPr>
            <p:cNvCxnSpPr>
              <a:stCxn id="5" idx="2"/>
              <a:endCxn id="17" idx="0"/>
            </p:cNvCxnSpPr>
            <p:nvPr/>
          </p:nvCxnSpPr>
          <p:spPr>
            <a:xfrm rot="16200000" flipH="1">
              <a:off x="6187179" y="3829222"/>
              <a:ext cx="171835" cy="1"/>
            </a:xfrm>
            <a:prstGeom prst="bentConnector3">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anim calcmode="lin" valueType="num">
                                      <p:cBhvr>
                                        <p:cTn id="8" dur="1000" fill="hold"/>
                                        <p:tgtEl>
                                          <p:spTgt spid="102"/>
                                        </p:tgtEl>
                                        <p:attrNameLst>
                                          <p:attrName>ppt_x</p:attrName>
                                        </p:attrNameLst>
                                      </p:cBhvr>
                                      <p:tavLst>
                                        <p:tav tm="0">
                                          <p:val>
                                            <p:strVal val="#ppt_x"/>
                                          </p:val>
                                        </p:tav>
                                        <p:tav tm="100000">
                                          <p:val>
                                            <p:strVal val="#ppt_x"/>
                                          </p:val>
                                        </p:tav>
                                      </p:tavLst>
                                    </p:anim>
                                    <p:anim calcmode="lin" valueType="num">
                                      <p:cBhvr>
                                        <p:cTn id="9" dur="1000" fill="hold"/>
                                        <p:tgtEl>
                                          <p:spTgt spid="10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wipe(down)">
                                      <p:cBhvr>
                                        <p:cTn id="14" dur="175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6"/>
          <p:cNvPicPr preferRelativeResize="0"/>
          <p:nvPr/>
        </p:nvPicPr>
        <p:blipFill rotWithShape="1">
          <a:blip r:embed="rId3">
            <a:alphaModFix/>
          </a:blip>
          <a:srcRect/>
          <a:stretch/>
        </p:blipFill>
        <p:spPr>
          <a:xfrm>
            <a:off x="6093420" y="0"/>
            <a:ext cx="2828718" cy="2828718"/>
          </a:xfrm>
          <a:prstGeom prst="rect">
            <a:avLst/>
          </a:prstGeom>
          <a:noFill/>
          <a:ln>
            <a:noFill/>
          </a:ln>
        </p:spPr>
      </p:pic>
      <p:sp>
        <p:nvSpPr>
          <p:cNvPr id="4" name="Google Shape;93;p16">
            <a:extLst>
              <a:ext uri="{FF2B5EF4-FFF2-40B4-BE49-F238E27FC236}">
                <a16:creationId xmlns:a16="http://schemas.microsoft.com/office/drawing/2014/main" id="{E27ABA1A-27D4-CEFF-B5E5-DA9EBD936175}"/>
              </a:ext>
            </a:extLst>
          </p:cNvPr>
          <p:cNvSpPr txBox="1"/>
          <p:nvPr/>
        </p:nvSpPr>
        <p:spPr>
          <a:xfrm>
            <a:off x="221862" y="398120"/>
            <a:ext cx="56703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Lato"/>
              <a:buChar char="➢"/>
            </a:pPr>
            <a:r>
              <a:rPr lang="en" sz="1800" b="1" u="sng" dirty="0">
                <a:solidFill>
                  <a:schemeClr val="tx1"/>
                </a:solidFill>
                <a:latin typeface="Lato"/>
                <a:ea typeface="Lato"/>
                <a:cs typeface="Lato"/>
                <a:sym typeface="Lato"/>
              </a:rPr>
              <a:t>Trend</a:t>
            </a:r>
            <a:endParaRPr sz="1800" b="1" u="sng" dirty="0">
              <a:solidFill>
                <a:schemeClr val="tx1"/>
              </a:solidFill>
              <a:latin typeface="Lato"/>
              <a:ea typeface="Lato"/>
              <a:cs typeface="Lato"/>
              <a:sym typeface="Lato"/>
            </a:endParaRPr>
          </a:p>
          <a:p>
            <a:pPr marL="0" lvl="0" indent="0" algn="l" rtl="0">
              <a:spcBef>
                <a:spcPts val="0"/>
              </a:spcBef>
              <a:spcAft>
                <a:spcPts val="0"/>
              </a:spcAft>
              <a:buNone/>
            </a:pPr>
            <a:r>
              <a:rPr lang="en" sz="1800" dirty="0">
                <a:solidFill>
                  <a:schemeClr val="accent1"/>
                </a:solidFill>
                <a:latin typeface="Lato"/>
                <a:ea typeface="Lato"/>
                <a:cs typeface="Lato"/>
                <a:sym typeface="Lato"/>
              </a:rPr>
              <a:t>The Trend represents the long-term change in the level of a time series. This change can be either upward  or downward. </a:t>
            </a:r>
            <a:endParaRPr sz="1800" dirty="0">
              <a:solidFill>
                <a:schemeClr val="accent1"/>
              </a:solidFill>
              <a:latin typeface="Lato"/>
              <a:ea typeface="Lato"/>
              <a:cs typeface="Lato"/>
              <a:sym typeface="Lato"/>
            </a:endParaRPr>
          </a:p>
        </p:txBody>
      </p:sp>
      <p:grpSp>
        <p:nvGrpSpPr>
          <p:cNvPr id="18" name="Group 17">
            <a:extLst>
              <a:ext uri="{FF2B5EF4-FFF2-40B4-BE49-F238E27FC236}">
                <a16:creationId xmlns:a16="http://schemas.microsoft.com/office/drawing/2014/main" id="{E79A11E5-6FCC-4BA8-1220-B9A5AE7BF1D8}"/>
              </a:ext>
            </a:extLst>
          </p:cNvPr>
          <p:cNvGrpSpPr/>
          <p:nvPr/>
        </p:nvGrpSpPr>
        <p:grpSpPr>
          <a:xfrm>
            <a:off x="457045" y="2052083"/>
            <a:ext cx="5187071" cy="2241940"/>
            <a:chOff x="906349" y="2041451"/>
            <a:chExt cx="5187071" cy="2241940"/>
          </a:xfrm>
        </p:grpSpPr>
        <p:sp>
          <p:nvSpPr>
            <p:cNvPr id="5" name="Rectangle: Rounded Corners 4">
              <a:extLst>
                <a:ext uri="{FF2B5EF4-FFF2-40B4-BE49-F238E27FC236}">
                  <a16:creationId xmlns:a16="http://schemas.microsoft.com/office/drawing/2014/main" id="{94925F45-4967-9590-8484-4485C5BC99EC}"/>
                </a:ext>
              </a:extLst>
            </p:cNvPr>
            <p:cNvSpPr/>
            <p:nvPr/>
          </p:nvSpPr>
          <p:spPr>
            <a:xfrm>
              <a:off x="2551814" y="2041451"/>
              <a:ext cx="1605516" cy="530299"/>
            </a:xfrm>
            <a:prstGeom prst="round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t>Trend</a:t>
              </a:r>
              <a:endParaRPr lang="en-US" b="1" dirty="0"/>
            </a:p>
          </p:txBody>
        </p:sp>
        <p:sp>
          <p:nvSpPr>
            <p:cNvPr id="6" name="Rectangle: Rounded Corners 5">
              <a:extLst>
                <a:ext uri="{FF2B5EF4-FFF2-40B4-BE49-F238E27FC236}">
                  <a16:creationId xmlns:a16="http://schemas.microsoft.com/office/drawing/2014/main" id="{AF025F4B-AB47-6EC2-DFE2-CB894862DBA0}"/>
                </a:ext>
              </a:extLst>
            </p:cNvPr>
            <p:cNvSpPr/>
            <p:nvPr/>
          </p:nvSpPr>
          <p:spPr>
            <a:xfrm>
              <a:off x="906350" y="2872462"/>
              <a:ext cx="2400375" cy="530299"/>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Visualization</a:t>
              </a:r>
              <a:endParaRPr lang="en-US" dirty="0"/>
            </a:p>
          </p:txBody>
        </p:sp>
        <p:sp>
          <p:nvSpPr>
            <p:cNvPr id="8" name="Rectangle: Rounded Corners 7">
              <a:extLst>
                <a:ext uri="{FF2B5EF4-FFF2-40B4-BE49-F238E27FC236}">
                  <a16:creationId xmlns:a16="http://schemas.microsoft.com/office/drawing/2014/main" id="{0F353650-70A1-4874-5B59-97DCCAFF453D}"/>
                </a:ext>
              </a:extLst>
            </p:cNvPr>
            <p:cNvSpPr/>
            <p:nvPr/>
          </p:nvSpPr>
          <p:spPr>
            <a:xfrm>
              <a:off x="3693044" y="2839351"/>
              <a:ext cx="2400376" cy="530299"/>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Statistical Method</a:t>
              </a:r>
              <a:endParaRPr lang="en-US" dirty="0"/>
            </a:p>
          </p:txBody>
        </p:sp>
        <p:sp>
          <p:nvSpPr>
            <p:cNvPr id="9" name="Rectangle: Rounded Corners 8">
              <a:extLst>
                <a:ext uri="{FF2B5EF4-FFF2-40B4-BE49-F238E27FC236}">
                  <a16:creationId xmlns:a16="http://schemas.microsoft.com/office/drawing/2014/main" id="{F479C16C-C896-988E-7702-00402A881DDB}"/>
                </a:ext>
              </a:extLst>
            </p:cNvPr>
            <p:cNvSpPr/>
            <p:nvPr/>
          </p:nvSpPr>
          <p:spPr>
            <a:xfrm>
              <a:off x="906349" y="3753092"/>
              <a:ext cx="2400375" cy="530299"/>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Plot &amp; Line</a:t>
              </a:r>
              <a:endParaRPr lang="en-US" dirty="0"/>
            </a:p>
          </p:txBody>
        </p:sp>
        <p:sp>
          <p:nvSpPr>
            <p:cNvPr id="10" name="Rectangle: Rounded Corners 9">
              <a:extLst>
                <a:ext uri="{FF2B5EF4-FFF2-40B4-BE49-F238E27FC236}">
                  <a16:creationId xmlns:a16="http://schemas.microsoft.com/office/drawing/2014/main" id="{F6199F85-35AE-AE92-D586-E110FD45D5B2}"/>
                </a:ext>
              </a:extLst>
            </p:cNvPr>
            <p:cNvSpPr/>
            <p:nvPr/>
          </p:nvSpPr>
          <p:spPr>
            <a:xfrm>
              <a:off x="3693045" y="3753092"/>
              <a:ext cx="2400375" cy="530299"/>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Kendall</a:t>
              </a:r>
              <a:endParaRPr lang="en-US" dirty="0"/>
            </a:p>
          </p:txBody>
        </p:sp>
        <p:cxnSp>
          <p:nvCxnSpPr>
            <p:cNvPr id="12" name="Connector: Elbow 11">
              <a:extLst>
                <a:ext uri="{FF2B5EF4-FFF2-40B4-BE49-F238E27FC236}">
                  <a16:creationId xmlns:a16="http://schemas.microsoft.com/office/drawing/2014/main" id="{C5F1BA61-EC37-F3A4-88A4-0D74212CF9F0}"/>
                </a:ext>
              </a:extLst>
            </p:cNvPr>
            <p:cNvCxnSpPr>
              <a:stCxn id="6" idx="2"/>
              <a:endCxn id="9" idx="0"/>
            </p:cNvCxnSpPr>
            <p:nvPr/>
          </p:nvCxnSpPr>
          <p:spPr>
            <a:xfrm rot="5400000">
              <a:off x="1931373" y="3577926"/>
              <a:ext cx="350331" cy="1"/>
            </a:xfrm>
            <a:prstGeom prst="bentConnector3">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AE99FB71-138F-3E6E-F3AF-F96E5FD8E2B3}"/>
                </a:ext>
              </a:extLst>
            </p:cNvPr>
            <p:cNvCxnSpPr/>
            <p:nvPr/>
          </p:nvCxnSpPr>
          <p:spPr>
            <a:xfrm rot="5400000">
              <a:off x="4718067" y="3545732"/>
              <a:ext cx="350331" cy="1"/>
            </a:xfrm>
            <a:prstGeom prst="bentConnector3">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1147FAC4-5417-8B75-FC23-93D79044C573}"/>
                </a:ext>
              </a:extLst>
            </p:cNvPr>
            <p:cNvCxnSpPr>
              <a:stCxn id="5" idx="2"/>
              <a:endCxn id="6" idx="0"/>
            </p:cNvCxnSpPr>
            <p:nvPr/>
          </p:nvCxnSpPr>
          <p:spPr>
            <a:xfrm rot="5400000">
              <a:off x="2580199" y="2098089"/>
              <a:ext cx="300712" cy="1248034"/>
            </a:xfrm>
            <a:prstGeom prst="bentConnector3">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7EBAA4B-0888-A42C-6D6C-B952CF3953BC}"/>
                </a:ext>
              </a:extLst>
            </p:cNvPr>
            <p:cNvCxnSpPr>
              <a:cxnSpLocks/>
            </p:cNvCxnSpPr>
            <p:nvPr/>
          </p:nvCxnSpPr>
          <p:spPr>
            <a:xfrm rot="16200000" flipH="1">
              <a:off x="3990102" y="1946853"/>
              <a:ext cx="267601" cy="1538660"/>
            </a:xfrm>
            <a:prstGeom prst="bentConnector3">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887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1250"/>
                                        <p:tgtEl>
                                          <p:spTgt spid="18"/>
                                        </p:tgtEl>
                                      </p:cBhvr>
                                    </p:animEffect>
                                    <p:anim calcmode="lin" valueType="num">
                                      <p:cBhvr>
                                        <p:cTn id="15" dur="1250" fill="hold"/>
                                        <p:tgtEl>
                                          <p:spTgt spid="18"/>
                                        </p:tgtEl>
                                        <p:attrNameLst>
                                          <p:attrName>ppt_x</p:attrName>
                                        </p:attrNameLst>
                                      </p:cBhvr>
                                      <p:tavLst>
                                        <p:tav tm="0">
                                          <p:val>
                                            <p:strVal val="#ppt_x"/>
                                          </p:val>
                                        </p:tav>
                                        <p:tav tm="100000">
                                          <p:val>
                                            <p:strVal val="#ppt_x"/>
                                          </p:val>
                                        </p:tav>
                                      </p:tavLst>
                                    </p:anim>
                                    <p:anim calcmode="lin" valueType="num">
                                      <p:cBhvr>
                                        <p:cTn id="16" dur="125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6"/>
          <p:cNvPicPr preferRelativeResize="0"/>
          <p:nvPr/>
        </p:nvPicPr>
        <p:blipFill rotWithShape="1">
          <a:blip r:embed="rId3">
            <a:alphaModFix/>
          </a:blip>
          <a:srcRect/>
          <a:stretch/>
        </p:blipFill>
        <p:spPr>
          <a:xfrm>
            <a:off x="6093420" y="0"/>
            <a:ext cx="2828718" cy="2828718"/>
          </a:xfrm>
          <a:prstGeom prst="rect">
            <a:avLst/>
          </a:prstGeom>
          <a:noFill/>
          <a:ln>
            <a:noFill/>
          </a:ln>
        </p:spPr>
      </p:pic>
      <p:sp>
        <p:nvSpPr>
          <p:cNvPr id="2" name="Google Shape;101;p17">
            <a:extLst>
              <a:ext uri="{FF2B5EF4-FFF2-40B4-BE49-F238E27FC236}">
                <a16:creationId xmlns:a16="http://schemas.microsoft.com/office/drawing/2014/main" id="{4D88C75B-2085-059E-DF90-2320C49178D4}"/>
              </a:ext>
            </a:extLst>
          </p:cNvPr>
          <p:cNvSpPr txBox="1"/>
          <p:nvPr/>
        </p:nvSpPr>
        <p:spPr>
          <a:xfrm>
            <a:off x="278156" y="3473671"/>
            <a:ext cx="58719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Lato"/>
              <a:buChar char="➢"/>
            </a:pPr>
            <a:r>
              <a:rPr lang="en" sz="1800" b="1" u="sng" dirty="0">
                <a:solidFill>
                  <a:schemeClr val="tx1"/>
                </a:solidFill>
                <a:latin typeface="Lato"/>
                <a:ea typeface="Lato"/>
                <a:cs typeface="Lato"/>
                <a:sym typeface="Lato"/>
              </a:rPr>
              <a:t>Seasonality and Cycling </a:t>
            </a:r>
            <a:endParaRPr sz="1800" b="1" u="sng" dirty="0">
              <a:solidFill>
                <a:schemeClr val="tx1"/>
              </a:solidFill>
              <a:latin typeface="Lato"/>
              <a:ea typeface="Lato"/>
              <a:cs typeface="Lato"/>
              <a:sym typeface="Lato"/>
            </a:endParaRPr>
          </a:p>
          <a:p>
            <a:pPr marL="0" lvl="0" indent="0" algn="l" rtl="0">
              <a:spcBef>
                <a:spcPts val="0"/>
              </a:spcBef>
              <a:spcAft>
                <a:spcPts val="0"/>
              </a:spcAft>
              <a:buNone/>
            </a:pPr>
            <a:r>
              <a:rPr lang="en" sz="1800" dirty="0">
                <a:solidFill>
                  <a:schemeClr val="accent1"/>
                </a:solidFill>
                <a:latin typeface="Lato"/>
                <a:ea typeface="Lato"/>
                <a:cs typeface="Lato"/>
                <a:sym typeface="Lato"/>
              </a:rPr>
              <a:t>A cycle occurs when the data exhibits rise and falls that are not of a fixed frequency.</a:t>
            </a:r>
            <a:endParaRPr sz="1800" dirty="0">
              <a:solidFill>
                <a:schemeClr val="accent1"/>
              </a:solidFill>
              <a:latin typeface="Lato"/>
              <a:ea typeface="Lato"/>
              <a:cs typeface="Lato"/>
              <a:sym typeface="Lato"/>
            </a:endParaRPr>
          </a:p>
          <a:p>
            <a:pPr marL="0" lvl="0" indent="0" algn="l" rtl="0">
              <a:spcBef>
                <a:spcPts val="0"/>
              </a:spcBef>
              <a:spcAft>
                <a:spcPts val="0"/>
              </a:spcAft>
              <a:buNone/>
            </a:pPr>
            <a:r>
              <a:rPr lang="en" sz="1800" dirty="0">
                <a:solidFill>
                  <a:schemeClr val="accent1"/>
                </a:solidFill>
                <a:latin typeface="Lato"/>
                <a:ea typeface="Lato"/>
                <a:cs typeface="Lato"/>
                <a:sym typeface="Lato"/>
              </a:rPr>
              <a:t>Seasonality is always of a fixed and known period. </a:t>
            </a:r>
            <a:endParaRPr sz="1800" dirty="0">
              <a:solidFill>
                <a:schemeClr val="accent1"/>
              </a:solidFill>
              <a:latin typeface="Lato"/>
              <a:ea typeface="Lato"/>
              <a:cs typeface="Lato"/>
              <a:sym typeface="Lato"/>
            </a:endParaRPr>
          </a:p>
        </p:txBody>
      </p:sp>
      <p:sp>
        <p:nvSpPr>
          <p:cNvPr id="3" name="Google Shape;100;p17">
            <a:extLst>
              <a:ext uri="{FF2B5EF4-FFF2-40B4-BE49-F238E27FC236}">
                <a16:creationId xmlns:a16="http://schemas.microsoft.com/office/drawing/2014/main" id="{92F3B75E-8ED5-4D4D-86D6-4F0A519BDC6D}"/>
              </a:ext>
            </a:extLst>
          </p:cNvPr>
          <p:cNvSpPr txBox="1"/>
          <p:nvPr/>
        </p:nvSpPr>
        <p:spPr>
          <a:xfrm>
            <a:off x="221862" y="2205651"/>
            <a:ext cx="57678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Lato"/>
              <a:buChar char="➢"/>
            </a:pPr>
            <a:r>
              <a:rPr lang="en" sz="1800" b="1" u="sng" dirty="0">
                <a:solidFill>
                  <a:schemeClr val="tx1"/>
                </a:solidFill>
                <a:latin typeface="Lato"/>
                <a:ea typeface="Lato"/>
                <a:cs typeface="Lato"/>
                <a:sym typeface="Lato"/>
              </a:rPr>
              <a:t>Cycling</a:t>
            </a:r>
            <a:endParaRPr sz="1800" b="1" u="sng" dirty="0">
              <a:solidFill>
                <a:schemeClr val="tx1"/>
              </a:solidFill>
              <a:latin typeface="Lato"/>
              <a:ea typeface="Lato"/>
              <a:cs typeface="Lato"/>
              <a:sym typeface="Lato"/>
            </a:endParaRPr>
          </a:p>
          <a:p>
            <a:pPr marL="0" lvl="0" indent="0" algn="l" rtl="0">
              <a:spcBef>
                <a:spcPts val="0"/>
              </a:spcBef>
              <a:spcAft>
                <a:spcPts val="0"/>
              </a:spcAft>
              <a:buNone/>
            </a:pPr>
            <a:r>
              <a:rPr lang="en" sz="1800" dirty="0">
                <a:solidFill>
                  <a:schemeClr val="accent1"/>
                </a:solidFill>
                <a:latin typeface="Lato"/>
                <a:ea typeface="Lato"/>
                <a:cs typeface="Lato"/>
                <a:sym typeface="Lato"/>
              </a:rPr>
              <a:t>Cycling is the presence of variations that occur at non specific regular intervals. </a:t>
            </a:r>
            <a:endParaRPr sz="2400" dirty="0">
              <a:solidFill>
                <a:schemeClr val="dk2"/>
              </a:solidFill>
              <a:latin typeface="Lato"/>
              <a:ea typeface="Lato"/>
              <a:cs typeface="Lato"/>
              <a:sym typeface="Lato"/>
            </a:endParaRPr>
          </a:p>
        </p:txBody>
      </p:sp>
      <p:sp>
        <p:nvSpPr>
          <p:cNvPr id="4" name="Google Shape;94;p16">
            <a:extLst>
              <a:ext uri="{FF2B5EF4-FFF2-40B4-BE49-F238E27FC236}">
                <a16:creationId xmlns:a16="http://schemas.microsoft.com/office/drawing/2014/main" id="{F94016AB-9D2F-92BE-C02F-F1766F841A64}"/>
              </a:ext>
            </a:extLst>
          </p:cNvPr>
          <p:cNvSpPr txBox="1"/>
          <p:nvPr/>
        </p:nvSpPr>
        <p:spPr>
          <a:xfrm>
            <a:off x="221862" y="277471"/>
            <a:ext cx="5984488"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Font typeface="Lato"/>
              <a:buChar char="➢"/>
            </a:pPr>
            <a:r>
              <a:rPr lang="en" sz="1800" b="1" u="sng" dirty="0">
                <a:solidFill>
                  <a:schemeClr val="tx1"/>
                </a:solidFill>
                <a:latin typeface="Lato"/>
                <a:ea typeface="Lato"/>
                <a:cs typeface="Lato"/>
                <a:sym typeface="Lato"/>
              </a:rPr>
              <a:t>Seasonality</a:t>
            </a:r>
            <a:endParaRPr sz="1800" b="1" u="sng" dirty="0">
              <a:solidFill>
                <a:schemeClr val="tx1"/>
              </a:solidFill>
              <a:latin typeface="Lato"/>
              <a:ea typeface="Lato"/>
              <a:cs typeface="Lato"/>
              <a:sym typeface="Lato"/>
            </a:endParaRPr>
          </a:p>
          <a:p>
            <a:pPr marL="0" lvl="0" indent="0" algn="l" rtl="0">
              <a:spcBef>
                <a:spcPts val="0"/>
              </a:spcBef>
              <a:spcAft>
                <a:spcPts val="0"/>
              </a:spcAft>
              <a:buNone/>
            </a:pPr>
            <a:r>
              <a:rPr lang="en" sz="1800" dirty="0">
                <a:solidFill>
                  <a:schemeClr val="accent1"/>
                </a:solidFill>
                <a:latin typeface="Lato"/>
                <a:ea typeface="Lato"/>
                <a:cs typeface="Lato"/>
                <a:sym typeface="Lato"/>
              </a:rPr>
              <a:t>Seasonality is the presence of variations that occur at specific regular intervals, such as weekly, monthly or quarterly. Seasonality can be caused by factore, such as weather or holiday, and consist of periodic and repetitive patterns in a time series. </a:t>
            </a:r>
            <a:endParaRPr sz="1800" dirty="0">
              <a:solidFill>
                <a:schemeClr val="accent1"/>
              </a:solidFill>
              <a:latin typeface="Lato"/>
              <a:ea typeface="Lato"/>
              <a:cs typeface="Lato"/>
              <a:sym typeface="Lato"/>
            </a:endParaRPr>
          </a:p>
        </p:txBody>
      </p:sp>
    </p:spTree>
    <p:extLst>
      <p:ext uri="{BB962C8B-B14F-4D97-AF65-F5344CB8AC3E}">
        <p14:creationId xmlns:p14="http://schemas.microsoft.com/office/powerpoint/2010/main" val="3180623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6"/>
          <p:cNvPicPr preferRelativeResize="0"/>
          <p:nvPr/>
        </p:nvPicPr>
        <p:blipFill rotWithShape="1">
          <a:blip r:embed="rId3">
            <a:alphaModFix/>
          </a:blip>
          <a:srcRect/>
          <a:stretch/>
        </p:blipFill>
        <p:spPr>
          <a:xfrm>
            <a:off x="6093420" y="0"/>
            <a:ext cx="2828718" cy="2828718"/>
          </a:xfrm>
          <a:prstGeom prst="rect">
            <a:avLst/>
          </a:prstGeom>
          <a:noFill/>
          <a:ln>
            <a:noFill/>
          </a:ln>
        </p:spPr>
      </p:pic>
      <p:grpSp>
        <p:nvGrpSpPr>
          <p:cNvPr id="9" name="Group 8">
            <a:extLst>
              <a:ext uri="{FF2B5EF4-FFF2-40B4-BE49-F238E27FC236}">
                <a16:creationId xmlns:a16="http://schemas.microsoft.com/office/drawing/2014/main" id="{A7309653-21D8-E894-F543-BD7A98FF9CCB}"/>
              </a:ext>
            </a:extLst>
          </p:cNvPr>
          <p:cNvGrpSpPr/>
          <p:nvPr/>
        </p:nvGrpSpPr>
        <p:grpSpPr>
          <a:xfrm>
            <a:off x="391951" y="552899"/>
            <a:ext cx="5126348" cy="1824170"/>
            <a:chOff x="499730" y="754913"/>
            <a:chExt cx="5390707" cy="1901440"/>
          </a:xfrm>
        </p:grpSpPr>
        <p:sp>
          <p:nvSpPr>
            <p:cNvPr id="2" name="Rectangle: Rounded Corners 1">
              <a:extLst>
                <a:ext uri="{FF2B5EF4-FFF2-40B4-BE49-F238E27FC236}">
                  <a16:creationId xmlns:a16="http://schemas.microsoft.com/office/drawing/2014/main" id="{FE67E332-B257-69B3-81CC-7E9F3FC2D2CB}"/>
                </a:ext>
              </a:extLst>
            </p:cNvPr>
            <p:cNvSpPr/>
            <p:nvPr/>
          </p:nvSpPr>
          <p:spPr>
            <a:xfrm>
              <a:off x="1398181" y="754913"/>
              <a:ext cx="3030279" cy="531628"/>
            </a:xfrm>
            <a:prstGeom prst="round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800" b="1" dirty="0"/>
                <a:t>Seasonality &amp; Cycling</a:t>
              </a:r>
            </a:p>
          </p:txBody>
        </p:sp>
        <p:sp>
          <p:nvSpPr>
            <p:cNvPr id="3" name="Rectangle: Rounded Corners 2">
              <a:extLst>
                <a:ext uri="{FF2B5EF4-FFF2-40B4-BE49-F238E27FC236}">
                  <a16:creationId xmlns:a16="http://schemas.microsoft.com/office/drawing/2014/main" id="{A20B9698-06EF-E49A-4857-EDA35B5E1BDA}"/>
                </a:ext>
              </a:extLst>
            </p:cNvPr>
            <p:cNvSpPr/>
            <p:nvPr/>
          </p:nvSpPr>
          <p:spPr>
            <a:xfrm>
              <a:off x="3476846" y="1954604"/>
              <a:ext cx="2413591" cy="701749"/>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Decomposition</a:t>
              </a:r>
            </a:p>
          </p:txBody>
        </p:sp>
        <p:sp>
          <p:nvSpPr>
            <p:cNvPr id="4" name="Rectangle: Rounded Corners 3">
              <a:extLst>
                <a:ext uri="{FF2B5EF4-FFF2-40B4-BE49-F238E27FC236}">
                  <a16:creationId xmlns:a16="http://schemas.microsoft.com/office/drawing/2014/main" id="{673AD03D-E57A-796B-5D5B-0A59389E941C}"/>
                </a:ext>
              </a:extLst>
            </p:cNvPr>
            <p:cNvSpPr/>
            <p:nvPr/>
          </p:nvSpPr>
          <p:spPr>
            <a:xfrm>
              <a:off x="499730" y="1954604"/>
              <a:ext cx="2413591" cy="701749"/>
            </a:xfrm>
            <a:prstGeom prst="roundRect">
              <a:avLst/>
            </a:prstGeom>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Auto Correlation Function</a:t>
              </a:r>
            </a:p>
          </p:txBody>
        </p:sp>
        <p:cxnSp>
          <p:nvCxnSpPr>
            <p:cNvPr id="6" name="Connector: Elbow 5">
              <a:extLst>
                <a:ext uri="{FF2B5EF4-FFF2-40B4-BE49-F238E27FC236}">
                  <a16:creationId xmlns:a16="http://schemas.microsoft.com/office/drawing/2014/main" id="{0564EB06-8ECD-D0FE-0B59-7C26EE65CB5F}"/>
                </a:ext>
              </a:extLst>
            </p:cNvPr>
            <p:cNvCxnSpPr>
              <a:stCxn id="2" idx="2"/>
              <a:endCxn id="4" idx="0"/>
            </p:cNvCxnSpPr>
            <p:nvPr/>
          </p:nvCxnSpPr>
          <p:spPr>
            <a:xfrm rot="5400000">
              <a:off x="1975893" y="1017175"/>
              <a:ext cx="668063" cy="1206795"/>
            </a:xfrm>
            <a:prstGeom prst="bentConnector3">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43C65D7D-A208-3D54-D83C-3C6344358E3B}"/>
                </a:ext>
              </a:extLst>
            </p:cNvPr>
            <p:cNvCxnSpPr>
              <a:stCxn id="2" idx="2"/>
              <a:endCxn id="3" idx="0"/>
            </p:cNvCxnSpPr>
            <p:nvPr/>
          </p:nvCxnSpPr>
          <p:spPr>
            <a:xfrm rot="16200000" flipH="1">
              <a:off x="3464450" y="735411"/>
              <a:ext cx="668063" cy="1770321"/>
            </a:xfrm>
            <a:prstGeom prst="bentConnector3">
              <a:avLst/>
            </a:prstGeom>
            <a:ln w="127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0" name="Google Shape;109;p18">
            <a:extLst>
              <a:ext uri="{FF2B5EF4-FFF2-40B4-BE49-F238E27FC236}">
                <a16:creationId xmlns:a16="http://schemas.microsoft.com/office/drawing/2014/main" id="{724A0751-6A77-4D89-E250-4E01920CFAD6}"/>
              </a:ext>
            </a:extLst>
          </p:cNvPr>
          <p:cNvSpPr txBox="1"/>
          <p:nvPr/>
        </p:nvSpPr>
        <p:spPr>
          <a:xfrm>
            <a:off x="396372" y="2641275"/>
            <a:ext cx="81324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u="sng" dirty="0">
                <a:solidFill>
                  <a:schemeClr val="dk1"/>
                </a:solidFill>
                <a:latin typeface="Lato"/>
                <a:ea typeface="Lato"/>
                <a:cs typeface="Lato"/>
                <a:sym typeface="Lato"/>
              </a:rPr>
              <a:t>Packages</a:t>
            </a:r>
            <a:endParaRPr sz="2100" b="1" u="sng" dirty="0">
              <a:solidFill>
                <a:schemeClr val="dk1"/>
              </a:solidFill>
              <a:latin typeface="Lato"/>
              <a:ea typeface="Lato"/>
              <a:cs typeface="Lato"/>
              <a:sym typeface="Lato"/>
            </a:endParaRPr>
          </a:p>
        </p:txBody>
      </p:sp>
      <p:sp>
        <p:nvSpPr>
          <p:cNvPr id="11" name="Google Shape;108;p18">
            <a:extLst>
              <a:ext uri="{FF2B5EF4-FFF2-40B4-BE49-F238E27FC236}">
                <a16:creationId xmlns:a16="http://schemas.microsoft.com/office/drawing/2014/main" id="{82AE0594-BB59-3DE3-BC6C-01898D50D416}"/>
              </a:ext>
            </a:extLst>
          </p:cNvPr>
          <p:cNvSpPr txBox="1"/>
          <p:nvPr/>
        </p:nvSpPr>
        <p:spPr>
          <a:xfrm>
            <a:off x="391951" y="3314506"/>
            <a:ext cx="8360100" cy="145883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dirty="0">
                <a:solidFill>
                  <a:schemeClr val="accent1"/>
                </a:solidFill>
                <a:latin typeface="Lato"/>
                <a:ea typeface="Lato"/>
                <a:cs typeface="Lato"/>
                <a:sym typeface="Lato"/>
              </a:rPr>
              <a:t>readxl: Importing Data</a:t>
            </a:r>
            <a:endParaRPr sz="1800" dirty="0">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800" dirty="0">
                <a:solidFill>
                  <a:schemeClr val="accent1"/>
                </a:solidFill>
                <a:latin typeface="Lato"/>
                <a:ea typeface="Lato"/>
                <a:cs typeface="Lato"/>
                <a:sym typeface="Lato"/>
              </a:rPr>
              <a:t>dplyr: Filtering</a:t>
            </a:r>
            <a:endParaRPr sz="1800" dirty="0">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800" dirty="0">
                <a:solidFill>
                  <a:schemeClr val="accent1"/>
                </a:solidFill>
                <a:latin typeface="Lato"/>
                <a:ea typeface="Lato"/>
                <a:cs typeface="Lato"/>
                <a:sym typeface="Lato"/>
              </a:rPr>
              <a:t>Kendall: Trend Analysis</a:t>
            </a:r>
            <a:endParaRPr sz="1800" dirty="0">
              <a:solidFill>
                <a:schemeClr val="accent1"/>
              </a:solidFill>
              <a:latin typeface="Lato"/>
              <a:ea typeface="Lato"/>
              <a:cs typeface="Lato"/>
              <a:sym typeface="Lato"/>
            </a:endParaRPr>
          </a:p>
          <a:p>
            <a:pPr marL="0" lvl="0" indent="0" algn="l" rtl="0">
              <a:lnSpc>
                <a:spcPct val="115000"/>
              </a:lnSpc>
              <a:spcBef>
                <a:spcPts val="0"/>
              </a:spcBef>
              <a:spcAft>
                <a:spcPts val="0"/>
              </a:spcAft>
              <a:buNone/>
            </a:pPr>
            <a:r>
              <a:rPr lang="en" sz="1800" dirty="0">
                <a:solidFill>
                  <a:schemeClr val="accent1"/>
                </a:solidFill>
                <a:latin typeface="Lato"/>
                <a:ea typeface="Lato"/>
                <a:cs typeface="Lato"/>
                <a:sym typeface="Lato"/>
              </a:rPr>
              <a:t>tseries: Decomposition</a:t>
            </a:r>
            <a:endParaRPr sz="1800" dirty="0">
              <a:solidFill>
                <a:schemeClr val="accent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500"/>
                                        <p:tgtEl>
                                          <p:spTgt spid="9"/>
                                        </p:tgtEl>
                                      </p:cBhvr>
                                    </p:animEffect>
                                    <p:anim calcmode="lin" valueType="num">
                                      <p:cBhvr>
                                        <p:cTn id="8" dur="1500" fill="hold"/>
                                        <p:tgtEl>
                                          <p:spTgt spid="9"/>
                                        </p:tgtEl>
                                        <p:attrNameLst>
                                          <p:attrName>ppt_x</p:attrName>
                                        </p:attrNameLst>
                                      </p:cBhvr>
                                      <p:tavLst>
                                        <p:tav tm="0">
                                          <p:val>
                                            <p:strVal val="#ppt_x"/>
                                          </p:val>
                                        </p:tav>
                                        <p:tav tm="100000">
                                          <p:val>
                                            <p:strVal val="#ppt_x"/>
                                          </p:val>
                                        </p:tav>
                                      </p:tavLst>
                                    </p:anim>
                                    <p:anim calcmode="lin" valueType="num">
                                      <p:cBhvr>
                                        <p:cTn id="9" dur="1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1250" fill="hold"/>
                                        <p:tgtEl>
                                          <p:spTgt spid="10"/>
                                        </p:tgtEl>
                                        <p:attrNameLst>
                                          <p:attrName>ppt_w</p:attrName>
                                        </p:attrNameLst>
                                      </p:cBhvr>
                                      <p:tavLst>
                                        <p:tav tm="0">
                                          <p:val>
                                            <p:fltVal val="0"/>
                                          </p:val>
                                        </p:tav>
                                        <p:tav tm="100000">
                                          <p:val>
                                            <p:strVal val="#ppt_w"/>
                                          </p:val>
                                        </p:tav>
                                      </p:tavLst>
                                    </p:anim>
                                    <p:anim calcmode="lin" valueType="num">
                                      <p:cBhvr>
                                        <p:cTn id="15" dur="1250" fill="hold"/>
                                        <p:tgtEl>
                                          <p:spTgt spid="10"/>
                                        </p:tgtEl>
                                        <p:attrNameLst>
                                          <p:attrName>ppt_h</p:attrName>
                                        </p:attrNameLst>
                                      </p:cBhvr>
                                      <p:tavLst>
                                        <p:tav tm="0">
                                          <p:val>
                                            <p:fltVal val="0"/>
                                          </p:val>
                                        </p:tav>
                                        <p:tav tm="100000">
                                          <p:val>
                                            <p:strVal val="#ppt_h"/>
                                          </p:val>
                                        </p:tav>
                                      </p:tavLst>
                                    </p:anim>
                                    <p:animEffect transition="in" filter="fade">
                                      <p:cBhvr>
                                        <p:cTn id="16" dur="125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arn(inVertical)">
                                      <p:cBhvr>
                                        <p:cTn id="21" dur="1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114" name="Google Shape;114;p19"/>
          <p:cNvPicPr preferRelativeResize="0"/>
          <p:nvPr/>
        </p:nvPicPr>
        <p:blipFill rotWithShape="1">
          <a:blip r:embed="rId3">
            <a:alphaModFix/>
          </a:blip>
          <a:srcRect/>
          <a:stretch/>
        </p:blipFill>
        <p:spPr>
          <a:xfrm>
            <a:off x="6093420" y="0"/>
            <a:ext cx="2828718" cy="2828718"/>
          </a:xfrm>
          <a:prstGeom prst="rect">
            <a:avLst/>
          </a:prstGeom>
          <a:noFill/>
          <a:ln>
            <a:noFill/>
          </a:ln>
        </p:spPr>
      </p:pic>
      <p:sp>
        <p:nvSpPr>
          <p:cNvPr id="115" name="Google Shape;115;p19"/>
          <p:cNvSpPr txBox="1"/>
          <p:nvPr/>
        </p:nvSpPr>
        <p:spPr>
          <a:xfrm>
            <a:off x="255450" y="2828725"/>
            <a:ext cx="8633100" cy="2008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1800" dirty="0">
                <a:solidFill>
                  <a:schemeClr val="accent1"/>
                </a:solidFill>
                <a:latin typeface="Lato"/>
                <a:ea typeface="Lato"/>
                <a:cs typeface="Lato"/>
                <a:sym typeface="Lato"/>
              </a:rPr>
              <a:t>Academic Email:</a:t>
            </a:r>
            <a:r>
              <a:rPr lang="en" sz="1800" dirty="0">
                <a:solidFill>
                  <a:schemeClr val="dk2"/>
                </a:solidFill>
                <a:latin typeface="Lato"/>
                <a:ea typeface="Lato"/>
                <a:cs typeface="Lato"/>
                <a:sym typeface="Lato"/>
              </a:rPr>
              <a:t> </a:t>
            </a:r>
            <a:r>
              <a:rPr lang="en" sz="1800" u="sng" dirty="0">
                <a:solidFill>
                  <a:schemeClr val="hlink"/>
                </a:solidFill>
                <a:latin typeface="Lato"/>
                <a:ea typeface="Lato"/>
                <a:cs typeface="Lato"/>
                <a:sym typeface="Lato"/>
                <a:hlinkClick r:id="rId4"/>
              </a:rPr>
              <a:t>m.khazaei@ihwb.tu-darmstadt.de</a:t>
            </a:r>
            <a:endParaRPr sz="1800" dirty="0">
              <a:solidFill>
                <a:schemeClr val="dk2"/>
              </a:solidFill>
              <a:latin typeface="Lato"/>
              <a:ea typeface="Lato"/>
              <a:cs typeface="Lato"/>
              <a:sym typeface="Lato"/>
            </a:endParaRPr>
          </a:p>
          <a:p>
            <a:pPr marL="0" lvl="0" indent="0" algn="l" rtl="0">
              <a:lnSpc>
                <a:spcPct val="150000"/>
              </a:lnSpc>
              <a:spcBef>
                <a:spcPts val="0"/>
              </a:spcBef>
              <a:spcAft>
                <a:spcPts val="0"/>
              </a:spcAft>
              <a:buNone/>
            </a:pPr>
            <a:r>
              <a:rPr lang="en" sz="1800" dirty="0">
                <a:solidFill>
                  <a:schemeClr val="accent1"/>
                </a:solidFill>
                <a:latin typeface="Lato"/>
                <a:ea typeface="Lato"/>
                <a:cs typeface="Lato"/>
                <a:sym typeface="Lato"/>
              </a:rPr>
              <a:t>Personal email:</a:t>
            </a:r>
            <a:r>
              <a:rPr lang="en" sz="1800" dirty="0">
                <a:solidFill>
                  <a:schemeClr val="dk2"/>
                </a:solidFill>
                <a:latin typeface="Lato"/>
                <a:ea typeface="Lato"/>
                <a:cs typeface="Lato"/>
                <a:sym typeface="Lato"/>
              </a:rPr>
              <a:t> </a:t>
            </a:r>
            <a:r>
              <a:rPr lang="en" sz="1800" u="sng" dirty="0">
                <a:solidFill>
                  <a:schemeClr val="hlink"/>
                </a:solidFill>
                <a:latin typeface="Lato"/>
                <a:ea typeface="Lato"/>
                <a:cs typeface="Lato"/>
                <a:sym typeface="Lato"/>
                <a:hlinkClick r:id="rId5"/>
              </a:rPr>
              <a:t>mahshid.khazaei222@gmail.com</a:t>
            </a:r>
            <a:endParaRPr sz="1800" dirty="0">
              <a:solidFill>
                <a:schemeClr val="dk2"/>
              </a:solidFill>
              <a:latin typeface="Lato"/>
              <a:ea typeface="Lato"/>
              <a:cs typeface="Lato"/>
              <a:sym typeface="Lato"/>
            </a:endParaRPr>
          </a:p>
          <a:p>
            <a:pPr marL="0" lvl="0" indent="0" algn="l" rtl="0">
              <a:lnSpc>
                <a:spcPct val="150000"/>
              </a:lnSpc>
              <a:spcBef>
                <a:spcPts val="0"/>
              </a:spcBef>
              <a:spcAft>
                <a:spcPts val="0"/>
              </a:spcAft>
              <a:buNone/>
            </a:pPr>
            <a:r>
              <a:rPr lang="en" sz="1800" dirty="0">
                <a:solidFill>
                  <a:schemeClr val="accent1"/>
                </a:solidFill>
                <a:latin typeface="Lato"/>
                <a:ea typeface="Lato"/>
                <a:cs typeface="Lato"/>
                <a:sym typeface="Lato"/>
              </a:rPr>
              <a:t>Google Scholar:</a:t>
            </a:r>
            <a:r>
              <a:rPr lang="en" sz="1800" dirty="0">
                <a:solidFill>
                  <a:schemeClr val="dk2"/>
                </a:solidFill>
                <a:latin typeface="Lato"/>
                <a:ea typeface="Lato"/>
                <a:cs typeface="Lato"/>
                <a:sym typeface="Lato"/>
              </a:rPr>
              <a:t> </a:t>
            </a:r>
            <a:r>
              <a:rPr lang="en" sz="1800" u="sng" dirty="0">
                <a:solidFill>
                  <a:schemeClr val="hlink"/>
                </a:solidFill>
                <a:latin typeface="Lato"/>
                <a:ea typeface="Lato"/>
                <a:cs typeface="Lato"/>
                <a:sym typeface="Lato"/>
                <a:hlinkClick r:id="rId6"/>
              </a:rPr>
              <a:t>https://scholar.google.com/citations?hl=en&amp;user=-bJBAdcAAAAJ</a:t>
            </a:r>
            <a:endParaRPr sz="1800" dirty="0">
              <a:solidFill>
                <a:schemeClr val="dk2"/>
              </a:solidFill>
              <a:latin typeface="Lato"/>
              <a:ea typeface="Lato"/>
              <a:cs typeface="Lato"/>
              <a:sym typeface="Lato"/>
            </a:endParaRPr>
          </a:p>
          <a:p>
            <a:pPr marL="0" lvl="0" indent="0" algn="l" rtl="0">
              <a:lnSpc>
                <a:spcPct val="150000"/>
              </a:lnSpc>
              <a:spcBef>
                <a:spcPts val="0"/>
              </a:spcBef>
              <a:spcAft>
                <a:spcPts val="0"/>
              </a:spcAft>
              <a:buNone/>
            </a:pPr>
            <a:r>
              <a:rPr lang="en" sz="1800" dirty="0">
                <a:solidFill>
                  <a:schemeClr val="accent1"/>
                </a:solidFill>
                <a:latin typeface="Lato"/>
                <a:ea typeface="Lato"/>
                <a:cs typeface="Lato"/>
                <a:sym typeface="Lato"/>
              </a:rPr>
              <a:t>Linkedin</a:t>
            </a:r>
            <a:r>
              <a:rPr lang="en" sz="1800" dirty="0">
                <a:solidFill>
                  <a:schemeClr val="dk2"/>
                </a:solidFill>
                <a:latin typeface="Lato"/>
                <a:ea typeface="Lato"/>
                <a:cs typeface="Lato"/>
                <a:sym typeface="Lato"/>
              </a:rPr>
              <a:t>: </a:t>
            </a:r>
            <a:r>
              <a:rPr lang="en" sz="1800" u="sng" dirty="0">
                <a:solidFill>
                  <a:schemeClr val="hlink"/>
                </a:solidFill>
                <a:highlight>
                  <a:srgbClr val="FFFFFF"/>
                </a:highlight>
                <a:latin typeface="Roboto"/>
                <a:ea typeface="Roboto"/>
                <a:cs typeface="Roboto"/>
                <a:sym typeface="Roboto"/>
                <a:hlinkClick r:id="rId7"/>
              </a:rPr>
              <a:t>www.linkedin.com/in/mahshid-khazaeiathar-37306495</a:t>
            </a:r>
            <a:endParaRPr sz="1800" dirty="0">
              <a:highlight>
                <a:srgbClr val="FFFFFF"/>
              </a:highlight>
              <a:latin typeface="Roboto"/>
              <a:ea typeface="Roboto"/>
              <a:cs typeface="Roboto"/>
              <a:sym typeface="Roboto"/>
            </a:endParaRPr>
          </a:p>
          <a:p>
            <a:pPr marL="0" lvl="0" indent="0" algn="l" rtl="0">
              <a:spcBef>
                <a:spcPts val="0"/>
              </a:spcBef>
              <a:spcAft>
                <a:spcPts val="0"/>
              </a:spcAft>
              <a:buNone/>
            </a:pPr>
            <a:endParaRPr sz="1050" dirty="0">
              <a:highlight>
                <a:srgbClr val="FFFFFF"/>
              </a:highlight>
              <a:latin typeface="Roboto"/>
              <a:ea typeface="Roboto"/>
              <a:cs typeface="Roboto"/>
              <a:sym typeface="Roboto"/>
            </a:endParaRPr>
          </a:p>
        </p:txBody>
      </p:sp>
      <p:pic>
        <p:nvPicPr>
          <p:cNvPr id="116" name="Google Shape;116;p19"/>
          <p:cNvPicPr preferRelativeResize="0"/>
          <p:nvPr/>
        </p:nvPicPr>
        <p:blipFill>
          <a:blip r:embed="rId8">
            <a:alphaModFix/>
          </a:blip>
          <a:stretch>
            <a:fillRect/>
          </a:stretch>
        </p:blipFill>
        <p:spPr>
          <a:xfrm>
            <a:off x="0" y="501375"/>
            <a:ext cx="5788620" cy="19596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200" fill="hold">
                                          <p:stCondLst>
                                            <p:cond delay="0"/>
                                          </p:stCondLst>
                                        </p:cTn>
                                        <p:tgtEl>
                                          <p:spTgt spid="116"/>
                                        </p:tgtEl>
                                        <p:attrNameLst>
                                          <p:attrName>r</p:attrName>
                                        </p:attrNameLst>
                                      </p:cBhvr>
                                    </p:animRot>
                                    <p:animRot by="-240000">
                                      <p:cBhvr>
                                        <p:cTn id="7" dur="400" fill="hold">
                                          <p:stCondLst>
                                            <p:cond delay="400"/>
                                          </p:stCondLst>
                                        </p:cTn>
                                        <p:tgtEl>
                                          <p:spTgt spid="116"/>
                                        </p:tgtEl>
                                        <p:attrNameLst>
                                          <p:attrName>r</p:attrName>
                                        </p:attrNameLst>
                                      </p:cBhvr>
                                    </p:animRot>
                                    <p:animRot by="240000">
                                      <p:cBhvr>
                                        <p:cTn id="8" dur="400" fill="hold">
                                          <p:stCondLst>
                                            <p:cond delay="800"/>
                                          </p:stCondLst>
                                        </p:cTn>
                                        <p:tgtEl>
                                          <p:spTgt spid="116"/>
                                        </p:tgtEl>
                                        <p:attrNameLst>
                                          <p:attrName>r</p:attrName>
                                        </p:attrNameLst>
                                      </p:cBhvr>
                                    </p:animRot>
                                    <p:animRot by="-240000">
                                      <p:cBhvr>
                                        <p:cTn id="9" dur="400" fill="hold">
                                          <p:stCondLst>
                                            <p:cond delay="1200"/>
                                          </p:stCondLst>
                                        </p:cTn>
                                        <p:tgtEl>
                                          <p:spTgt spid="116"/>
                                        </p:tgtEl>
                                        <p:attrNameLst>
                                          <p:attrName>r</p:attrName>
                                        </p:attrNameLst>
                                      </p:cBhvr>
                                    </p:animRot>
                                    <p:animRot by="120000">
                                      <p:cBhvr>
                                        <p:cTn id="10" dur="400" fill="hold">
                                          <p:stCondLst>
                                            <p:cond delay="1600"/>
                                          </p:stCondLst>
                                        </p:cTn>
                                        <p:tgtEl>
                                          <p:spTgt spid="1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ral">
  <a:themeElements>
    <a:clrScheme name="Coral">
      <a:dk1>
        <a:srgbClr val="88398A"/>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366</Words>
  <Application>Microsoft Office PowerPoint</Application>
  <PresentationFormat>On-screen Show (16:9)</PresentationFormat>
  <Paragraphs>70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Times New Roman</vt:lpstr>
      <vt:lpstr>Roboto</vt:lpstr>
      <vt:lpstr>Playfair Display</vt:lpstr>
      <vt:lpstr>Lato</vt:lpstr>
      <vt:lpstr>Coral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UP-08132532595</cp:lastModifiedBy>
  <cp:revision>3</cp:revision>
  <dcterms:modified xsi:type="dcterms:W3CDTF">2023-12-15T15:28:23Z</dcterms:modified>
</cp:coreProperties>
</file>