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319" r:id="rId3"/>
    <p:sldId id="320" r:id="rId4"/>
    <p:sldId id="321" r:id="rId5"/>
    <p:sldId id="322" r:id="rId6"/>
    <p:sldId id="323" r:id="rId7"/>
    <p:sldId id="262" r:id="rId8"/>
  </p:sldIdLst>
  <p:sldSz cx="9144000" cy="5143500" type="screen16x9"/>
  <p:notesSz cx="6858000" cy="9144000"/>
  <p:embeddedFontLst>
    <p:embeddedFont>
      <p:font typeface="Sniglet" panose="020B0604020202020204" charset="0"/>
      <p:regular r:id="rId10"/>
    </p:embeddedFont>
    <p:embeddedFont>
      <p:font typeface="B Koodak" panose="00000700000000000000" pitchFamily="2" charset="-78"/>
      <p:bold r:id="rId11"/>
    </p:embeddedFont>
    <p:embeddedFont>
      <p:font typeface="Albertus Medium" panose="020E0602030304020304" pitchFamily="34" charset="0"/>
      <p:regular r:id="rId12"/>
      <p:italic r:id="rId13"/>
    </p:embeddedFont>
    <p:embeddedFont>
      <p:font typeface="Antique Olive" panose="020B0603020204030204" pitchFamily="34" charset="0"/>
      <p:regular r:id="rId14"/>
      <p:bold r:id="rId15"/>
      <p:italic r:id="rId16"/>
    </p:embeddedFont>
    <p:embeddedFont>
      <p:font typeface="Dosis" panose="02010703020202060003" pitchFamily="2" charset="0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552CDC-2D55-48DF-8EED-5E4664A762DD}">
  <a:tblStyle styleId="{76552CDC-2D55-48DF-8EED-5E4664A762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B912FD-9ADB-40B5-B972-6336963D104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7445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37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796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79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76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6"/>
          <p:cNvSpPr txBox="1">
            <a:spLocks noGrp="1"/>
          </p:cNvSpPr>
          <p:nvPr>
            <p:ph type="body" idx="1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28" name="Google Shape;328;p6"/>
          <p:cNvSpPr txBox="1">
            <a:spLocks noGrp="1"/>
          </p:cNvSpPr>
          <p:nvPr>
            <p:ph type="body" idx="2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grpSp>
        <p:nvGrpSpPr>
          <p:cNvPr id="329" name="Google Shape;329;p6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330" name="Google Shape;330;p6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9" name="Google Shape;359;p6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Google Shape;360;p6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1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110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9282" y="884255"/>
            <a:ext cx="740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Albertus Medium" panose="020E0602030304020304" pitchFamily="34" charset="0"/>
              </a:rPr>
              <a:t>Making a report or presentation using </a:t>
            </a:r>
            <a:r>
              <a:rPr lang="en-US" sz="2400" dirty="0" err="1" smtClean="0">
                <a:solidFill>
                  <a:srgbClr val="C00000"/>
                </a:solidFill>
                <a:latin typeface="Albertus Medium" panose="020E0602030304020304" pitchFamily="34" charset="0"/>
              </a:rPr>
              <a:t>Rmarkdown</a:t>
            </a:r>
            <a:endParaRPr lang="en-US" sz="2400" dirty="0">
              <a:solidFill>
                <a:srgbClr val="C00000"/>
              </a:solidFill>
              <a:latin typeface="Albertus Medium" panose="020E06020303040203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3054" y="1698171"/>
            <a:ext cx="4411227" cy="975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5000"/>
                  </a:schemeClr>
                </a:solidFill>
              </a:rPr>
              <a:t>Elham</a:t>
            </a:r>
            <a:r>
              <a:rPr lang="en-US" dirty="0" smtClean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25000"/>
                  </a:schemeClr>
                </a:solidFill>
              </a:rPr>
              <a:t>Haem</a:t>
            </a:r>
            <a:r>
              <a:rPr lang="en-US" dirty="0" smtClean="0">
                <a:solidFill>
                  <a:schemeClr val="accent6">
                    <a:lumMod val="2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25000"/>
                  </a:schemeClr>
                </a:solidFill>
              </a:rPr>
              <a:t>Ph.D</a:t>
            </a:r>
            <a:endParaRPr lang="en-US" dirty="0" smtClean="0">
              <a:solidFill>
                <a:schemeClr val="accent6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accent6">
                    <a:lumMod val="25000"/>
                  </a:schemeClr>
                </a:solidFill>
              </a:rPr>
              <a:t>Assistant Professor of Biostatistics, </a:t>
            </a:r>
          </a:p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accent6">
                    <a:lumMod val="25000"/>
                  </a:schemeClr>
                </a:solidFill>
              </a:rPr>
              <a:t>Shiraz university of medical science</a:t>
            </a:r>
            <a:endParaRPr lang="en-US" sz="1200" dirty="0">
              <a:solidFill>
                <a:schemeClr val="accent6">
                  <a:lumMod val="2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40" y="688381"/>
            <a:ext cx="1585542" cy="1837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19" y="1665775"/>
            <a:ext cx="5772150" cy="19526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11719" y="452176"/>
            <a:ext cx="532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60000"/>
                </a:solidFill>
                <a:latin typeface="Antique Olive" panose="020B0603020204030204" pitchFamily="34" charset="0"/>
              </a:rPr>
              <a:t>Why we need to use </a:t>
            </a:r>
            <a:r>
              <a:rPr lang="en-US" sz="1600" dirty="0" err="1" smtClean="0">
                <a:solidFill>
                  <a:srgbClr val="860000"/>
                </a:solidFill>
                <a:latin typeface="Antique Olive" panose="020B0603020204030204" pitchFamily="34" charset="0"/>
              </a:rPr>
              <a:t>Rmarkdown</a:t>
            </a:r>
            <a:r>
              <a:rPr lang="en-US" sz="1600" dirty="0" smtClean="0">
                <a:solidFill>
                  <a:srgbClr val="860000"/>
                </a:solidFill>
                <a:latin typeface="Antique Olive" panose="020B0603020204030204" pitchFamily="34" charset="0"/>
              </a:rPr>
              <a:t>? </a:t>
            </a:r>
            <a:endParaRPr lang="en-US" sz="1600" dirty="0">
              <a:solidFill>
                <a:srgbClr val="860000"/>
              </a:solidFill>
              <a:latin typeface="Antique Olive" panose="020B0603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031" y="482321"/>
            <a:ext cx="621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ntique Olive" panose="020B0603020204030204" pitchFamily="34" charset="0"/>
              </a:rPr>
              <a:t>R Markdown files are designed to be used in three ways: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2031" y="1215853"/>
            <a:ext cx="68429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ntique Olive" panose="020B0603020204030204" pitchFamily="34" charset="0"/>
              </a:rPr>
              <a:t>• For communicating to </a:t>
            </a:r>
            <a:r>
              <a:rPr lang="en-US" dirty="0">
                <a:solidFill>
                  <a:srgbClr val="7030A0"/>
                </a:solidFill>
                <a:latin typeface="Antique Olive" panose="020B0603020204030204" pitchFamily="34" charset="0"/>
              </a:rPr>
              <a:t>decision makers</a:t>
            </a:r>
            <a:r>
              <a:rPr lang="en-US" dirty="0">
                <a:latin typeface="Antique Olive" panose="020B0603020204030204" pitchFamily="34" charset="0"/>
              </a:rPr>
              <a:t>, who want to focus </a:t>
            </a:r>
            <a:r>
              <a:rPr lang="en-US" dirty="0" smtClean="0">
                <a:latin typeface="Antique Olive" panose="020B0603020204030204" pitchFamily="34" charset="0"/>
              </a:rPr>
              <a:t>on the </a:t>
            </a:r>
            <a:r>
              <a:rPr lang="en-US" dirty="0">
                <a:latin typeface="Antique Olive" panose="020B0603020204030204" pitchFamily="34" charset="0"/>
              </a:rPr>
              <a:t>conclusions, not the code behind the analysis</a:t>
            </a:r>
            <a:r>
              <a:rPr lang="en-US" dirty="0" smtClean="0">
                <a:latin typeface="Antique Olive" panose="020B0603020204030204" pitchFamily="34" charset="0"/>
              </a:rPr>
              <a:t>.</a:t>
            </a:r>
          </a:p>
          <a:p>
            <a:pPr algn="just"/>
            <a:endParaRPr lang="en-US" dirty="0">
              <a:latin typeface="Antique Olive" panose="020B0603020204030204" pitchFamily="34" charset="0"/>
            </a:endParaRPr>
          </a:p>
          <a:p>
            <a:pPr algn="just"/>
            <a:r>
              <a:rPr lang="en-US" dirty="0">
                <a:latin typeface="Antique Olive" panose="020B0603020204030204" pitchFamily="34" charset="0"/>
              </a:rPr>
              <a:t>• For collaborating with </a:t>
            </a:r>
            <a:r>
              <a:rPr lang="en-US" dirty="0">
                <a:solidFill>
                  <a:srgbClr val="00B050"/>
                </a:solidFill>
                <a:latin typeface="Antique Olive" panose="020B0603020204030204" pitchFamily="34" charset="0"/>
              </a:rPr>
              <a:t>other data scientists </a:t>
            </a:r>
            <a:r>
              <a:rPr lang="en-US" dirty="0">
                <a:latin typeface="Antique Olive" panose="020B0603020204030204" pitchFamily="34" charset="0"/>
              </a:rPr>
              <a:t>(including </a:t>
            </a:r>
            <a:r>
              <a:rPr lang="en-US" dirty="0" smtClean="0">
                <a:latin typeface="Antique Olive" panose="020B0603020204030204" pitchFamily="34" charset="0"/>
              </a:rPr>
              <a:t>future you</a:t>
            </a:r>
            <a:r>
              <a:rPr lang="en-US" dirty="0">
                <a:latin typeface="Antique Olive" panose="020B0603020204030204" pitchFamily="34" charset="0"/>
              </a:rPr>
              <a:t>!), who are interested in both your conclusions, and </a:t>
            </a:r>
            <a:r>
              <a:rPr lang="en-US" dirty="0" smtClean="0">
                <a:latin typeface="Antique Olive" panose="020B0603020204030204" pitchFamily="34" charset="0"/>
              </a:rPr>
              <a:t>how you </a:t>
            </a:r>
            <a:r>
              <a:rPr lang="en-US" dirty="0">
                <a:latin typeface="Antique Olive" panose="020B0603020204030204" pitchFamily="34" charset="0"/>
              </a:rPr>
              <a:t>reached them (i.e., the code</a:t>
            </a:r>
            <a:r>
              <a:rPr lang="en-US" dirty="0" smtClean="0">
                <a:latin typeface="Antique Olive" panose="020B0603020204030204" pitchFamily="34" charset="0"/>
              </a:rPr>
              <a:t>).</a:t>
            </a:r>
          </a:p>
          <a:p>
            <a:pPr algn="just"/>
            <a:endParaRPr lang="en-US" dirty="0">
              <a:latin typeface="Antique Olive" panose="020B0603020204030204" pitchFamily="34" charset="0"/>
            </a:endParaRPr>
          </a:p>
          <a:p>
            <a:pPr algn="just"/>
            <a:r>
              <a:rPr lang="en-US" dirty="0">
                <a:latin typeface="Antique Olive" panose="020B0603020204030204" pitchFamily="34" charset="0"/>
              </a:rPr>
              <a:t>• As an environment in which to </a:t>
            </a:r>
            <a:r>
              <a:rPr lang="en-US" i="1" dirty="0">
                <a:latin typeface="Antique Olive" panose="020B0603020204030204" pitchFamily="34" charset="0"/>
              </a:rPr>
              <a:t>do </a:t>
            </a:r>
            <a:r>
              <a:rPr lang="en-US" dirty="0">
                <a:latin typeface="Antique Olive" panose="020B0603020204030204" pitchFamily="34" charset="0"/>
              </a:rPr>
              <a:t>data science, as a modern </a:t>
            </a:r>
            <a:r>
              <a:rPr lang="en-US" dirty="0" smtClean="0">
                <a:latin typeface="Antique Olive" panose="020B0603020204030204" pitchFamily="34" charset="0"/>
              </a:rPr>
              <a:t>day lab </a:t>
            </a:r>
            <a:r>
              <a:rPr lang="en-US" dirty="0">
                <a:latin typeface="Antique Olive" panose="020B0603020204030204" pitchFamily="34" charset="0"/>
              </a:rPr>
              <a:t>notebook where you can capture not only what you did, </a:t>
            </a:r>
            <a:r>
              <a:rPr lang="en-US" dirty="0" smtClean="0">
                <a:latin typeface="Antique Olive" panose="020B0603020204030204" pitchFamily="34" charset="0"/>
              </a:rPr>
              <a:t>but also </a:t>
            </a:r>
            <a:r>
              <a:rPr lang="en-US" dirty="0">
                <a:latin typeface="Antique Olive" panose="020B0603020204030204" pitchFamily="34" charset="0"/>
              </a:rPr>
              <a:t>what you were thinking.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94" y="3382233"/>
            <a:ext cx="6059155" cy="238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964263" y="110532"/>
            <a:ext cx="633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860000"/>
                </a:solidFill>
                <a:latin typeface="Antique Olive" panose="020B0603020204030204" pitchFamily="34" charset="0"/>
              </a:rPr>
              <a:t>R Markdown Basics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38" y="510642"/>
            <a:ext cx="5429250" cy="52863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21547" y="510642"/>
            <a:ext cx="2532185" cy="1137288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12677" y="864156"/>
            <a:ext cx="3908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(optional) YAML header surrounded by ---s. </a:t>
            </a:r>
            <a:br>
              <a:rPr lang="en-US" dirty="0"/>
            </a:br>
            <a:endParaRPr lang="en-US" dirty="0"/>
          </a:p>
        </p:txBody>
      </p:sp>
      <p:sp>
        <p:nvSpPr>
          <p:cNvPr id="10" name="Notched Right Arrow 9"/>
          <p:cNvSpPr/>
          <p:nvPr/>
        </p:nvSpPr>
        <p:spPr>
          <a:xfrm>
            <a:off x="3683504" y="864156"/>
            <a:ext cx="582805" cy="381133"/>
          </a:xfrm>
          <a:prstGeom prst="notchedRightArrow">
            <a:avLst/>
          </a:prstGeom>
          <a:solidFill>
            <a:srgbClr val="FF9966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21547" y="1768510"/>
            <a:ext cx="2974312" cy="1537398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otched Right Arrow 11"/>
          <p:cNvSpPr/>
          <p:nvPr/>
        </p:nvSpPr>
        <p:spPr>
          <a:xfrm>
            <a:off x="5678888" y="3739659"/>
            <a:ext cx="582805" cy="381133"/>
          </a:xfrm>
          <a:prstGeom prst="notchedRightArrow">
            <a:avLst/>
          </a:prstGeom>
          <a:solidFill>
            <a:srgbClr val="FF9966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Notched Right Arrow 12"/>
          <p:cNvSpPr/>
          <p:nvPr/>
        </p:nvSpPr>
        <p:spPr>
          <a:xfrm>
            <a:off x="3699360" y="2346642"/>
            <a:ext cx="582805" cy="381133"/>
          </a:xfrm>
          <a:prstGeom prst="notchedRightArrow">
            <a:avLst/>
          </a:prstGeom>
          <a:solidFill>
            <a:srgbClr val="FF9966"/>
          </a:solidFill>
          <a:ln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12677" y="2220686"/>
            <a:ext cx="3908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Chunks of R code surrounded by ``` 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21380" y="3548747"/>
            <a:ext cx="2321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mixed with simple text formatting like # heading </a:t>
            </a:r>
            <a:r>
              <a:rPr lang="en-US" dirty="0" smtClean="0"/>
              <a:t>and _italics</a:t>
            </a:r>
            <a:r>
              <a:rPr lang="en-US" dirty="0"/>
              <a:t>_. </a:t>
            </a:r>
            <a:br>
              <a:rPr lang="en-US" dirty="0"/>
            </a:b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1547" y="3548747"/>
            <a:ext cx="5245240" cy="954107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841972" y="516048"/>
            <a:ext cx="5667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Caching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28" y="986156"/>
            <a:ext cx="6122026" cy="2012344"/>
          </a:xfrm>
          <a:prstGeom prst="rect">
            <a:avLst/>
          </a:prstGeom>
          <a:ln w="12700">
            <a:solidFill>
              <a:srgbClr val="0070C0"/>
            </a:solidFill>
            <a:prstDash val="dashDot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19" y="3371405"/>
            <a:ext cx="6045976" cy="1243477"/>
          </a:xfrm>
          <a:prstGeom prst="rect">
            <a:avLst/>
          </a:prstGeom>
          <a:ln w="12700">
            <a:solidFill>
              <a:srgbClr val="0070C0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80602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43" y="1010366"/>
            <a:ext cx="6616351" cy="768867"/>
          </a:xfrm>
          <a:prstGeom prst="rect">
            <a:avLst/>
          </a:prstGeom>
          <a:ln w="12700">
            <a:solidFill>
              <a:srgbClr val="0070C0"/>
            </a:solidFill>
            <a:prstDash val="dash"/>
          </a:ln>
        </p:spPr>
      </p:pic>
      <p:sp>
        <p:nvSpPr>
          <p:cNvPr id="4" name="TextBox 3"/>
          <p:cNvSpPr txBox="1"/>
          <p:nvPr/>
        </p:nvSpPr>
        <p:spPr>
          <a:xfrm>
            <a:off x="3476530" y="3162377"/>
            <a:ext cx="219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Knitr</a:t>
            </a:r>
            <a:r>
              <a:rPr lang="en-US" dirty="0" smtClean="0"/>
              <a:t>::</a:t>
            </a:r>
            <a:r>
              <a:rPr lang="en-US" dirty="0" err="1" smtClean="0"/>
              <a:t>clean_cache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20570" y="2136618"/>
            <a:ext cx="5794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your caching strategies get progressively more complicated, it’s</a:t>
            </a:r>
          </a:p>
          <a:p>
            <a:r>
              <a:rPr lang="en-US" dirty="0"/>
              <a:t>a good idea to regularly clear out all your caches </a:t>
            </a:r>
            <a:r>
              <a:rPr lang="en-US" dirty="0" smtClean="0"/>
              <a:t>with: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3929204" y="2725093"/>
            <a:ext cx="760491" cy="316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8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8"/>
          <p:cNvSpPr/>
          <p:nvPr/>
        </p:nvSpPr>
        <p:spPr>
          <a:xfrm>
            <a:off x="4572753" y="647124"/>
            <a:ext cx="1323528" cy="134114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69" name="Google Shape;569;p18"/>
          <p:cNvSpPr/>
          <p:nvPr/>
        </p:nvSpPr>
        <p:spPr>
          <a:xfrm rot="1473079">
            <a:off x="3369357" y="1316756"/>
            <a:ext cx="773816" cy="75376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70" name="Google Shape;570;p18"/>
          <p:cNvSpPr/>
          <p:nvPr/>
        </p:nvSpPr>
        <p:spPr>
          <a:xfrm>
            <a:off x="4316768" y="5189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71" name="Google Shape;571;p18"/>
          <p:cNvSpPr/>
          <p:nvPr/>
        </p:nvSpPr>
        <p:spPr>
          <a:xfrm rot="2487273">
            <a:off x="4098884" y="2012731"/>
            <a:ext cx="241052" cy="234241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72" name="Google Shape;572;p18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727209" y="2610500"/>
            <a:ext cx="3320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600" b="1" dirty="0" smtClean="0">
                <a:solidFill>
                  <a:schemeClr val="accent2">
                    <a:lumMod val="75000"/>
                  </a:schemeClr>
                </a:solidFill>
                <a:cs typeface="B Koodak" panose="00000700000000000000" pitchFamily="2" charset="-78"/>
              </a:rPr>
              <a:t>با تشکر از توجه شما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cs typeface="B Koodak" panose="00000700000000000000" pitchFamily="2" charset="-78"/>
            </a:endParaRPr>
          </a:p>
        </p:txBody>
      </p:sp>
      <p:sp>
        <p:nvSpPr>
          <p:cNvPr id="11" name="Google Shape;1064;p48"/>
          <p:cNvSpPr/>
          <p:nvPr/>
        </p:nvSpPr>
        <p:spPr>
          <a:xfrm>
            <a:off x="1905693" y="2297423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6D9EEB"/>
          </a:solidFill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198</Words>
  <Application>Microsoft Office PowerPoint</Application>
  <PresentationFormat>On-screen Show (16:9)</PresentationFormat>
  <Paragraphs>24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Sniglet</vt:lpstr>
      <vt:lpstr>B Koodak</vt:lpstr>
      <vt:lpstr>Albertus Medium</vt:lpstr>
      <vt:lpstr>Antique Olive</vt:lpstr>
      <vt:lpstr>Dosis</vt:lpstr>
      <vt:lpstr>Arial</vt:lpstr>
      <vt:lpstr>Friar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Apadana</cp:lastModifiedBy>
  <cp:revision>104</cp:revision>
  <dcterms:modified xsi:type="dcterms:W3CDTF">2022-02-01T13:10:15Z</dcterms:modified>
</cp:coreProperties>
</file>