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7" r:id="rId4"/>
    <p:sldId id="259" r:id="rId5"/>
    <p:sldId id="260" r:id="rId6"/>
    <p:sldId id="262" r:id="rId7"/>
    <p:sldId id="264" r:id="rId8"/>
    <p:sldId id="265" r:id="rId9"/>
    <p:sldId id="261" r:id="rId10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76DE"/>
    <a:srgbClr val="FF61D6"/>
    <a:srgbClr val="990099"/>
    <a:srgbClr val="800080"/>
    <a:srgbClr val="CF91C8"/>
    <a:srgbClr val="B759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2081" autoAdjust="0"/>
  </p:normalViewPr>
  <p:slideViewPr>
    <p:cSldViewPr snapToGrid="0" snapToObjects="1">
      <p:cViewPr varScale="1">
        <p:scale>
          <a:sx n="61" d="100"/>
          <a:sy n="61" d="100"/>
        </p:scale>
        <p:origin x="63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95451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53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995a77cc20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995a77cc20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8073120"/>
            <a:ext cx="14630400" cy="15648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46280" tIns="146280" rIns="146280" bIns="14628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80"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/>
          </p:nvPr>
        </p:nvSpPr>
        <p:spPr>
          <a:xfrm>
            <a:off x="498720" y="626160"/>
            <a:ext cx="13632960" cy="10017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1"/>
          </p:nvPr>
        </p:nvSpPr>
        <p:spPr>
          <a:xfrm>
            <a:off x="498720" y="1843960"/>
            <a:ext cx="13632960" cy="54662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731520" lvl="0" indent="-54864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463040" lvl="1" indent="-508000" rtl="0">
              <a:spcBef>
                <a:spcPts val="2560"/>
              </a:spcBef>
              <a:spcAft>
                <a:spcPts val="0"/>
              </a:spcAft>
              <a:buSzPts val="1400"/>
              <a:buChar char="○"/>
              <a:defRPr/>
            </a:lvl2pPr>
            <a:lvl3pPr marL="2194560" lvl="2" indent="-508000" rtl="0">
              <a:spcBef>
                <a:spcPts val="2560"/>
              </a:spcBef>
              <a:spcAft>
                <a:spcPts val="0"/>
              </a:spcAft>
              <a:buSzPts val="1400"/>
              <a:buChar char="■"/>
              <a:defRPr/>
            </a:lvl3pPr>
            <a:lvl4pPr marL="2926080" lvl="3" indent="-508000" rtl="0">
              <a:spcBef>
                <a:spcPts val="2560"/>
              </a:spcBef>
              <a:spcAft>
                <a:spcPts val="0"/>
              </a:spcAft>
              <a:buSzPts val="1400"/>
              <a:buChar char="●"/>
              <a:defRPr/>
            </a:lvl4pPr>
            <a:lvl5pPr marL="3657600" lvl="4" indent="-508000" rtl="0">
              <a:spcBef>
                <a:spcPts val="2560"/>
              </a:spcBef>
              <a:spcAft>
                <a:spcPts val="0"/>
              </a:spcAft>
              <a:buSzPts val="1400"/>
              <a:buChar char="○"/>
              <a:defRPr/>
            </a:lvl5pPr>
            <a:lvl6pPr marL="4389120" lvl="5" indent="-508000" rtl="0">
              <a:spcBef>
                <a:spcPts val="2560"/>
              </a:spcBef>
              <a:spcAft>
                <a:spcPts val="0"/>
              </a:spcAft>
              <a:buSzPts val="1400"/>
              <a:buChar char="■"/>
              <a:defRPr/>
            </a:lvl6pPr>
            <a:lvl7pPr marL="5120640" lvl="6" indent="-508000" rtl="0">
              <a:spcBef>
                <a:spcPts val="2560"/>
              </a:spcBef>
              <a:spcAft>
                <a:spcPts val="0"/>
              </a:spcAft>
              <a:buSzPts val="1400"/>
              <a:buChar char="●"/>
              <a:defRPr/>
            </a:lvl7pPr>
            <a:lvl8pPr marL="5852160" lvl="7" indent="-508000" rtl="0">
              <a:spcBef>
                <a:spcPts val="2560"/>
              </a:spcBef>
              <a:spcAft>
                <a:spcPts val="0"/>
              </a:spcAft>
              <a:buSzPts val="1400"/>
              <a:buChar char="○"/>
              <a:defRPr/>
            </a:lvl8pPr>
            <a:lvl9pPr marL="6583680" lvl="8" indent="-508000" rtl="0">
              <a:spcBef>
                <a:spcPts val="2560"/>
              </a:spcBef>
              <a:spcAft>
                <a:spcPts val="256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ldNum" idx="12"/>
          </p:nvPr>
        </p:nvSpPr>
        <p:spPr>
          <a:xfrm>
            <a:off x="13584400" y="7489614"/>
            <a:ext cx="877920" cy="6297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algn="r"/>
            <a:fld id="{00000000-1234-1234-1234-123412341234}" type="slidenum">
              <a:rPr lang="en" smtClean="0"/>
              <a:pPr algn="r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15194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mailto:urmia@rladies.org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hyperlink" Target="https://www.meetup.com/rladies-Urmia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-1"/>
            <a:ext cx="6668815" cy="8229599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7081552" y="1717206"/>
            <a:ext cx="6875677" cy="1660361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6561"/>
              </a:lnSpc>
              <a:buNone/>
            </a:pPr>
            <a:r>
              <a:rPr lang="en-US" sz="6600" b="1" dirty="0">
                <a:solidFill>
                  <a:srgbClr val="800080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خوشه </a:t>
            </a:r>
            <a:r>
              <a:rPr lang="en-US" sz="6600" b="1" dirty="0" err="1">
                <a:solidFill>
                  <a:srgbClr val="800080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بندی</a:t>
            </a:r>
            <a:r>
              <a:rPr lang="en-US" sz="6600" b="1" dirty="0">
                <a:solidFill>
                  <a:srgbClr val="800080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 </a:t>
            </a:r>
            <a:r>
              <a:rPr lang="en-US" sz="6600" b="1" dirty="0" err="1">
                <a:solidFill>
                  <a:srgbClr val="800080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فازی</a:t>
            </a:r>
            <a:endParaRPr lang="fa-IR" sz="6600" b="1" dirty="0">
              <a:solidFill>
                <a:srgbClr val="800080"/>
              </a:solidFill>
              <a:latin typeface="Nunito" pitchFamily="34" charset="0"/>
              <a:cs typeface="B Nazanin" panose="00000400000000000000" pitchFamily="2" charset="-78"/>
            </a:endParaRPr>
          </a:p>
          <a:p>
            <a:pPr marL="0" indent="0" algn="ctr">
              <a:lnSpc>
                <a:spcPts val="6561"/>
              </a:lnSpc>
              <a:buNone/>
            </a:pPr>
            <a:r>
              <a:rPr lang="en-US" sz="4800" b="1" dirty="0">
                <a:solidFill>
                  <a:srgbClr val="800080"/>
                </a:solidFill>
                <a:latin typeface="Cambria Math" panose="02040503050406030204" pitchFamily="18" charset="0"/>
                <a:ea typeface="Cambria Math" panose="02040503050406030204" pitchFamily="18" charset="0"/>
                <a:cs typeface="B Nazanin" panose="00000400000000000000" pitchFamily="2" charset="-78"/>
              </a:rPr>
              <a:t>  Fuzzy Clustering</a:t>
            </a:r>
            <a:endParaRPr lang="en-US" sz="4800" dirty="0">
              <a:solidFill>
                <a:srgbClr val="800080"/>
              </a:solidFill>
              <a:latin typeface="Cambria Math" panose="02040503050406030204" pitchFamily="18" charset="0"/>
              <a:ea typeface="Cambria Math" panose="02040503050406030204" pitchFamily="18" charset="0"/>
              <a:cs typeface="B Nazanin" panose="00000400000000000000" pitchFamily="2" charset="-78"/>
            </a:endParaRPr>
          </a:p>
        </p:txBody>
      </p:sp>
      <p:sp>
        <p:nvSpPr>
          <p:cNvPr id="6" name="Text 2"/>
          <p:cNvSpPr/>
          <p:nvPr/>
        </p:nvSpPr>
        <p:spPr>
          <a:xfrm>
            <a:off x="6780589" y="4739371"/>
            <a:ext cx="7477601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799"/>
              </a:lnSpc>
              <a:buNone/>
            </a:pP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زهرا</a:t>
            </a:r>
            <a:r>
              <a:rPr lang="en-US" sz="2800" dirty="0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احمدي</a:t>
            </a:r>
            <a:endParaRPr lang="en-US" sz="2800" dirty="0">
              <a:solidFill>
                <a:srgbClr val="800080"/>
              </a:solidFill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algn="ctr">
              <a:lnSpc>
                <a:spcPts val="2799"/>
              </a:lnSpc>
            </a:pP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دانشجو</a:t>
            </a:r>
            <a:r>
              <a:rPr lang="en-US" sz="2800" dirty="0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كارشناسي</a:t>
            </a:r>
            <a:r>
              <a:rPr lang="en-US" sz="2800" dirty="0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ارشد</a:t>
            </a:r>
            <a:r>
              <a:rPr lang="en-US" sz="2800" dirty="0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solidFill>
                  <a:srgbClr val="800080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آماررياضي</a:t>
            </a:r>
            <a:endParaRPr lang="en-US" sz="2800" dirty="0">
              <a:solidFill>
                <a:srgbClr val="800080"/>
              </a:solidFill>
              <a:cs typeface="B Nazanin" panose="00000400000000000000" pitchFamily="2" charset="-78"/>
            </a:endParaRPr>
          </a:p>
          <a:p>
            <a:pPr marL="0" indent="0" algn="ctr">
              <a:lnSpc>
                <a:spcPts val="2799"/>
              </a:lnSpc>
              <a:buNone/>
            </a:pPr>
            <a:endParaRPr lang="en-US" sz="2800" dirty="0">
              <a:solidFill>
                <a:srgbClr val="800080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US" dirty="0"/>
          </a:p>
        </p:txBody>
      </p:sp>
      <p:sp>
        <p:nvSpPr>
          <p:cNvPr id="4" name="Text 1"/>
          <p:cNvSpPr/>
          <p:nvPr/>
        </p:nvSpPr>
        <p:spPr>
          <a:xfrm>
            <a:off x="6966896" y="1100918"/>
            <a:ext cx="64236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dirty="0"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الگوریتم‌های خوشه بندی فازی</a:t>
            </a:r>
            <a:endParaRPr lang="en-US" sz="4374" dirty="0">
              <a:cs typeface="B Nazanin" panose="00000400000000000000" pitchFamily="2" charset="-78"/>
            </a:endParaRPr>
          </a:p>
        </p:txBody>
      </p:sp>
      <p:sp>
        <p:nvSpPr>
          <p:cNvPr id="5" name="Text 2"/>
          <p:cNvSpPr/>
          <p:nvPr/>
        </p:nvSpPr>
        <p:spPr>
          <a:xfrm>
            <a:off x="2805589" y="2350479"/>
            <a:ext cx="9933503" cy="490165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just" rtl="1">
              <a:lnSpc>
                <a:spcPts val="2799"/>
              </a:lnSpc>
              <a:buNone/>
            </a:pP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الگوريتم‌هاي خوشه‌بندي فازي بسياري وجود دارد اما یکی از معروف‌ترین الگوریتم‌های خوشه‌بندی سي ميانگين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فازي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است</a:t>
            </a:r>
            <a:r>
              <a:rPr lang="fa-IR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.</a:t>
            </a:r>
          </a:p>
          <a:p>
            <a:pPr marL="0" indent="0" algn="just" rtl="1">
              <a:lnSpc>
                <a:spcPts val="2799"/>
              </a:lnSpc>
              <a:buNone/>
            </a:pPr>
            <a:endParaRPr lang="fa-IR" sz="2800" dirty="0"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marL="0" indent="0" algn="just" rtl="1">
              <a:lnSpc>
                <a:spcPts val="2799"/>
              </a:lnSpc>
              <a:buNone/>
            </a:pP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در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خوشه‌بندی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گاهی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ممکن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است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مشاهدات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دارای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فواصل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تقریباً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یکسان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از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دو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یا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چند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خوشه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باش</a:t>
            </a:r>
            <a:r>
              <a:rPr lang="fa-IR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د.</a:t>
            </a:r>
          </a:p>
          <a:p>
            <a:pPr marL="0" indent="0" algn="just" rtl="1">
              <a:lnSpc>
                <a:spcPts val="2799"/>
              </a:lnSpc>
              <a:buNone/>
            </a:pP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بنابراین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آن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مشاهدات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دو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یا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چند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خوشه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متعلق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می‌باشند</a:t>
            </a:r>
            <a:r>
              <a:rPr lang="fa-IR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.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رویکرد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خوشه‌بندی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فازی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این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امکان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را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برای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فراهم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می‌کند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تا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هر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مشاهده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درجه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عضویتی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در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بازه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[0,1]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دو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یا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چند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خوشه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تعلق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پیدا</a:t>
            </a:r>
            <a:r>
              <a:rPr lang="en-US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800" dirty="0" err="1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کند</a:t>
            </a:r>
            <a:r>
              <a:rPr lang="fa-IR" sz="2800" dirty="0"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.</a:t>
            </a:r>
            <a:endParaRPr lang="en-US" sz="2800" dirty="0">
              <a:cs typeface="B Nazanin" panose="00000400000000000000" pitchFamily="2" charset="-78"/>
            </a:endParaRPr>
          </a:p>
          <a:p>
            <a:pPr marL="0" indent="0" algn="just" rtl="1">
              <a:lnSpc>
                <a:spcPts val="2799"/>
              </a:lnSpc>
              <a:buNone/>
            </a:pPr>
            <a:endParaRPr lang="en-US" sz="2800" dirty="0">
              <a:cs typeface="B Nazanin" panose="00000400000000000000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16C73B-82AF-B98A-2710-2A87129819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8162" y="5636718"/>
            <a:ext cx="5034076" cy="18230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 rot="5400000">
            <a:off x="-459160" y="1332930"/>
            <a:ext cx="7051596" cy="556374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9504998" y="930235"/>
            <a:ext cx="4443889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endParaRPr lang="en-US" sz="4374" dirty="0">
              <a:solidFill>
                <a:srgbClr val="800080"/>
              </a:solidFill>
              <a:cs typeface="B Nazanin" panose="00000400000000000000" pitchFamily="2" charset="-7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6"/>
              <p:cNvSpPr/>
              <p:nvPr/>
            </p:nvSpPr>
            <p:spPr>
              <a:xfrm>
                <a:off x="4740712" y="1103827"/>
                <a:ext cx="8806577" cy="6321731"/>
              </a:xfrm>
              <a:prstGeom prst="rect">
                <a:avLst/>
              </a:prstGeom>
              <a:noFill/>
              <a:ln/>
            </p:spPr>
            <p:txBody>
              <a:bodyPr wrap="none" rtlCol="0" anchor="t"/>
              <a:lstStyle/>
              <a:p>
                <a:pPr marL="0" indent="0" algn="r">
                  <a:lnSpc>
                    <a:spcPts val="2734"/>
                  </a:lnSpc>
                  <a:buNone/>
                </a:pP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تابع هدف</a:t>
                </a:r>
              </a:p>
              <a:p>
                <a:pPr marL="0" indent="0" algn="r">
                  <a:lnSpc>
                    <a:spcPts val="2734"/>
                  </a:lnSpc>
                  <a:buNone/>
                </a:pPr>
                <a:endParaRPr lang="fa-IR" sz="28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marL="0" indent="0" algn="r">
                  <a:lnSpc>
                    <a:spcPts val="2734"/>
                  </a:lnSpc>
                  <a:buNone/>
                </a:pPr>
                <a:endParaRPr lang="fa-IR" sz="28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  <a:p>
                <a:pPr algn="ctr">
                  <a:lnSpc>
                    <a:spcPts val="2734"/>
                  </a:lnSpc>
                </a:pP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𝐽</m:t>
                    </m:r>
                    <m:r>
                      <a:rPr 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X,U,C)=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(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endParaRPr lang="fa-IR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2734"/>
                  </a:lnSpc>
                </a:pPr>
                <a:endParaRPr lang="fa-IR" sz="2800" dirty="0">
                  <a:solidFill>
                    <a:schemeClr val="tx1"/>
                  </a:solidFill>
                </a:endParaRPr>
              </a:p>
              <a:p>
                <a:pPr algn="ctr">
                  <a:lnSpc>
                    <a:spcPts val="2734"/>
                  </a:lnSpc>
                </a:pPr>
                <a:endParaRPr lang="fa-IR" sz="2800" dirty="0">
                  <a:solidFill>
                    <a:schemeClr val="tx1"/>
                  </a:solidFill>
                </a:endParaRPr>
              </a:p>
              <a:p>
                <a:pPr algn="r">
                  <a:lnSpc>
                    <a:spcPts val="2734"/>
                  </a:lnSpc>
                </a:pPr>
                <a:r>
                  <a:rPr lang="fa-IR" sz="2800" dirty="0">
                    <a:solidFill>
                      <a:schemeClr val="tx1"/>
                    </a:solidFill>
                    <a:cs typeface="B Nazanin" panose="00000400000000000000" pitchFamily="2" charset="-78"/>
                  </a:rPr>
                  <a:t>نحوه محاسبه مراکز خوشه‌ها و درجات عضویت</a:t>
                </a:r>
              </a:p>
              <a:p>
                <a:pPr marL="182880" indent="0" algn="ctr">
                  <a:buNone/>
                </a:pPr>
                <a:endParaRPr lang="fa-IR" sz="2800" i="1" dirty="0">
                  <a:solidFill>
                    <a:schemeClr val="tx1"/>
                  </a:solidFill>
                  <a:latin typeface="Cambria Math" panose="02040503050406030204" pitchFamily="18" charset="0"/>
                  <a:cs typeface="B Zar" panose="00000400000000000000" pitchFamily="2" charset="-78"/>
                </a:endParaRP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𝑐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𝑗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𝑖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𝑛</m:t>
                            </m:r>
                          </m:sup>
                          <m:e>
                            <m:sSubSup>
                              <m:sSub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sSub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𝑖𝑗</m:t>
                                </m:r>
                              </m:sub>
                              <m:sup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𝑚</m:t>
                                </m:r>
                              </m:sup>
                            </m:sSubSup>
                          </m:e>
                        </m:nary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B Zar" panose="00000400000000000000" pitchFamily="2" charset="-78"/>
                  </a:rPr>
                  <a:t>                      (1)</a:t>
                </a:r>
              </a:p>
              <a:p>
                <a:pPr marL="182880" indent="0" algn="ctr">
                  <a:buNone/>
                </a:pPr>
                <a:endParaRPr lang="en-US" sz="2800" dirty="0">
                  <a:solidFill>
                    <a:schemeClr val="tx1"/>
                  </a:solidFill>
                  <a:cs typeface="B Zar" panose="00000400000000000000" pitchFamily="2" charset="-78"/>
                </a:endParaRPr>
              </a:p>
              <a:p>
                <a:pPr marL="18288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𝑢</m:t>
                        </m:r>
                      </m:e>
                      <m:sub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𝑖𝑗</m:t>
                        </m:r>
                      </m:sub>
                    </m:sSub>
                    <m:r>
                      <a:rPr 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B Zar" panose="00000400000000000000" pitchFamily="2" charset="-78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num>
                      <m:den>
                        <m:nary>
                          <m:naryPr>
                            <m:chr m:val="∑"/>
                            <m:ctrl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𝑙</m:t>
                            </m:r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=</m:t>
                            </m:r>
                            <m:r>
                              <m:rPr>
                                <m:brk m:alnAt="23"/>
                              </m:rP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𝑘</m:t>
                            </m:r>
                          </m:sup>
                          <m:e>
                            <m:r>
                              <a:rPr 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B Zar" panose="00000400000000000000" pitchFamily="2" charset="-78"/>
                              </a:rPr>
                              <m:t>(</m:t>
                            </m:r>
                            <m:f>
                              <m:f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𝑖𝑗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𝑖𝑙</m:t>
                                    </m:r>
                                  </m:sub>
                                </m:sSub>
                              </m:den>
                            </m:f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B Zar" panose="00000400000000000000" pitchFamily="2" charset="-78"/>
                                  </a:rPr>
                                  <m:t>)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𝑚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B Zar" panose="00000400000000000000" pitchFamily="2" charset="-78"/>
                                      </a:rPr>
                                      <m:t>1</m:t>
                                    </m:r>
                                  </m:den>
                                </m:f>
                              </m:sup>
                            </m:sSup>
                          </m:e>
                        </m:nary>
                      </m:den>
                    </m:f>
                  </m:oMath>
                </a14:m>
                <a:r>
                  <a:rPr lang="en-US" sz="2800" dirty="0">
                    <a:solidFill>
                      <a:schemeClr val="tx1"/>
                    </a:solidFill>
                    <a:cs typeface="B Zar" panose="00000400000000000000" pitchFamily="2" charset="-78"/>
                  </a:rPr>
                  <a:t>                (2)</a:t>
                </a:r>
              </a:p>
              <a:p>
                <a:pPr marL="182880" indent="0">
                  <a:buNone/>
                </a:pPr>
                <a:endParaRPr lang="en-US" sz="2800" dirty="0">
                  <a:solidFill>
                    <a:schemeClr val="tx1"/>
                  </a:solidFill>
                </a:endParaRPr>
              </a:p>
              <a:p>
                <a:pPr algn="r">
                  <a:lnSpc>
                    <a:spcPts val="2734"/>
                  </a:lnSpc>
                </a:pPr>
                <a:endParaRPr lang="fa-IR" sz="2800" dirty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ts val="2734"/>
                  </a:lnSpc>
                  <a:buNone/>
                </a:pPr>
                <a:endParaRPr lang="en-US" sz="2800" dirty="0">
                  <a:solidFill>
                    <a:schemeClr val="tx1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10" name="Text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0712" y="1103827"/>
                <a:ext cx="8806577" cy="6321731"/>
              </a:xfrm>
              <a:prstGeom prst="rect">
                <a:avLst/>
              </a:prstGeom>
              <a:blipFill>
                <a:blip r:embed="rId5"/>
                <a:stretch>
                  <a:fillRect t="-1929" r="-1385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885331" y="653713"/>
            <a:ext cx="4884420" cy="1487329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>
              <a:lnSpc>
                <a:spcPts val="5856"/>
              </a:lnSpc>
              <a:buNone/>
            </a:pPr>
            <a:r>
              <a:rPr lang="en-US" sz="4685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الگوریتم سی میانگین
</a:t>
            </a:r>
            <a:endParaRPr lang="en-US" sz="4685" dirty="0">
              <a:cs typeface="B Nazanin" panose="00000400000000000000" pitchFamily="2" charset="-78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302818" y="2429232"/>
            <a:ext cx="24765" cy="5255062"/>
          </a:xfrm>
          <a:prstGeom prst="rect">
            <a:avLst/>
          </a:prstGeom>
          <a:solidFill>
            <a:srgbClr val="DFDFEB"/>
          </a:solidFill>
          <a:ln/>
        </p:spPr>
      </p:sp>
      <p:sp>
        <p:nvSpPr>
          <p:cNvPr id="6" name="Shape 3"/>
          <p:cNvSpPr/>
          <p:nvPr/>
        </p:nvSpPr>
        <p:spPr>
          <a:xfrm>
            <a:off x="7538264" y="2794754"/>
            <a:ext cx="694134" cy="24765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7" name="Shape 4"/>
          <p:cNvSpPr/>
          <p:nvPr/>
        </p:nvSpPr>
        <p:spPr>
          <a:xfrm>
            <a:off x="7092136" y="2584133"/>
            <a:ext cx="446127" cy="446127"/>
          </a:xfrm>
          <a:prstGeom prst="roundRect">
            <a:avLst>
              <a:gd name="adj" fmla="val 80019"/>
            </a:avLst>
          </a:prstGeom>
          <a:solidFill>
            <a:srgbClr val="F3F3FF"/>
          </a:solidFill>
          <a:ln w="24765">
            <a:solidFill>
              <a:srgbClr val="2D4DF2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227510" y="2621280"/>
            <a:ext cx="17526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8"/>
              </a:lnSpc>
              <a:buNone/>
            </a:pPr>
            <a:r>
              <a:rPr lang="en-US" sz="2342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1</a:t>
            </a:r>
            <a:endParaRPr lang="en-US" sz="2342" dirty="0"/>
          </a:p>
        </p:txBody>
      </p:sp>
      <p:sp>
        <p:nvSpPr>
          <p:cNvPr id="9" name="Text 6"/>
          <p:cNvSpPr/>
          <p:nvPr/>
        </p:nvSpPr>
        <p:spPr>
          <a:xfrm>
            <a:off x="8405932" y="2627471"/>
            <a:ext cx="3342442" cy="929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000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انتخاب مراکز اولیه خوشه‌ها و درجات عضویت به صورت تصادفی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0" name="Shape 7"/>
          <p:cNvSpPr/>
          <p:nvPr/>
        </p:nvSpPr>
        <p:spPr>
          <a:xfrm>
            <a:off x="6398002" y="3786188"/>
            <a:ext cx="694134" cy="24765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11" name="Shape 8"/>
          <p:cNvSpPr/>
          <p:nvPr/>
        </p:nvSpPr>
        <p:spPr>
          <a:xfrm>
            <a:off x="7092136" y="3575566"/>
            <a:ext cx="446127" cy="446127"/>
          </a:xfrm>
          <a:prstGeom prst="roundRect">
            <a:avLst>
              <a:gd name="adj" fmla="val 80019"/>
            </a:avLst>
          </a:prstGeom>
          <a:solidFill>
            <a:srgbClr val="F3F3FF"/>
          </a:solidFill>
          <a:ln w="24765">
            <a:solidFill>
              <a:srgbClr val="015F98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7227510" y="3612713"/>
            <a:ext cx="17526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8"/>
              </a:lnSpc>
              <a:buNone/>
            </a:pPr>
            <a:r>
              <a:rPr lang="en-US" sz="2342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2</a:t>
            </a:r>
            <a:endParaRPr lang="en-US" sz="2342" dirty="0"/>
          </a:p>
        </p:txBody>
      </p:sp>
      <p:sp>
        <p:nvSpPr>
          <p:cNvPr id="13" name="Text 10"/>
          <p:cNvSpPr/>
          <p:nvPr/>
        </p:nvSpPr>
        <p:spPr>
          <a:xfrm>
            <a:off x="2882027" y="3618905"/>
            <a:ext cx="3342442" cy="92940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0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 اختصاص هر مشاهده به نزدیکترین مرکز و مینیمم کردن تابع هدف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4" name="Shape 11"/>
          <p:cNvSpPr/>
          <p:nvPr/>
        </p:nvSpPr>
        <p:spPr>
          <a:xfrm>
            <a:off x="7538264" y="4678561"/>
            <a:ext cx="694134" cy="24765"/>
          </a:xfrm>
          <a:prstGeom prst="rect">
            <a:avLst/>
          </a:prstGeom>
          <a:solidFill>
            <a:srgbClr val="AD1F96"/>
          </a:solidFill>
          <a:ln/>
        </p:spPr>
      </p:sp>
      <p:sp>
        <p:nvSpPr>
          <p:cNvPr id="15" name="Shape 12"/>
          <p:cNvSpPr/>
          <p:nvPr/>
        </p:nvSpPr>
        <p:spPr>
          <a:xfrm>
            <a:off x="7092136" y="4467939"/>
            <a:ext cx="446127" cy="446127"/>
          </a:xfrm>
          <a:prstGeom prst="roundRect">
            <a:avLst>
              <a:gd name="adj" fmla="val 80019"/>
            </a:avLst>
          </a:prstGeom>
          <a:solidFill>
            <a:srgbClr val="F3F3FF"/>
          </a:solidFill>
          <a:ln w="24765">
            <a:solidFill>
              <a:srgbClr val="AD1F96"/>
            </a:solidFill>
            <a:prstDash val="solid"/>
          </a:ln>
        </p:spPr>
      </p:sp>
      <p:sp>
        <p:nvSpPr>
          <p:cNvPr id="16" name="Text 13"/>
          <p:cNvSpPr/>
          <p:nvPr/>
        </p:nvSpPr>
        <p:spPr>
          <a:xfrm>
            <a:off x="7227510" y="4505087"/>
            <a:ext cx="17526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8"/>
              </a:lnSpc>
              <a:buNone/>
            </a:pPr>
            <a:r>
              <a:rPr lang="en-US" sz="2342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3</a:t>
            </a:r>
            <a:endParaRPr lang="en-US" sz="2342" dirty="0"/>
          </a:p>
        </p:txBody>
      </p:sp>
      <p:sp>
        <p:nvSpPr>
          <p:cNvPr id="17" name="Text 14"/>
          <p:cNvSpPr/>
          <p:nvPr/>
        </p:nvSpPr>
        <p:spPr>
          <a:xfrm>
            <a:off x="8405932" y="4511278"/>
            <a:ext cx="3342442" cy="6196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lnSpc>
                <a:spcPts val="2440"/>
              </a:lnSpc>
              <a:buNone/>
            </a:pPr>
            <a:r>
              <a:rPr lang="en-US" sz="20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به روزرسانی مراکز خوشه‌ها با استفاده </a:t>
            </a:r>
            <a:r>
              <a:rPr lang="en-US" sz="2000" b="1" dirty="0" err="1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از</a:t>
            </a:r>
            <a:r>
              <a:rPr lang="en-US" sz="20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 </a:t>
            </a:r>
            <a:r>
              <a:rPr lang="en-US" sz="2000" b="1" dirty="0" err="1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رابطه</a:t>
            </a:r>
            <a:r>
              <a:rPr lang="fa-IR" sz="2000" b="1" dirty="0">
                <a:solidFill>
                  <a:srgbClr val="AD1F96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 (1)</a:t>
            </a:r>
            <a:endParaRPr lang="en-US" sz="2000" dirty="0">
              <a:cs typeface="B Nazanin" panose="00000400000000000000" pitchFamily="2" charset="-78"/>
            </a:endParaRPr>
          </a:p>
        </p:txBody>
      </p:sp>
      <p:sp>
        <p:nvSpPr>
          <p:cNvPr id="18" name="Shape 15"/>
          <p:cNvSpPr/>
          <p:nvPr/>
        </p:nvSpPr>
        <p:spPr>
          <a:xfrm>
            <a:off x="6398002" y="5570934"/>
            <a:ext cx="694134" cy="24765"/>
          </a:xfrm>
          <a:prstGeom prst="rect">
            <a:avLst/>
          </a:prstGeom>
          <a:solidFill>
            <a:srgbClr val="2D4DF2"/>
          </a:solidFill>
          <a:ln/>
        </p:spPr>
      </p:sp>
      <p:sp>
        <p:nvSpPr>
          <p:cNvPr id="19" name="Shape 16"/>
          <p:cNvSpPr/>
          <p:nvPr/>
        </p:nvSpPr>
        <p:spPr>
          <a:xfrm>
            <a:off x="7092136" y="5360313"/>
            <a:ext cx="446127" cy="446127"/>
          </a:xfrm>
          <a:prstGeom prst="roundRect">
            <a:avLst>
              <a:gd name="adj" fmla="val 80019"/>
            </a:avLst>
          </a:prstGeom>
          <a:solidFill>
            <a:srgbClr val="F3F3FF"/>
          </a:solidFill>
          <a:ln w="24765">
            <a:solidFill>
              <a:srgbClr val="2D4DF2"/>
            </a:solidFill>
            <a:prstDash val="solid"/>
          </a:ln>
        </p:spPr>
      </p:sp>
      <p:sp>
        <p:nvSpPr>
          <p:cNvPr id="20" name="Text 17"/>
          <p:cNvSpPr/>
          <p:nvPr/>
        </p:nvSpPr>
        <p:spPr>
          <a:xfrm>
            <a:off x="7227510" y="5397460"/>
            <a:ext cx="17526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8"/>
              </a:lnSpc>
              <a:buNone/>
            </a:pPr>
            <a:r>
              <a:rPr lang="en-US" sz="2342" b="1" dirty="0">
                <a:solidFill>
                  <a:srgbClr val="2D4DF2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4</a:t>
            </a:r>
            <a:endParaRPr lang="en-US" sz="2342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 18"/>
              <p:cNvSpPr/>
              <p:nvPr/>
            </p:nvSpPr>
            <p:spPr>
              <a:xfrm>
                <a:off x="2882027" y="5403652"/>
                <a:ext cx="3342442" cy="619601"/>
              </a:xfrm>
              <a:prstGeom prst="rect">
                <a:avLst/>
              </a:prstGeom>
              <a:noFill/>
              <a:ln/>
            </p:spPr>
            <p:txBody>
              <a:bodyPr wrap="square" rtlCol="0" anchor="t"/>
              <a:lstStyle/>
              <a:p>
                <a:pPr marL="0" indent="0" algn="r" rtl="1">
                  <a:lnSpc>
                    <a:spcPts val="2440"/>
                  </a:lnSpc>
                  <a:buNone/>
                </a:pPr>
                <a:r>
                  <a:rPr lang="en-US" sz="2000" b="1" dirty="0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به روزرسانی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درجات</a:t>
                </a:r>
                <a:r>
                  <a:rPr lang="en-US" sz="2000" b="1" dirty="0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عضویت</a:t>
                </a:r>
                <a:r>
                  <a:rPr lang="fa-IR" sz="2000" b="1" dirty="0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 (2) و </a:t>
                </a:r>
                <a:r>
                  <a:rPr lang="en-US" sz="2000" b="1" dirty="0" err="1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شر</a:t>
                </a:r>
                <a:r>
                  <a:rPr lang="fa-IR" sz="2000" b="1" dirty="0">
                    <a:solidFill>
                      <a:srgbClr val="0070C0"/>
                    </a:solidFill>
                    <a:latin typeface="Nunito" pitchFamily="34" charset="0"/>
                    <a:ea typeface="Nunito" pitchFamily="34" charset="-122"/>
                    <a:cs typeface="B Nazanin" panose="00000400000000000000" pitchFamily="2" charset="-78"/>
                  </a:rPr>
                  <a:t>ط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fa-IR" sz="200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𝑗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sub>
                      <m:sup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𝑘</m:t>
                        </m:r>
                      </m:sup>
                      <m:e>
                        <m:sSub>
                          <m:sSubPr>
                            <m:ctrlPr>
                              <a:rPr lang="fa-IR" sz="200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Zar" panose="00000400000000000000" pitchFamily="2" charset="-78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B Zar" panose="00000400000000000000" pitchFamily="2" charset="-78"/>
                              </a:rPr>
                              <m:t>𝑖𝑗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=</m:t>
                        </m:r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B Zar" panose="00000400000000000000" pitchFamily="2" charset="-78"/>
                          </a:rPr>
                          <m:t>1</m:t>
                        </m:r>
                      </m:e>
                    </m:nary>
                  </m:oMath>
                </a14:m>
                <a:endParaRPr lang="en-US" sz="2000" dirty="0">
                  <a:solidFill>
                    <a:srgbClr val="0070C0"/>
                  </a:solidFill>
                  <a:cs typeface="B Nazanin" panose="00000400000000000000" pitchFamily="2" charset="-78"/>
                </a:endParaRPr>
              </a:p>
            </p:txBody>
          </p:sp>
        </mc:Choice>
        <mc:Fallback xmlns="">
          <p:sp>
            <p:nvSpPr>
              <p:cNvPr id="21" name="Text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27" y="5403652"/>
                <a:ext cx="3342442" cy="619601"/>
              </a:xfrm>
              <a:prstGeom prst="rect">
                <a:avLst/>
              </a:prstGeom>
              <a:blipFill>
                <a:blip r:embed="rId4"/>
                <a:stretch>
                  <a:fillRect t="-34314" r="-1825" b="-127451"/>
                </a:stretch>
              </a:blipFill>
              <a:ln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hape 19"/>
          <p:cNvSpPr/>
          <p:nvPr/>
        </p:nvSpPr>
        <p:spPr>
          <a:xfrm>
            <a:off x="7538264" y="6463308"/>
            <a:ext cx="694134" cy="24765"/>
          </a:xfrm>
          <a:prstGeom prst="rect">
            <a:avLst/>
          </a:prstGeom>
          <a:solidFill>
            <a:srgbClr val="015F98"/>
          </a:solidFill>
          <a:ln/>
        </p:spPr>
      </p:sp>
      <p:sp>
        <p:nvSpPr>
          <p:cNvPr id="23" name="Shape 20"/>
          <p:cNvSpPr/>
          <p:nvPr/>
        </p:nvSpPr>
        <p:spPr>
          <a:xfrm>
            <a:off x="7092136" y="6252686"/>
            <a:ext cx="446127" cy="446127"/>
          </a:xfrm>
          <a:prstGeom prst="roundRect">
            <a:avLst>
              <a:gd name="adj" fmla="val 80019"/>
            </a:avLst>
          </a:prstGeom>
          <a:solidFill>
            <a:srgbClr val="F3F3FF"/>
          </a:solidFill>
          <a:ln w="24765">
            <a:solidFill>
              <a:srgbClr val="015F98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7227510" y="6289834"/>
            <a:ext cx="175260" cy="37183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ctr">
              <a:lnSpc>
                <a:spcPts val="2928"/>
              </a:lnSpc>
              <a:buNone/>
            </a:pPr>
            <a:r>
              <a:rPr lang="en-US" sz="2342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Nunito" pitchFamily="34" charset="-120"/>
              </a:rPr>
              <a:t>5</a:t>
            </a:r>
            <a:endParaRPr lang="en-US" sz="2342" dirty="0"/>
          </a:p>
        </p:txBody>
      </p:sp>
      <p:sp>
        <p:nvSpPr>
          <p:cNvPr id="25" name="Text 22"/>
          <p:cNvSpPr/>
          <p:nvPr/>
        </p:nvSpPr>
        <p:spPr>
          <a:xfrm>
            <a:off x="8405932" y="6296025"/>
            <a:ext cx="3342442" cy="619601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440"/>
              </a:lnSpc>
              <a:buNone/>
            </a:pPr>
            <a:r>
              <a:rPr lang="en-US" sz="2000" b="1" dirty="0">
                <a:solidFill>
                  <a:srgbClr val="015F98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تا زمانی که سیستم همگرا شود مراحل 1 تا 4 را ادامه می‌دهیم</a:t>
            </a:r>
            <a:endParaRPr lang="en-US" sz="20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6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9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0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-91440" y="-8215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  <p:txBody>
          <a:bodyPr/>
          <a:lstStyle/>
          <a:p>
            <a:endParaRPr lang="en-US"/>
          </a:p>
        </p:txBody>
      </p:sp>
      <p:sp>
        <p:nvSpPr>
          <p:cNvPr id="4" name="Text 1"/>
          <p:cNvSpPr/>
          <p:nvPr/>
        </p:nvSpPr>
        <p:spPr>
          <a:xfrm>
            <a:off x="3732252" y="1186219"/>
            <a:ext cx="900684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مزایا و معایب‌استفاده از خوشه بندی فازی</a:t>
            </a:r>
            <a:endParaRPr lang="en-US" sz="4374" dirty="0">
              <a:cs typeface="B Nazanin" panose="00000400000000000000" pitchFamily="2" charset="-78"/>
            </a:endParaRPr>
          </a:p>
        </p:txBody>
      </p:sp>
      <p:sp>
        <p:nvSpPr>
          <p:cNvPr id="5" name="Text 2"/>
          <p:cNvSpPr/>
          <p:nvPr/>
        </p:nvSpPr>
        <p:spPr>
          <a:xfrm>
            <a:off x="10059948" y="2537698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8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مزایا</a:t>
            </a:r>
            <a:endParaRPr lang="en-US" sz="2800" dirty="0">
              <a:cs typeface="B Nazanin" panose="00000400000000000000" pitchFamily="2" charset="-78"/>
            </a:endParaRPr>
          </a:p>
        </p:txBody>
      </p:sp>
      <p:sp>
        <p:nvSpPr>
          <p:cNvPr id="6" name="Text 3"/>
          <p:cNvSpPr/>
          <p:nvPr/>
        </p:nvSpPr>
        <p:spPr>
          <a:xfrm>
            <a:off x="2703790" y="3218140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r" rtl="1">
              <a:lnSpc>
                <a:spcPts val="2799"/>
              </a:lnSpc>
              <a:buSzPct val="100000"/>
              <a:buChar char="•"/>
            </a:pP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بدون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نیاز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به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برچسب</a:t>
            </a:r>
            <a:endParaRPr lang="en-US" sz="2400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FontTx/>
              <a:buChar char="•"/>
            </a:pP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برای</a:t>
            </a:r>
            <a:r>
              <a:rPr lang="fa-IR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انواع داده‌ها مناسب است</a:t>
            </a:r>
            <a:endParaRPr lang="en-US" sz="2400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FontTx/>
              <a:buChar char="•"/>
            </a:pPr>
            <a:r>
              <a:rPr lang="fa-IR" sz="2400" dirty="0">
                <a:solidFill>
                  <a:srgbClr val="00002E"/>
                </a:solidFill>
                <a:latin typeface="PT Sans" pitchFamily="34" charset="0"/>
                <a:cs typeface="B Nazanin" panose="00000400000000000000" pitchFamily="2" charset="-78"/>
              </a:rPr>
              <a:t>در تعلق درجه عضویت به داده‌ها انعطاف‌پذیر</a:t>
            </a: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FontTx/>
              <a:buChar char="•"/>
            </a:pPr>
            <a:endParaRPr lang="en-US" sz="2400" dirty="0"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Char char="•"/>
            </a:pP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9" name="Text 6"/>
          <p:cNvSpPr/>
          <p:nvPr/>
        </p:nvSpPr>
        <p:spPr>
          <a:xfrm>
            <a:off x="10059948" y="4795242"/>
            <a:ext cx="222194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2734"/>
              </a:lnSpc>
              <a:buNone/>
            </a:pPr>
            <a:r>
              <a:rPr lang="en-US" sz="2400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معایب</a:t>
            </a:r>
            <a:endParaRPr lang="en-US" sz="2400" dirty="0">
              <a:cs typeface="B Nazanin" panose="00000400000000000000" pitchFamily="2" charset="-78"/>
            </a:endParaRPr>
          </a:p>
        </p:txBody>
      </p:sp>
      <p:sp>
        <p:nvSpPr>
          <p:cNvPr id="10" name="Text 7"/>
          <p:cNvSpPr/>
          <p:nvPr/>
        </p:nvSpPr>
        <p:spPr>
          <a:xfrm>
            <a:off x="2703790" y="5475684"/>
            <a:ext cx="9578102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r" rtl="1">
              <a:lnSpc>
                <a:spcPts val="2799"/>
              </a:lnSpc>
              <a:buSzPct val="100000"/>
              <a:buChar char="•"/>
            </a:pPr>
            <a:r>
              <a:rPr lang="fa-IR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نسبت به پارامترها حساس است</a:t>
            </a:r>
            <a:endParaRPr lang="en-US" sz="2400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Char char="•"/>
            </a:pPr>
            <a:r>
              <a:rPr lang="fa-IR" sz="240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پیچیدگی محاسباتی</a:t>
            </a:r>
            <a:endParaRPr lang="en-US" sz="2400" dirty="0">
              <a:solidFill>
                <a:srgbClr val="00002E"/>
              </a:solidFill>
              <a:latin typeface="PT Sans" pitchFamily="34" charset="0"/>
              <a:ea typeface="PT Sans" pitchFamily="34" charset="-122"/>
              <a:cs typeface="B Nazanin" panose="00000400000000000000" pitchFamily="2" charset="-78"/>
            </a:endParaRPr>
          </a:p>
          <a:p>
            <a:pPr marL="342900" indent="-342900" algn="r" rtl="1">
              <a:lnSpc>
                <a:spcPts val="2799"/>
              </a:lnSpc>
              <a:buSzPct val="100000"/>
              <a:buFontTx/>
              <a:buChar char="•"/>
            </a:pP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زمان‌بر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برای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دسته‌بندی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برای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مقیاس‌های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بزرگ</a:t>
            </a: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 </a:t>
            </a:r>
            <a:r>
              <a:rPr lang="en-US" sz="2400" dirty="0" err="1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داده</a:t>
            </a:r>
            <a:endParaRPr lang="en-US" sz="2400" dirty="0">
              <a:cs typeface="B Nazanin" panose="00000400000000000000" pitchFamily="2" charset="-78"/>
            </a:endParaRPr>
          </a:p>
          <a:p>
            <a:pPr algn="r" rtl="1">
              <a:lnSpc>
                <a:spcPts val="2799"/>
              </a:lnSpc>
              <a:buSzPct val="100000"/>
            </a:pPr>
            <a:endParaRPr lang="en-US" sz="2400" dirty="0">
              <a:cs typeface="B Nazanin" panose="00000400000000000000" pitchFamily="2" charset="-78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EF8F2E3-67DA-D1F7-78F0-88934D05F87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385" y="1948885"/>
            <a:ext cx="5161929" cy="387144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8058076" y="1074643"/>
            <a:ext cx="593598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کاربردهای خوشه بندی فازی</a:t>
            </a:r>
            <a:endParaRPr lang="en-US" sz="4374" dirty="0">
              <a:cs typeface="B Nazanin" panose="00000400000000000000" pitchFamily="2" charset="-78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48EF9EB9-824E-13FC-C557-A4B7F143ED8C}"/>
              </a:ext>
            </a:extLst>
          </p:cNvPr>
          <p:cNvSpPr/>
          <p:nvPr/>
        </p:nvSpPr>
        <p:spPr>
          <a:xfrm>
            <a:off x="10152993" y="2289875"/>
            <a:ext cx="2853558" cy="1907628"/>
          </a:xfrm>
          <a:prstGeom prst="roundRect">
            <a:avLst/>
          </a:prstGeom>
          <a:solidFill>
            <a:srgbClr val="F676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پردازش تصویر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DDAAA03-71F9-DB18-4280-66967F78F657}"/>
              </a:ext>
            </a:extLst>
          </p:cNvPr>
          <p:cNvSpPr/>
          <p:nvPr/>
        </p:nvSpPr>
        <p:spPr>
          <a:xfrm>
            <a:off x="5888421" y="4045494"/>
            <a:ext cx="2853558" cy="1907628"/>
          </a:xfrm>
          <a:prstGeom prst="roundRect">
            <a:avLst/>
          </a:prstGeom>
          <a:solidFill>
            <a:srgbClr val="F676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تشخیص پزشکی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12EADF2-06E3-9DF0-95F1-4D98E271AFA1}"/>
              </a:ext>
            </a:extLst>
          </p:cNvPr>
          <p:cNvSpPr/>
          <p:nvPr/>
        </p:nvSpPr>
        <p:spPr>
          <a:xfrm>
            <a:off x="2016891" y="5533564"/>
            <a:ext cx="2853558" cy="1907628"/>
          </a:xfrm>
          <a:prstGeom prst="roundRect">
            <a:avLst/>
          </a:prstGeom>
          <a:solidFill>
            <a:srgbClr val="F676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تشخیص الگو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D9EC5DC-55A8-E581-3293-CAEA4C81B477}"/>
              </a:ext>
            </a:extLst>
          </p:cNvPr>
          <p:cNvSpPr/>
          <p:nvPr/>
        </p:nvSpPr>
        <p:spPr>
          <a:xfrm>
            <a:off x="2016891" y="2289875"/>
            <a:ext cx="2853558" cy="1907628"/>
          </a:xfrm>
          <a:prstGeom prst="roundRect">
            <a:avLst/>
          </a:prstGeom>
          <a:solidFill>
            <a:srgbClr val="F676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پیش‌بینی بازار سهام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C7DDDD-5A2F-7305-36F7-8B36AF593EE9}"/>
              </a:ext>
            </a:extLst>
          </p:cNvPr>
          <p:cNvSpPr/>
          <p:nvPr/>
        </p:nvSpPr>
        <p:spPr>
          <a:xfrm>
            <a:off x="10152993" y="5533564"/>
            <a:ext cx="2853558" cy="1907628"/>
          </a:xfrm>
          <a:prstGeom prst="roundRect">
            <a:avLst/>
          </a:prstGeom>
          <a:solidFill>
            <a:srgbClr val="F676D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2800" b="1" dirty="0">
                <a:solidFill>
                  <a:schemeClr val="tx1"/>
                </a:solidFill>
                <a:cs typeface="B Nazanin" panose="00000400000000000000" pitchFamily="2" charset="-78"/>
              </a:rPr>
              <a:t>ارزیابی ریسک</a:t>
            </a:r>
            <a:endParaRPr lang="en-US" sz="2800" b="1" dirty="0">
              <a:solidFill>
                <a:schemeClr val="tx1"/>
              </a:solidFill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pic>
        <p:nvPicPr>
          <p:cNvPr id="4" name="Image 1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8707040" y="2187237"/>
            <a:ext cx="509016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 algn="r">
              <a:lnSpc>
                <a:spcPts val="5468"/>
              </a:lnSpc>
              <a:buNone/>
            </a:pPr>
            <a:r>
              <a:rPr lang="en-US" sz="4374" b="1" dirty="0">
                <a:solidFill>
                  <a:srgbClr val="00002E"/>
                </a:solidFill>
                <a:latin typeface="Nunito" pitchFamily="34" charset="0"/>
                <a:ea typeface="Nunito" pitchFamily="34" charset="-122"/>
                <a:cs typeface="B Nazanin" panose="00000400000000000000" pitchFamily="2" charset="-78"/>
              </a:rPr>
              <a:t>جمع بندی و نتیجه گیری</a:t>
            </a:r>
            <a:endParaRPr lang="en-US" sz="4374" dirty="0">
              <a:cs typeface="B Nazanin" panose="00000400000000000000" pitchFamily="2" charset="-78"/>
            </a:endParaRPr>
          </a:p>
        </p:txBody>
      </p:sp>
      <p:sp>
        <p:nvSpPr>
          <p:cNvPr id="6" name="Text 2"/>
          <p:cNvSpPr/>
          <p:nvPr/>
        </p:nvSpPr>
        <p:spPr>
          <a:xfrm>
            <a:off x="6319599" y="3392207"/>
            <a:ext cx="7477601" cy="21633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r" rtl="1">
              <a:lnSpc>
                <a:spcPts val="2799"/>
              </a:lnSpc>
              <a:buNone/>
            </a:pPr>
            <a:r>
              <a:rPr lang="en-US" sz="2400" dirty="0">
                <a:solidFill>
                  <a:srgbClr val="00002E"/>
                </a:solidFill>
                <a:latin typeface="PT Sans" pitchFamily="34" charset="0"/>
                <a:ea typeface="PT Sans" pitchFamily="34" charset="-122"/>
                <a:cs typeface="B Nazanin" panose="00000400000000000000" pitchFamily="2" charset="-78"/>
              </a:rPr>
              <a:t>در این ارائه الگوریتم‌های خوشه بندی فازی را بررسی کرده و مزایای آن برای دسته بندی بدون نیاز به برچسب‌ها را بررسی کردیم. با توجه به کاربردهای خوشه بندی فازی، آن را به عنوان رویکردی کارآمد در دسته‌بندی و تحلیل داده‌ها پیشنهاد می‌کنیم.</a:t>
            </a:r>
            <a:endParaRPr lang="en-US" sz="2400" dirty="0">
              <a:cs typeface="B Nazanin" panose="00000400000000000000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F">
              <a:alpha val="75000"/>
            </a:srgbClr>
          </a:solidFill>
          <a:ln/>
        </p:spPr>
      </p:sp>
      <p:sp>
        <p:nvSpPr>
          <p:cNvPr id="7" name="Title 7">
            <a:extLst>
              <a:ext uri="{FF2B5EF4-FFF2-40B4-BE49-F238E27FC236}">
                <a16:creationId xmlns:a16="http://schemas.microsoft.com/office/drawing/2014/main" id="{F2B27F42-C4C3-FD02-9CED-FB7276DE4812}"/>
              </a:ext>
            </a:extLst>
          </p:cNvPr>
          <p:cNvSpPr txBox="1">
            <a:spLocks/>
          </p:cNvSpPr>
          <p:nvPr/>
        </p:nvSpPr>
        <p:spPr>
          <a:xfrm>
            <a:off x="1374126" y="3688666"/>
            <a:ext cx="11882147" cy="1798200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5400" b="1" dirty="0">
                <a:solidFill>
                  <a:srgbClr val="800080"/>
                </a:solidFill>
                <a:latin typeface="Arial Black" panose="020B0604020202020204" pitchFamily="34" charset="0"/>
                <a:cs typeface="B Zar" panose="00000400000000000000" pitchFamily="2" charset="-78"/>
              </a:rPr>
              <a:t>اجرای الگوریتم بر روی مجموعه داده </a:t>
            </a:r>
            <a:r>
              <a:rPr lang="en-US" sz="5400" b="1" dirty="0">
                <a:solidFill>
                  <a:srgbClr val="800080"/>
                </a:solidFill>
                <a:latin typeface="Arial Black" panose="020B0604020202020204" pitchFamily="34" charset="0"/>
                <a:cs typeface="B Zar" panose="00000400000000000000" pitchFamily="2" charset="-78"/>
              </a:rPr>
              <a:t>iris</a:t>
            </a:r>
            <a:endParaRPr lang="en-US" sz="5400" dirty="0">
              <a:solidFill>
                <a:srgbClr val="800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4659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472720" y="515680"/>
            <a:ext cx="8573280" cy="171888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algn="l"/>
            <a:r>
              <a:rPr lang="en" sz="6400" b="1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400" b="1" dirty="0">
              <a:solidFill>
                <a:srgbClr val="80008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>
            <a:off x="472720" y="3298709"/>
            <a:ext cx="13487040" cy="5075520"/>
          </a:xfrm>
          <a:prstGeom prst="rect">
            <a:avLst/>
          </a:prstGeom>
        </p:spPr>
        <p:txBody>
          <a:bodyPr spcFirstLastPara="1" wrap="square" lIns="146280" tIns="146280" rIns="146280" bIns="146280" anchor="t" anchorCtr="0">
            <a:noAutofit/>
          </a:bodyPr>
          <a:lstStyle/>
          <a:p>
            <a:pPr marL="0" indent="0">
              <a:buClr>
                <a:srgbClr val="88398A"/>
              </a:buClr>
              <a:buSzPts val="1100"/>
              <a:buNone/>
            </a:pPr>
            <a:r>
              <a:rPr lang="en" sz="416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 address: </a:t>
            </a:r>
            <a:r>
              <a:rPr lang="en-US" sz="4160" u="sng" dirty="0">
                <a:solidFill>
                  <a:srgbClr val="3C78D8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urmia@rladies.org</a:t>
            </a:r>
            <a:endParaRPr lang="en-US" sz="4160" u="sng" dirty="0">
              <a:solidFill>
                <a:srgbClr val="3C78D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buClr>
                <a:srgbClr val="88398A"/>
              </a:buClr>
              <a:buSzPts val="1100"/>
              <a:buNone/>
            </a:pPr>
            <a:r>
              <a:rPr lang="en" sz="416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LinkedIn: </a:t>
            </a:r>
            <a:r>
              <a:rPr lang="en" sz="4160" dirty="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R-Ladies </a:t>
            </a:r>
            <a:r>
              <a:rPr lang="en-US" sz="4160" dirty="0">
                <a:solidFill>
                  <a:srgbClr val="88398A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Urmia</a:t>
            </a:r>
            <a:endParaRPr sz="4160" dirty="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2560"/>
              </a:spcBef>
              <a:buClr>
                <a:srgbClr val="88398A"/>
              </a:buClr>
              <a:buSzPts val="1100"/>
              <a:buNone/>
            </a:pPr>
            <a:r>
              <a:rPr lang="en" sz="416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Twitter:</a:t>
            </a:r>
            <a:r>
              <a:rPr lang="en" sz="4160" dirty="0">
                <a:solidFill>
                  <a:srgbClr val="273C4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160" dirty="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@</a:t>
            </a:r>
            <a:r>
              <a:rPr lang="en-US" sz="4160" dirty="0">
                <a:solidFill>
                  <a:srgbClr val="181818"/>
                </a:solidFill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RladiesUrmia</a:t>
            </a:r>
            <a:endParaRPr sz="4160" dirty="0">
              <a:solidFill>
                <a:srgbClr val="181818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indent="0">
              <a:spcBef>
                <a:spcPts val="2560"/>
              </a:spcBef>
              <a:buClr>
                <a:srgbClr val="88398A"/>
              </a:buClr>
              <a:buSzPts val="1100"/>
              <a:buNone/>
            </a:pPr>
            <a:r>
              <a:rPr lang="en" sz="4160" dirty="0">
                <a:solidFill>
                  <a:srgbClr val="18181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Meetup:</a:t>
            </a:r>
            <a:r>
              <a:rPr lang="en" sz="4160" dirty="0">
                <a:solidFill>
                  <a:srgbClr val="5E696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4160" u="sng" dirty="0">
                <a:solidFill>
                  <a:schemeClr val="tx1">
                    <a:lumMod val="60000"/>
                    <a:lumOff val="4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https://www.meetup.com/rladies-Urmia/</a:t>
            </a:r>
            <a:endParaRPr sz="4160" dirty="0">
              <a:solidFill>
                <a:schemeClr val="tx1">
                  <a:lumMod val="60000"/>
                  <a:lumOff val="40000"/>
                </a:schemeClr>
              </a:solidFill>
              <a:sym typeface="Lato"/>
            </a:endParaRPr>
          </a:p>
          <a:p>
            <a:pPr marL="0" indent="0">
              <a:spcBef>
                <a:spcPts val="2560"/>
              </a:spcBef>
              <a:spcAft>
                <a:spcPts val="2560"/>
              </a:spcAft>
              <a:buNone/>
            </a:pP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3209" y="192129"/>
            <a:ext cx="4580312" cy="4580312"/>
          </a:xfrm>
          <a:prstGeom prst="rect">
            <a:avLst/>
          </a:prstGeom>
        </p:spPr>
      </p:pic>
      <p:sp>
        <p:nvSpPr>
          <p:cNvPr id="7" name="Google Shape;91;p18"/>
          <p:cNvSpPr txBox="1">
            <a:spLocks/>
          </p:cNvSpPr>
          <p:nvPr/>
        </p:nvSpPr>
        <p:spPr>
          <a:xfrm>
            <a:off x="207507" y="2234560"/>
            <a:ext cx="7008734" cy="171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6280" tIns="146280" rIns="146280" bIns="14628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layfair Display"/>
              <a:buNone/>
              <a:defRPr sz="3200" b="1" i="0" u="none" strike="noStrike" cap="none">
                <a:solidFill>
                  <a:schemeClr val="dk1"/>
                </a:solidFill>
                <a:latin typeface="Playfair Display"/>
                <a:ea typeface="Playfair Display"/>
                <a:cs typeface="Playfair Display"/>
                <a:sym typeface="Playfair Display"/>
              </a:defRPr>
            </a:lvl9pPr>
          </a:lstStyle>
          <a:p>
            <a:r>
              <a:rPr lang="en-US" sz="6400" dirty="0">
                <a:solidFill>
                  <a:srgbClr val="80008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Contact with us: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2593</TotalTime>
  <Words>342</Words>
  <Application>Microsoft Office PowerPoint</Application>
  <PresentationFormat>Custom</PresentationFormat>
  <Paragraphs>64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Arial Black</vt:lpstr>
      <vt:lpstr>B Nazanin</vt:lpstr>
      <vt:lpstr>B Zar</vt:lpstr>
      <vt:lpstr>Cambria Math</vt:lpstr>
      <vt:lpstr>Lato</vt:lpstr>
      <vt:lpstr>Nunito</vt:lpstr>
      <vt:lpstr>PT Sans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Zahra Ahmadi</cp:lastModifiedBy>
  <cp:revision>24</cp:revision>
  <dcterms:created xsi:type="dcterms:W3CDTF">2024-01-08T08:09:08Z</dcterms:created>
  <dcterms:modified xsi:type="dcterms:W3CDTF">2024-01-11T07:12:18Z</dcterms:modified>
</cp:coreProperties>
</file>