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67" r:id="rId2"/>
    <p:sldId id="268" r:id="rId3"/>
    <p:sldId id="269" r:id="rId4"/>
    <p:sldId id="270" r:id="rId5"/>
    <p:sldId id="271" r:id="rId6"/>
    <p:sldId id="272" r:id="rId7"/>
    <p:sldId id="277" r:id="rId8"/>
    <p:sldId id="273" r:id="rId9"/>
    <p:sldId id="274" r:id="rId10"/>
    <p:sldId id="275" r:id="rId11"/>
    <p:sldId id="278" r:id="rId12"/>
    <p:sldId id="276" r:id="rId13"/>
    <p:sldId id="279" r:id="rId14"/>
    <p:sldId id="280" r:id="rId15"/>
    <p:sldId id="281" r:id="rId16"/>
    <p:sldId id="26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3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C7A5D0-0959-4003-992D-BFA8C518AC6D}">
  <a:tblStyle styleId="{FAC7A5D0-0959-4003-992D-BFA8C518AC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1455" autoAdjust="0"/>
  </p:normalViewPr>
  <p:slideViewPr>
    <p:cSldViewPr snapToGrid="0">
      <p:cViewPr varScale="1">
        <p:scale>
          <a:sx n="96" d="100"/>
          <a:sy n="96" d="100"/>
        </p:scale>
        <p:origin x="49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95a77cc2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95a77cc2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urmia@rladies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www.meetup.com/rladies-Urmi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  <a:p>
            <a:endParaRPr lang="fa-IR" dirty="0"/>
          </a:p>
          <a:p>
            <a:pPr marL="114300" indent="0">
              <a:buNone/>
            </a:pPr>
            <a:r>
              <a:rPr lang="en-US" dirty="0"/>
              <a:t>                                           Leila </a:t>
            </a:r>
            <a:r>
              <a:rPr lang="en-US" dirty="0" err="1"/>
              <a:t>Marvian</a:t>
            </a:r>
            <a:r>
              <a:rPr lang="en-US" dirty="0"/>
              <a:t>                  </a:t>
            </a:r>
          </a:p>
          <a:p>
            <a:pPr marL="114300" indent="0">
              <a:buNone/>
            </a:pPr>
            <a:r>
              <a:rPr lang="en-US" dirty="0"/>
              <a:t>                                          PhD in </a:t>
            </a:r>
            <a:r>
              <a:rPr lang="en-US" dirty="0" err="1"/>
              <a:t>Ststistics</a:t>
            </a:r>
            <a:endParaRPr lang="en-US" dirty="0"/>
          </a:p>
          <a:p>
            <a:pPr algn="ctr"/>
            <a:endParaRPr lang="en-US" dirty="0"/>
          </a:p>
          <a:p>
            <a:pPr marL="114300" indent="0">
              <a:buNone/>
            </a:pPr>
            <a:r>
              <a:rPr lang="en-US" dirty="0"/>
              <a:t>                                Introduction ADTSA package in R </a:t>
            </a:r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1AC16-2C79-1991-C18B-65D10AD36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20" y="0"/>
            <a:ext cx="2828718" cy="282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1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BB4A-7FF3-1811-C696-CF0C404B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DDB89-C59F-12FD-A07C-895A40860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A8C3E-4481-A9BC-C04B-611F4BB20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20" y="0"/>
            <a:ext cx="2828718" cy="2828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1A2D4-89DA-D85A-6CEE-E24C92403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6" y="574625"/>
            <a:ext cx="53911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8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4385-CEED-91C3-412A-2457CB46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A8183-938B-5DB7-90E1-D925B5524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F777A-20AA-F21D-B97F-1B3B07D3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05" y="1670050"/>
            <a:ext cx="4895850" cy="1190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B3D56B-C38E-77D2-D35F-A256F9D1A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20" y="0"/>
            <a:ext cx="2828718" cy="282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7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4FDC-B4B2-0671-B802-6F4DCAAA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6FD27-22A3-3E6B-7043-0859B3B9C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B181E-CDC0-FB65-2359-12349912A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20" y="0"/>
            <a:ext cx="2828718" cy="2828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2B2FD0-C92E-D37A-BC9C-0AC882615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7" y="1261855"/>
            <a:ext cx="5019260" cy="33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EF92-9AC9-F1FC-1644-26BB94A2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23206-05B0-E8F0-186A-09F1396DA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8E3FD-6376-CAAB-2D6D-B50A71B63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2" y="391350"/>
            <a:ext cx="76104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6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561B-7FEB-9D44-6794-63F74F49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62F88-169B-28FC-7452-A617FB94C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C7095-DF1E-9F38-9D9B-D9B6AFAF2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20" y="0"/>
            <a:ext cx="2828718" cy="2828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368335-84F6-7293-803C-ADF99BF7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1" y="574625"/>
            <a:ext cx="45529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4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D8A9-D261-AE80-38D0-E64FAAF4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8BDDC-080B-3837-1405-95300FB18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45965-6F26-F5CD-F3D2-7329CB8EF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20" y="0"/>
            <a:ext cx="2828718" cy="2828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1F9F2-D803-207A-20D7-49F3506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7" y="1314242"/>
            <a:ext cx="58959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4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95450" y="322300"/>
            <a:ext cx="53583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295450" y="2061693"/>
            <a:ext cx="84294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88398A"/>
              </a:buClr>
              <a:buSzPts val="1100"/>
              <a:buNone/>
            </a:pPr>
            <a:r>
              <a:rPr lang="en" sz="2600" dirty="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address: </a:t>
            </a:r>
            <a:r>
              <a:rPr lang="en-US" sz="2600" u="sng" dirty="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urmia@rladies.org</a:t>
            </a:r>
            <a:endParaRPr lang="en-US" sz="2600" u="sng" dirty="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Clr>
                <a:srgbClr val="88398A"/>
              </a:buClr>
              <a:buSzPts val="1100"/>
              <a:buNone/>
            </a:pPr>
            <a:r>
              <a:rPr lang="en" sz="2600" dirty="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 </a:t>
            </a:r>
            <a:r>
              <a:rPr lang="en" sz="2600" dirty="0">
                <a:solidFill>
                  <a:srgbClr val="88398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R-Ladies </a:t>
            </a:r>
            <a:r>
              <a:rPr lang="en-US" sz="2600" dirty="0">
                <a:solidFill>
                  <a:srgbClr val="88398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Urmia</a:t>
            </a:r>
            <a:endParaRPr sz="2600" dirty="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 dirty="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Twitter:</a:t>
            </a:r>
            <a:r>
              <a:rPr lang="en" sz="2600" dirty="0">
                <a:solidFill>
                  <a:srgbClr val="273C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dirty="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</a:t>
            </a:r>
            <a:r>
              <a:rPr lang="en-US" sz="2600" dirty="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RladiesUrmia</a:t>
            </a:r>
            <a:endParaRPr sz="2600" dirty="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 dirty="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Meetup:</a:t>
            </a:r>
            <a:r>
              <a:rPr lang="en" sz="2600" dirty="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https://www.meetup.com/rladies-Urmia/</a:t>
            </a:r>
            <a:endParaRPr sz="2600" dirty="0">
              <a:solidFill>
                <a:schemeClr val="tx1">
                  <a:lumMod val="60000"/>
                  <a:lumOff val="40000"/>
                </a:schemeClr>
              </a:solidFill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05" y="120080"/>
            <a:ext cx="2862695" cy="2862695"/>
          </a:xfrm>
          <a:prstGeom prst="rect">
            <a:avLst/>
          </a:prstGeom>
        </p:spPr>
      </p:pic>
      <p:sp>
        <p:nvSpPr>
          <p:cNvPr id="7" name="Google Shape;91;p18"/>
          <p:cNvSpPr txBox="1">
            <a:spLocks/>
          </p:cNvSpPr>
          <p:nvPr/>
        </p:nvSpPr>
        <p:spPr>
          <a:xfrm>
            <a:off x="129691" y="1396600"/>
            <a:ext cx="4380459" cy="10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Contact with us: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DFB8-50F4-6A39-8E01-D6872F0E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45047-662F-D501-C139-17A5DA1F3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The Autocorrelation Function (ACF) stands as a linchpin</a:t>
            </a:r>
            <a:endParaRPr lang="fa-IR" sz="1800" b="0" i="0" u="none" strike="noStrike" baseline="0" dirty="0">
              <a:latin typeface="URWPalladioL-Roma"/>
            </a:endParaRPr>
          </a:p>
          <a:p>
            <a:pPr marL="1143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 in time series analysis and</a:t>
            </a:r>
            <a:r>
              <a:rPr lang="fa-IR" sz="1800" b="0" i="0" u="none" strike="noStrike" baseline="0" dirty="0">
                <a:latin typeface="URWPalladioL-Roma"/>
              </a:rPr>
              <a:t> </a:t>
            </a:r>
            <a:r>
              <a:rPr lang="en-US" sz="1800" b="0" i="0" u="none" strike="noStrike" baseline="0" dirty="0">
                <a:latin typeface="URWPalladioL-Roma"/>
              </a:rPr>
              <a:t>forecasting. In this </a:t>
            </a:r>
            <a:r>
              <a:rPr lang="en-US" dirty="0">
                <a:latin typeface="URWPalladioL-Roma"/>
              </a:rPr>
              <a:t>event</a:t>
            </a:r>
            <a:r>
              <a:rPr lang="en-US" sz="1800" b="0" i="0" u="none" strike="noStrike" baseline="0" dirty="0">
                <a:latin typeface="URWPalladioL-Roma"/>
              </a:rPr>
              <a:t>, we </a:t>
            </a:r>
          </a:p>
          <a:p>
            <a:pPr marL="1143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emphasize the pivotal role played by ACF, especially </a:t>
            </a:r>
          </a:p>
          <a:p>
            <a:pPr marL="1143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in the context of parametric approaches, where it</a:t>
            </a:r>
          </a:p>
          <a:p>
            <a:pPr marL="1143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 serves as the compass guiding analysts through intricate</a:t>
            </a:r>
          </a:p>
          <a:p>
            <a:pPr marL="1143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 data patterns. Our study explores the distribution of ACF, both theoretically and empirically, showcasing its status as the bedrock of time series analysis 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4EC56-17A4-2EBC-AD04-F5CB1F91A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20" y="0"/>
            <a:ext cx="2828718" cy="282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9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3BC1-C4E7-72F8-8BCE-BCDE3B1B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77F43-B33A-DC9E-948F-10045BFA0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latin typeface="URWPalladioL-Roma"/>
              </a:rPr>
              <a:t>The study demonstrates that the sample ACF deviates </a:t>
            </a:r>
            <a:endParaRPr lang="en-US" sz="1800" b="0" i="0" u="none" strike="noStrike" baseline="0" dirty="0">
              <a:latin typeface="SFSS0500"/>
            </a:endParaRP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URWPalladioL-Roma"/>
              </a:rPr>
              <a:t>from normality after a certain lag, with longer time series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URWPalladioL-Roma"/>
              </a:rPr>
              <a:t>lengths exhibiting more pronounced departures.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URWPalladioL-Roma"/>
              </a:rPr>
              <a:t> This challenges the assumption of normality in time series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URWPalladioL-Roma"/>
              </a:rPr>
              <a:t> modeling 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23812-3DC1-5F42-36D3-6CCC6138E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20" y="0"/>
            <a:ext cx="2828718" cy="282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1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2223-120A-AF7C-C532-DD264553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2FF37-0F7B-5591-E964-F88F4D119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1)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2)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85354-0FD0-D157-C70C-70A5C357D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20" y="0"/>
            <a:ext cx="2828718" cy="2828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4A0C5-C6DA-2B0C-58F0-300F26F5F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66" y="1628428"/>
            <a:ext cx="3243676" cy="456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4255E3-6169-42A1-7166-F16F7EEDD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66" y="2220447"/>
            <a:ext cx="3800475" cy="866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24F20-15F8-A63B-C5A6-74AAD9CE1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65" y="3330901"/>
            <a:ext cx="36480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1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1820-AA8A-59E2-7DF1-C937D3FD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884C-6B07-7907-68F5-AC5719AD0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URWPalladioL-Roma"/>
              </a:rPr>
              <a:t>The autocorrelation function, ACF, is given by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06696-EF4E-47A1-DD36-B4B004002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20" y="0"/>
            <a:ext cx="2828718" cy="2828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291855-7DBC-35DC-9764-B09575FF1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9" y="2205798"/>
            <a:ext cx="5237921" cy="159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1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2974-9E82-2472-59E3-C6633054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URWPalladioL-Ital"/>
              </a:rPr>
              <a:t>Distribution of ACF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77C11-A38E-D20E-76AE-58D511EB8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599675"/>
          </a:xfrm>
        </p:spPr>
        <p:txBody>
          <a:bodyPr/>
          <a:lstStyle/>
          <a:p>
            <a:pPr marL="1143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For a stationary white noise process, it has been</a:t>
            </a:r>
          </a:p>
          <a:p>
            <a:pPr marL="1143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 demonstrated that as the sample size, denoted as </a:t>
            </a:r>
            <a:r>
              <a:rPr lang="en-US" sz="1800" b="0" i="0" u="none" strike="noStrike" baseline="0" dirty="0">
                <a:latin typeface="URWPalladioL-Ital"/>
              </a:rPr>
              <a:t>T</a:t>
            </a:r>
            <a:r>
              <a:rPr lang="en-US" sz="1800" b="0" i="0" u="none" strike="noStrike" baseline="0" dirty="0">
                <a:latin typeface="URWPalladioL-Roma"/>
              </a:rPr>
              <a:t>,</a:t>
            </a:r>
          </a:p>
          <a:p>
            <a:pPr marL="1143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 becomes sufficiently large, the estimated autocorrelation </a:t>
            </a:r>
          </a:p>
          <a:p>
            <a:pPr marL="1143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function       approximately conforms to a normal</a:t>
            </a:r>
          </a:p>
          <a:p>
            <a:pPr marL="1143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distribution  with a mean of           and  variance of</a:t>
            </a:r>
          </a:p>
          <a:p>
            <a:pPr marL="114300" indent="0">
              <a:buNone/>
            </a:pPr>
            <a:endParaRPr lang="en-US" dirty="0">
              <a:latin typeface="URWPalladioL-Roma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Bartlett’s approximation</a:t>
            </a:r>
          </a:p>
          <a:p>
            <a:pPr marL="114300" indent="0">
              <a:buNone/>
            </a:pPr>
            <a:endParaRPr lang="en-US" dirty="0">
              <a:latin typeface="URWPalladioL-Roma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29DFC-8A86-6F10-A687-ADEBE5EE2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20" y="0"/>
            <a:ext cx="2828718" cy="2828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D5C312-ED28-0A7F-BE98-50C4E862E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039" y="2197013"/>
            <a:ext cx="361950" cy="390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857F06-3E34-F9D0-1594-C692C3811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312" y="2525643"/>
            <a:ext cx="333375" cy="333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E17844-8B6D-4643-9921-84A287547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83" y="3003154"/>
            <a:ext cx="4791075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BFBC5D-8897-3870-F751-FD3F37DFD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914" y="3960090"/>
            <a:ext cx="20764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1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37E1-12A5-3917-C77E-4AC8162F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52092-808E-3311-C867-E67E9D8A3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92CAF-C58A-FED6-9805-2A5F1713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018" y="2017643"/>
            <a:ext cx="3171825" cy="1020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908D59-C8CA-2B8C-0111-0BBECF254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20" y="0"/>
            <a:ext cx="2828718" cy="282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0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A076-38DC-A78C-A917-3AFA8C4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0F622-B433-0D62-1A22-14EDD81EA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1CDAF-3A51-9412-9FAF-DED798A66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20" y="0"/>
            <a:ext cx="2828718" cy="2828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CEFB3-6191-6C82-5C7A-666DF15F3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17" y="2571751"/>
            <a:ext cx="6032638" cy="117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9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7F4F-B1BE-93C2-F9A9-1DB869E8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E77AE-3AFD-55C7-42AA-E7E23040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781720" cy="3416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3B209-B433-5249-80DD-E768E02C2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20" y="0"/>
            <a:ext cx="2828718" cy="2828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450159-E99A-368E-6F85-18F4591C0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91350"/>
            <a:ext cx="5886450" cy="441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49000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88398A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226</Words>
  <Application>Microsoft Office PowerPoint</Application>
  <PresentationFormat>On-screen Show (16:9)</PresentationFormat>
  <Paragraphs>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Lato</vt:lpstr>
      <vt:lpstr>Playfair Display</vt:lpstr>
      <vt:lpstr>SFSS0500</vt:lpstr>
      <vt:lpstr>Times New Roman</vt:lpstr>
      <vt:lpstr>URWPalladioL-Ital</vt:lpstr>
      <vt:lpstr>URWPalladioL-Roma</vt:lpstr>
      <vt:lpstr>Coral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Distribution of ACF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R-Ladies Urmia Who we R</dc:title>
  <dc:creator>Nasrin</dc:creator>
  <cp:lastModifiedBy>leila marveian</cp:lastModifiedBy>
  <cp:revision>162</cp:revision>
  <dcterms:modified xsi:type="dcterms:W3CDTF">2024-03-17T10:07:40Z</dcterms:modified>
</cp:coreProperties>
</file>