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Amatic SC"/>
      <p:regular r:id="rId22"/>
      <p:bold r:id="rId23"/>
    </p:embeddedFont>
    <p:embeddedFont>
      <p:font typeface="Alfa Slab One"/>
      <p:regular r:id="rId24"/>
    </p:embeddedFont>
    <p:embeddedFont>
      <p:font typeface="Alegrey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AmaticSC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AlfaSlabOne-regular.fntdata"/><Relationship Id="rId23" Type="http://schemas.openxmlformats.org/officeDocument/2006/relationships/font" Target="fonts/AmaticS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egreya-bold.fntdata"/><Relationship Id="rId25" Type="http://schemas.openxmlformats.org/officeDocument/2006/relationships/font" Target="fonts/Alegreya-regular.fntdata"/><Relationship Id="rId28" Type="http://schemas.openxmlformats.org/officeDocument/2006/relationships/font" Target="fonts/Alegreya-boldItalic.fntdata"/><Relationship Id="rId27" Type="http://schemas.openxmlformats.org/officeDocument/2006/relationships/font" Target="fonts/Alegrey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cbe4729d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cbe4729d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666666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cbe4729da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cbe4729da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cbe4729da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cbe4729da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cbe4729da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cbe4729da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cbe4729d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cbe4729d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cbe4729da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cbe4729da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cbe4729da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cbe4729da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journals.plos.org/plosone/article?id=10.1371/journal.pone.0202447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nature.com/articles/nrd3439-c1?linkId=33568131" TargetMode="External"/><Relationship Id="rId4" Type="http://schemas.openxmlformats.org/officeDocument/2006/relationships/hyperlink" Target="https://doi.org/10.1126/science.aac4716" TargetMode="External"/><Relationship Id="rId9" Type="http://schemas.openxmlformats.org/officeDocument/2006/relationships/hyperlink" Target="https://journals.lww.com/jphmp/Abstract/2019/03000/Examining_the_Reproducibility_of_6_Published.6.aspx" TargetMode="External"/><Relationship Id="rId5" Type="http://schemas.openxmlformats.org/officeDocument/2006/relationships/hyperlink" Target="https://www.science.org/doi/abs/10.1126/science.aaf0918" TargetMode="External"/><Relationship Id="rId6" Type="http://schemas.openxmlformats.org/officeDocument/2006/relationships/hyperlink" Target="https://link.springer.com/article/10.3758/s13428-015-0664-2" TargetMode="External"/><Relationship Id="rId7" Type="http://schemas.openxmlformats.org/officeDocument/2006/relationships/hyperlink" Target="https://bmcmedresmethodol.biomedcentral.com/articles/10.1186/1471-2288-4-13" TargetMode="External"/><Relationship Id="rId8" Type="http://schemas.openxmlformats.org/officeDocument/2006/relationships/hyperlink" Target="https://retractionwatch.com/2017/04/21/dear-journals-clean-act-regards-concerned-biostatistican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watch?v=z2a80FnLFfE&amp;t=2056s" TargetMode="External"/><Relationship Id="rId4" Type="http://schemas.openxmlformats.org/officeDocument/2006/relationships/hyperlink" Target="mailto:harrisj@wustl.edu" TargetMode="External"/><Relationship Id="rId5" Type="http://schemas.openxmlformats.org/officeDocument/2006/relationships/hyperlink" Target="https://twitter.com/jenineharr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900">
                <a:latin typeface="Amatic SC"/>
                <a:ea typeface="Amatic SC"/>
                <a:cs typeface="Amatic SC"/>
                <a:sym typeface="Amatic SC"/>
              </a:rPr>
              <a:t>R-Ladies Gaborone:</a:t>
            </a:r>
            <a:endParaRPr b="1" sz="59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900">
                <a:latin typeface="Amatic SC"/>
                <a:ea typeface="Amatic SC"/>
                <a:cs typeface="Amatic SC"/>
                <a:sym typeface="Amatic SC"/>
              </a:rPr>
              <a:t>Reproducibility with R Markdown</a:t>
            </a:r>
            <a:endParaRPr b="1" sz="59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52800" y="3688150"/>
            <a:ext cx="8520600" cy="14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Jenine K. Harris, PhD</a:t>
            </a:r>
            <a:endParaRPr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Washington University in St. Louis, Missouri, USA</a:t>
            </a:r>
            <a:endParaRPr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July 2022</a:t>
            </a:r>
            <a:endParaRPr>
              <a:latin typeface="Alegreya"/>
              <a:ea typeface="Alegreya"/>
              <a:cs typeface="Alegreya"/>
              <a:sym typeface="Alegrey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What is reproducibility?</a:t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legreya"/>
              <a:buChar char="●"/>
            </a:pPr>
            <a:r>
              <a:rPr lang="en" sz="2100" u="sng">
                <a:solidFill>
                  <a:schemeClr val="hlink"/>
                </a:solidFill>
                <a:latin typeface="Alegreya"/>
                <a:ea typeface="Alegreya"/>
                <a:cs typeface="Alegreya"/>
                <a:sym typeface="Alegreya"/>
                <a:hlinkClick r:id="rId3"/>
              </a:rPr>
              <a:t>Analyses are reproducible</a:t>
            </a:r>
            <a:r>
              <a:rPr lang="en" sz="2100">
                <a:latin typeface="Alegreya"/>
                <a:ea typeface="Alegreya"/>
                <a:cs typeface="Alegreya"/>
                <a:sym typeface="Alegreya"/>
              </a:rPr>
              <a:t> when analyzing the</a:t>
            </a:r>
            <a:r>
              <a:rPr lang="en" sz="2100"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b="1" lang="en" sz="2100">
                <a:latin typeface="Alegreya"/>
                <a:ea typeface="Alegreya"/>
                <a:cs typeface="Alegreya"/>
                <a:sym typeface="Alegreya"/>
              </a:rPr>
              <a:t>same data with the same methods</a:t>
            </a:r>
            <a:r>
              <a:rPr lang="en" sz="2100">
                <a:latin typeface="Alegreya"/>
                <a:ea typeface="Alegreya"/>
                <a:cs typeface="Alegreya"/>
                <a:sym typeface="Alegreya"/>
              </a:rPr>
              <a:t> produces the </a:t>
            </a:r>
            <a:r>
              <a:rPr b="1" lang="en" sz="2100">
                <a:latin typeface="Alegreya"/>
                <a:ea typeface="Alegreya"/>
                <a:cs typeface="Alegreya"/>
                <a:sym typeface="Alegreya"/>
              </a:rPr>
              <a:t>same</a:t>
            </a:r>
            <a:r>
              <a:rPr lang="en" sz="2100"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b="1" lang="en" sz="2100">
                <a:latin typeface="Alegreya"/>
                <a:ea typeface="Alegreya"/>
                <a:cs typeface="Alegreya"/>
                <a:sym typeface="Alegreya"/>
              </a:rPr>
              <a:t>results </a:t>
            </a:r>
            <a:endParaRPr b="1" sz="2100">
              <a:latin typeface="Alegreya"/>
              <a:ea typeface="Alegreya"/>
              <a:cs typeface="Alegreya"/>
              <a:sym typeface="Alegrey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Alegreya"/>
              <a:ea typeface="Alegreya"/>
              <a:cs typeface="Alegreya"/>
              <a:sym typeface="Alegreya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Font typeface="Alegreya"/>
              <a:buChar char="●"/>
            </a:pPr>
            <a:r>
              <a:rPr lang="en" sz="2100">
                <a:latin typeface="Alegreya"/>
                <a:ea typeface="Alegreya"/>
                <a:cs typeface="Alegreya"/>
                <a:sym typeface="Alegreya"/>
              </a:rPr>
              <a:t>This is different from: </a:t>
            </a:r>
            <a:endParaRPr sz="2100">
              <a:latin typeface="Alegreya"/>
              <a:ea typeface="Alegreya"/>
              <a:cs typeface="Alegreya"/>
              <a:sym typeface="Alegreya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Alegreya"/>
              <a:buChar char="○"/>
            </a:pPr>
            <a:r>
              <a:rPr b="1" lang="en" sz="1700">
                <a:latin typeface="Alegreya"/>
                <a:ea typeface="Alegreya"/>
                <a:cs typeface="Alegreya"/>
                <a:sym typeface="Alegreya"/>
              </a:rPr>
              <a:t>Repeatability</a:t>
            </a:r>
            <a:r>
              <a:rPr lang="en" sz="1700">
                <a:latin typeface="Alegreya"/>
                <a:ea typeface="Alegreya"/>
                <a:cs typeface="Alegreya"/>
                <a:sym typeface="Alegreya"/>
              </a:rPr>
              <a:t>, which is the ability to conduct the same analysis on the same data (regardless of results) </a:t>
            </a:r>
            <a:endParaRPr sz="1700">
              <a:latin typeface="Alegreya"/>
              <a:ea typeface="Alegreya"/>
              <a:cs typeface="Alegreya"/>
              <a:sym typeface="Alegreya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Alegreya"/>
              <a:buChar char="○"/>
            </a:pPr>
            <a:r>
              <a:rPr b="1" lang="en" sz="1700">
                <a:latin typeface="Alegreya"/>
                <a:ea typeface="Alegreya"/>
                <a:cs typeface="Alegreya"/>
                <a:sym typeface="Alegreya"/>
              </a:rPr>
              <a:t>Replicability</a:t>
            </a:r>
            <a:r>
              <a:rPr lang="en" sz="1700">
                <a:latin typeface="Alegreya"/>
                <a:ea typeface="Alegreya"/>
                <a:cs typeface="Alegreya"/>
                <a:sym typeface="Alegreya"/>
              </a:rPr>
              <a:t>, which is the ability collect new data, use the same methods, and get the same results</a:t>
            </a:r>
            <a:endParaRPr sz="1700"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legreya"/>
              <a:ea typeface="Alegreya"/>
              <a:cs typeface="Alegreya"/>
              <a:sym typeface="Alegrey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How big is the reproducibility problem</a:t>
            </a: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?</a:t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legreya"/>
              <a:buChar char="●"/>
            </a:pPr>
            <a:r>
              <a:rPr lang="en" sz="2000">
                <a:latin typeface="Alegreya"/>
                <a:ea typeface="Alegreya"/>
                <a:cs typeface="Alegreya"/>
                <a:sym typeface="Alegreya"/>
              </a:rPr>
              <a:t>Retraction Watch reports 500 to 600 papers per year are retracted</a:t>
            </a:r>
            <a:endParaRPr sz="2000">
              <a:latin typeface="Alegreya"/>
              <a:ea typeface="Alegreya"/>
              <a:cs typeface="Alegreya"/>
              <a:sym typeface="Alegrey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legreya"/>
              <a:buChar char="●"/>
            </a:pPr>
            <a:r>
              <a:rPr lang="en" sz="2000">
                <a:latin typeface="Alegreya"/>
                <a:ea typeface="Alegreya"/>
                <a:cs typeface="Alegreya"/>
                <a:sym typeface="Alegreya"/>
              </a:rPr>
              <a:t>Few retractions are fraud, most are </a:t>
            </a:r>
            <a:r>
              <a:rPr b="1" lang="en" sz="2000" u="sng">
                <a:latin typeface="Alegreya"/>
                <a:ea typeface="Alegreya"/>
                <a:cs typeface="Alegreya"/>
                <a:sym typeface="Alegreya"/>
              </a:rPr>
              <a:t>errors</a:t>
            </a:r>
            <a:endParaRPr b="1" sz="2000" u="sng">
              <a:latin typeface="Alegreya"/>
              <a:ea typeface="Alegreya"/>
              <a:cs typeface="Alegreya"/>
              <a:sym typeface="Alegrey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legreya"/>
              <a:buChar char="●"/>
            </a:pPr>
            <a:r>
              <a:rPr lang="en" sz="2000">
                <a:latin typeface="Alegreya"/>
                <a:ea typeface="Alegreya"/>
                <a:cs typeface="Alegreya"/>
                <a:sym typeface="Alegreya"/>
              </a:rPr>
              <a:t>Several fields have examined </a:t>
            </a:r>
            <a:r>
              <a:rPr lang="en" sz="2000">
                <a:latin typeface="Alegreya"/>
                <a:ea typeface="Alegreya"/>
                <a:cs typeface="Alegreya"/>
                <a:sym typeface="Alegreya"/>
              </a:rPr>
              <a:t>reproducibility</a:t>
            </a:r>
            <a:r>
              <a:rPr lang="en" sz="2000">
                <a:latin typeface="Alegreya"/>
                <a:ea typeface="Alegreya"/>
                <a:cs typeface="Alegreya"/>
                <a:sym typeface="Alegreya"/>
              </a:rPr>
              <a:t> and found major issues</a:t>
            </a:r>
            <a:endParaRPr sz="2000">
              <a:latin typeface="Alegreya"/>
              <a:ea typeface="Alegreya"/>
              <a:cs typeface="Alegreya"/>
              <a:sym typeface="Alegreya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Alegreya"/>
              <a:buChar char="○"/>
            </a:pPr>
            <a:r>
              <a:rPr lang="en" sz="1600">
                <a:solidFill>
                  <a:srgbClr val="202020"/>
                </a:solidFill>
                <a:highlight>
                  <a:srgbClr val="FFFFFF"/>
                </a:highlight>
                <a:latin typeface="Alegreya"/>
                <a:ea typeface="Alegreya"/>
                <a:cs typeface="Alegreya"/>
                <a:sym typeface="Alegreya"/>
              </a:rPr>
              <a:t>R</a:t>
            </a:r>
            <a:r>
              <a:rPr lang="en" sz="1600">
                <a:solidFill>
                  <a:srgbClr val="202020"/>
                </a:solidFill>
                <a:highlight>
                  <a:srgbClr val="FFFFFF"/>
                </a:highlight>
                <a:latin typeface="Alegreya"/>
                <a:ea typeface="Alegreya"/>
                <a:cs typeface="Alegreya"/>
                <a:sym typeface="Alegreya"/>
              </a:rPr>
              <a:t>esearchers could only replicate </a:t>
            </a: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latin typeface="Alegreya"/>
                <a:ea typeface="Alegreya"/>
                <a:cs typeface="Alegreya"/>
                <a:sym typeface="Alegreya"/>
                <a:hlinkClick r:id="rId3"/>
              </a:rPr>
              <a:t>21% of 67 drug studies</a:t>
            </a:r>
            <a:r>
              <a:rPr lang="en" sz="1600">
                <a:solidFill>
                  <a:srgbClr val="202020"/>
                </a:solidFill>
                <a:highlight>
                  <a:srgbClr val="FFFFFF"/>
                </a:highlight>
                <a:latin typeface="Alegreya"/>
                <a:ea typeface="Alegreya"/>
                <a:cs typeface="Alegreya"/>
                <a:sym typeface="Alegreya"/>
              </a:rPr>
              <a:t>, </a:t>
            </a: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latin typeface="Alegreya"/>
                <a:ea typeface="Alegreya"/>
                <a:cs typeface="Alegreya"/>
                <a:sym typeface="Alegreya"/>
                <a:hlinkClick r:id="rId4"/>
              </a:rPr>
              <a:t>40% to 60% of psychology studies</a:t>
            </a:r>
            <a:r>
              <a:rPr lang="en" sz="1600">
                <a:solidFill>
                  <a:srgbClr val="202020"/>
                </a:solidFill>
                <a:highlight>
                  <a:srgbClr val="FFFFFF"/>
                </a:highlight>
                <a:latin typeface="Alegreya"/>
                <a:ea typeface="Alegreya"/>
                <a:cs typeface="Alegreya"/>
                <a:sym typeface="Alegreya"/>
              </a:rPr>
              <a:t>, and </a:t>
            </a: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latin typeface="Alegreya"/>
                <a:ea typeface="Alegreya"/>
                <a:cs typeface="Alegreya"/>
                <a:sym typeface="Alegreya"/>
                <a:hlinkClick r:id="rId5"/>
              </a:rPr>
              <a:t>61% of economics studies</a:t>
            </a:r>
            <a:endParaRPr sz="1600">
              <a:solidFill>
                <a:srgbClr val="202020"/>
              </a:solidFill>
              <a:highlight>
                <a:srgbClr val="FFFFFF"/>
              </a:highlight>
              <a:latin typeface="Alegreya"/>
              <a:ea typeface="Alegreya"/>
              <a:cs typeface="Alegreya"/>
              <a:sym typeface="Alegreya"/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legreya"/>
              <a:buChar char="○"/>
            </a:pPr>
            <a:r>
              <a:rPr lang="en" sz="1600">
                <a:solidFill>
                  <a:srgbClr val="202020"/>
                </a:solidFill>
                <a:highlight>
                  <a:srgbClr val="FFFFFF"/>
                </a:highlight>
                <a:latin typeface="Alegreya"/>
                <a:ea typeface="Alegreya"/>
                <a:cs typeface="Alegreya"/>
                <a:sym typeface="Alegreya"/>
              </a:rPr>
              <a:t>In a sample of psychology papers, </a:t>
            </a: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latin typeface="Alegreya"/>
                <a:ea typeface="Alegreya"/>
                <a:cs typeface="Alegreya"/>
                <a:sym typeface="Alegreya"/>
                <a:hlinkClick r:id="rId6"/>
              </a:rPr>
              <a:t>6% of p-values were incorrectly reported</a:t>
            </a:r>
            <a:r>
              <a:rPr lang="en" sz="1600">
                <a:solidFill>
                  <a:srgbClr val="202020"/>
                </a:solidFill>
                <a:highlight>
                  <a:srgbClr val="FFFFFF"/>
                </a:highlight>
                <a:latin typeface="Alegreya"/>
                <a:ea typeface="Alegreya"/>
                <a:cs typeface="Alegreya"/>
                <a:sym typeface="Alegreya"/>
              </a:rPr>
              <a:t> </a:t>
            </a:r>
            <a:endParaRPr sz="1600">
              <a:solidFill>
                <a:srgbClr val="202020"/>
              </a:solidFill>
              <a:highlight>
                <a:srgbClr val="FFFFFF"/>
              </a:highlight>
              <a:latin typeface="Alegreya"/>
              <a:ea typeface="Alegreya"/>
              <a:cs typeface="Alegreya"/>
              <a:sym typeface="Alegreya"/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legreya"/>
              <a:buChar char="○"/>
            </a:pP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latin typeface="Alegreya"/>
                <a:ea typeface="Alegreya"/>
                <a:cs typeface="Alegreya"/>
                <a:sym typeface="Alegreya"/>
                <a:hlinkClick r:id="rId7"/>
              </a:rPr>
              <a:t>11% of p-values</a:t>
            </a:r>
            <a:r>
              <a:rPr lang="en" sz="1600">
                <a:solidFill>
                  <a:srgbClr val="202020"/>
                </a:solidFill>
                <a:highlight>
                  <a:srgbClr val="FFFFFF"/>
                </a:highlight>
                <a:latin typeface="Alegreya"/>
                <a:ea typeface="Alegreya"/>
                <a:cs typeface="Alegreya"/>
                <a:sym typeface="Alegreya"/>
              </a:rPr>
              <a:t> were incorrectly reported in a sample of medical papers</a:t>
            </a:r>
            <a:endParaRPr sz="1600">
              <a:solidFill>
                <a:srgbClr val="202020"/>
              </a:solidFill>
              <a:highlight>
                <a:srgbClr val="FFFFFF"/>
              </a:highlight>
              <a:latin typeface="Alegreya"/>
              <a:ea typeface="Alegreya"/>
              <a:cs typeface="Alegreya"/>
              <a:sym typeface="Alegreya"/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legreya"/>
              <a:buChar char="○"/>
            </a:pP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latin typeface="Alegreya"/>
                <a:ea typeface="Alegreya"/>
                <a:cs typeface="Alegreya"/>
                <a:sym typeface="Alegreya"/>
                <a:hlinkClick r:id="rId8"/>
              </a:rPr>
              <a:t>20 to 80% of papers</a:t>
            </a:r>
            <a:r>
              <a:rPr lang="en" sz="1600">
                <a:solidFill>
                  <a:srgbClr val="202020"/>
                </a:solidFill>
                <a:highlight>
                  <a:srgbClr val="FFFFFF"/>
                </a:highlight>
                <a:latin typeface="Alegreya"/>
                <a:ea typeface="Alegreya"/>
                <a:cs typeface="Alegreya"/>
                <a:sym typeface="Alegreya"/>
              </a:rPr>
              <a:t> in each of ten top scientific journals omitted or were unclear about sample sizes and up to 40% of papers in each journal did not include the type of statistical tests performed </a:t>
            </a:r>
            <a:endParaRPr sz="1600">
              <a:solidFill>
                <a:srgbClr val="202020"/>
              </a:solidFill>
              <a:highlight>
                <a:srgbClr val="FFFFFF"/>
              </a:highlight>
              <a:latin typeface="Alegreya"/>
              <a:ea typeface="Alegreya"/>
              <a:cs typeface="Alegreya"/>
              <a:sym typeface="Alegreya"/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legreya"/>
              <a:buChar char="○"/>
            </a:pPr>
            <a:r>
              <a:rPr lang="en" sz="1600">
                <a:solidFill>
                  <a:srgbClr val="202020"/>
                </a:solidFill>
                <a:highlight>
                  <a:srgbClr val="FFFFFF"/>
                </a:highlight>
                <a:latin typeface="Alegreya"/>
                <a:ea typeface="Alegreya"/>
                <a:cs typeface="Alegreya"/>
                <a:sym typeface="Alegreya"/>
              </a:rPr>
              <a:t>Tables were mislabeled in </a:t>
            </a: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latin typeface="Alegreya"/>
                <a:ea typeface="Alegreya"/>
                <a:cs typeface="Alegreya"/>
                <a:sym typeface="Alegreya"/>
                <a:hlinkClick r:id="rId9"/>
              </a:rPr>
              <a:t>three of six reproduced public health studies</a:t>
            </a:r>
            <a:endParaRPr sz="2300">
              <a:latin typeface="Alegreya"/>
              <a:ea typeface="Alegreya"/>
              <a:cs typeface="Alegreya"/>
              <a:sym typeface="Alegrey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Why does it matter</a:t>
            </a: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?</a:t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legreya"/>
              <a:buChar char="●"/>
            </a:pPr>
            <a:r>
              <a:rPr lang="en" sz="2000">
                <a:latin typeface="Alegreya"/>
                <a:ea typeface="Alegreya"/>
                <a:cs typeface="Alegreya"/>
                <a:sym typeface="Alegreya"/>
              </a:rPr>
              <a:t>Errors and omissions can threaten the foundation of research that practitioners and policy makers use to make decisions</a:t>
            </a:r>
            <a:endParaRPr sz="2000">
              <a:latin typeface="Alegreya"/>
              <a:ea typeface="Alegreya"/>
              <a:cs typeface="Alegreya"/>
              <a:sym typeface="Alegrey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legreya"/>
              <a:ea typeface="Alegreya"/>
              <a:cs typeface="Alegreya"/>
              <a:sym typeface="Alegreya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Alegreya"/>
              <a:buChar char="●"/>
            </a:pPr>
            <a:r>
              <a:rPr lang="en" sz="2000">
                <a:latin typeface="Alegreya"/>
                <a:ea typeface="Alegreya"/>
                <a:cs typeface="Alegreya"/>
                <a:sym typeface="Alegreya"/>
              </a:rPr>
              <a:t>Poor quality research can also threaten human health with over 400,000 people enrolled and over 70,000 treated in medical studies later retracted</a:t>
            </a:r>
            <a:endParaRPr sz="2000">
              <a:latin typeface="Alegreya"/>
              <a:ea typeface="Alegreya"/>
              <a:cs typeface="Alegreya"/>
              <a:sym typeface="Alegrey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legreya"/>
              <a:ea typeface="Alegreya"/>
              <a:cs typeface="Alegreya"/>
              <a:sym typeface="Alegreya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Alegreya"/>
              <a:buChar char="●"/>
            </a:pPr>
            <a:r>
              <a:rPr lang="en" sz="2000">
                <a:latin typeface="Alegreya"/>
                <a:ea typeface="Alegreya"/>
                <a:cs typeface="Alegreya"/>
                <a:sym typeface="Alegreya"/>
              </a:rPr>
              <a:t>Retracted research continues to be cited after retraction, influencing additional science</a:t>
            </a:r>
            <a:endParaRPr sz="2000">
              <a:latin typeface="Alegreya"/>
              <a:ea typeface="Alegreya"/>
              <a:cs typeface="Alegreya"/>
              <a:sym typeface="Alegrey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How can I make my research reproducible?</a:t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legreya"/>
              <a:buChar char="●"/>
            </a:pPr>
            <a:r>
              <a:rPr lang="en" sz="2300">
                <a:latin typeface="Alegreya"/>
                <a:ea typeface="Alegreya"/>
                <a:cs typeface="Alegreya"/>
                <a:sym typeface="Alegreya"/>
              </a:rPr>
              <a:t>Two things are needed to reproduce research:</a:t>
            </a:r>
            <a:endParaRPr sz="2300">
              <a:latin typeface="Alegreya"/>
              <a:ea typeface="Alegreya"/>
              <a:cs typeface="Alegreya"/>
              <a:sym typeface="Alegrey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legreya"/>
              <a:buChar char="○"/>
            </a:pPr>
            <a:r>
              <a:rPr lang="en" sz="2300">
                <a:latin typeface="Alegreya"/>
                <a:ea typeface="Alegreya"/>
                <a:cs typeface="Alegreya"/>
                <a:sym typeface="Alegreya"/>
              </a:rPr>
              <a:t>The data </a:t>
            </a:r>
            <a:endParaRPr sz="2300">
              <a:latin typeface="Alegreya"/>
              <a:ea typeface="Alegreya"/>
              <a:cs typeface="Alegreya"/>
              <a:sym typeface="Alegreya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Alegreya"/>
              <a:buChar char="○"/>
            </a:pPr>
            <a:r>
              <a:rPr lang="en" sz="2300">
                <a:latin typeface="Alegreya"/>
                <a:ea typeface="Alegreya"/>
                <a:cs typeface="Alegreya"/>
                <a:sym typeface="Alegreya"/>
              </a:rPr>
              <a:t>The statistical code or very detailed methods instructions</a:t>
            </a:r>
            <a:endParaRPr sz="2300"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latin typeface="Alegreya"/>
              <a:ea typeface="Alegreya"/>
              <a:cs typeface="Alegreya"/>
              <a:sym typeface="Alegrey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Literate programming as a reproducibility tool</a:t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legreya"/>
              <a:buChar char="●"/>
            </a:pPr>
            <a:r>
              <a:rPr lang="en" sz="2300">
                <a:latin typeface="Alegreya"/>
                <a:ea typeface="Alegreya"/>
                <a:cs typeface="Alegreya"/>
                <a:sym typeface="Alegreya"/>
              </a:rPr>
              <a:t>Literate programming integrates text with code and results in a single document</a:t>
            </a:r>
            <a:endParaRPr sz="2300"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legreya"/>
              <a:ea typeface="Alegreya"/>
              <a:cs typeface="Alegreya"/>
              <a:sym typeface="Alegreya"/>
            </a:endParaRPr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Font typeface="Alegreya"/>
              <a:buChar char="●"/>
            </a:pPr>
            <a:r>
              <a:rPr lang="en" sz="2300">
                <a:latin typeface="Alegreya"/>
                <a:ea typeface="Alegreya"/>
                <a:cs typeface="Alegreya"/>
                <a:sym typeface="Alegreya"/>
              </a:rPr>
              <a:t>R Markdown is one literate programming option</a:t>
            </a:r>
            <a:endParaRPr sz="2300">
              <a:latin typeface="Alegreya"/>
              <a:ea typeface="Alegreya"/>
              <a:cs typeface="Alegreya"/>
              <a:sym typeface="Alegreya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Alegreya"/>
              <a:buChar char="○"/>
            </a:pPr>
            <a:r>
              <a:rPr lang="en" sz="2300">
                <a:latin typeface="Alegreya"/>
                <a:ea typeface="Alegreya"/>
                <a:cs typeface="Alegreya"/>
                <a:sym typeface="Alegreya"/>
              </a:rPr>
              <a:t>Can integrate code and text and results</a:t>
            </a:r>
            <a:endParaRPr sz="2300">
              <a:latin typeface="Alegreya"/>
              <a:ea typeface="Alegreya"/>
              <a:cs typeface="Alegreya"/>
              <a:sym typeface="Alegreya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Alegreya"/>
              <a:buChar char="○"/>
            </a:pPr>
            <a:r>
              <a:rPr lang="en" sz="2300">
                <a:latin typeface="Alegreya"/>
                <a:ea typeface="Alegreya"/>
                <a:cs typeface="Alegreya"/>
                <a:sym typeface="Alegreya"/>
              </a:rPr>
              <a:t>Automates references</a:t>
            </a:r>
            <a:endParaRPr sz="2300">
              <a:latin typeface="Alegreya"/>
              <a:ea typeface="Alegreya"/>
              <a:cs typeface="Alegreya"/>
              <a:sym typeface="Alegreya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Alegreya"/>
              <a:buChar char="○"/>
            </a:pPr>
            <a:r>
              <a:rPr lang="en" sz="2300">
                <a:latin typeface="Alegreya"/>
                <a:ea typeface="Alegreya"/>
                <a:cs typeface="Alegreya"/>
                <a:sym typeface="Alegreya"/>
              </a:rPr>
              <a:t>Some output formats can also embed the data</a:t>
            </a:r>
            <a:endParaRPr sz="2300">
              <a:latin typeface="Alegreya"/>
              <a:ea typeface="Alegreya"/>
              <a:cs typeface="Alegreya"/>
              <a:sym typeface="Alegreya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Alegreya"/>
              <a:buChar char="○"/>
            </a:pPr>
            <a:r>
              <a:rPr lang="en" sz="2300">
                <a:latin typeface="Alegreya"/>
                <a:ea typeface="Alegreya"/>
                <a:cs typeface="Alegreya"/>
                <a:sym typeface="Alegreya"/>
              </a:rPr>
              <a:t>Highly flexible output formatting</a:t>
            </a:r>
            <a:endParaRPr sz="2300"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latin typeface="Alegreya"/>
              <a:ea typeface="Alegreya"/>
              <a:cs typeface="Alegreya"/>
              <a:sym typeface="Alegrey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Let’s learn some R Markdown!</a:t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legreya"/>
              <a:buChar char="●"/>
            </a:pPr>
            <a:r>
              <a:rPr lang="en" sz="2300">
                <a:latin typeface="Alegreya"/>
                <a:ea typeface="Alegreya"/>
                <a:cs typeface="Alegreya"/>
                <a:sym typeface="Alegreya"/>
              </a:rPr>
              <a:t>We will start with a basic R Markdown file that includes code and text but is not formatted</a:t>
            </a:r>
            <a:endParaRPr sz="2300"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legreya"/>
              <a:ea typeface="Alegreya"/>
              <a:cs typeface="Alegreya"/>
              <a:sym typeface="Alegreya"/>
            </a:endParaRPr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Font typeface="Alegreya"/>
              <a:buChar char="●"/>
            </a:pPr>
            <a:r>
              <a:rPr lang="en" sz="2300">
                <a:latin typeface="Alegreya"/>
                <a:ea typeface="Alegreya"/>
                <a:cs typeface="Alegreya"/>
                <a:sym typeface="Alegreya"/>
              </a:rPr>
              <a:t>Follow along in R Studio to create formatted and reproducible html and Word documents</a:t>
            </a:r>
            <a:endParaRPr sz="2300"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legreya"/>
              <a:ea typeface="Alegreya"/>
              <a:cs typeface="Alegreya"/>
              <a:sym typeface="Alegreya"/>
            </a:endParaRPr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Font typeface="Alegreya"/>
              <a:buChar char="●"/>
            </a:pPr>
            <a:r>
              <a:rPr lang="en" sz="2300">
                <a:latin typeface="Alegreya"/>
                <a:ea typeface="Alegreya"/>
                <a:cs typeface="Alegreya"/>
                <a:sym typeface="Alegreya"/>
              </a:rPr>
              <a:t>Ask questions in the chat or unmute yourself if you get stuck</a:t>
            </a:r>
            <a:endParaRPr sz="2300">
              <a:latin typeface="Alegreya"/>
              <a:ea typeface="Alegreya"/>
              <a:cs typeface="Alegreya"/>
              <a:sym typeface="Alegrey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Contact information &amp; resource</a:t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legreya"/>
              <a:buChar char="●"/>
            </a:pPr>
            <a:r>
              <a:rPr lang="en" sz="2300">
                <a:latin typeface="Alegreya"/>
                <a:ea typeface="Alegreya"/>
                <a:cs typeface="Alegreya"/>
                <a:sym typeface="Alegreya"/>
              </a:rPr>
              <a:t>Longer workshop on reproducible R Markdown by Mine </a:t>
            </a:r>
            <a:r>
              <a:rPr lang="en" sz="23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300">
                <a:latin typeface="Alegreya"/>
                <a:ea typeface="Alegreya"/>
                <a:cs typeface="Alegreya"/>
                <a:sym typeface="Alegreya"/>
              </a:rPr>
              <a:t>Çetinkaya-Rundel</a:t>
            </a:r>
            <a:endParaRPr sz="2300">
              <a:latin typeface="Alegreya"/>
              <a:ea typeface="Alegreya"/>
              <a:cs typeface="Alegreya"/>
              <a:sym typeface="Alegrey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legreya"/>
              <a:buChar char="○"/>
            </a:pPr>
            <a:r>
              <a:rPr lang="en" sz="2300" u="sng">
                <a:solidFill>
                  <a:schemeClr val="hlink"/>
                </a:solidFill>
                <a:latin typeface="Alegreya"/>
                <a:ea typeface="Alegreya"/>
                <a:cs typeface="Alegreya"/>
                <a:sym typeface="Alegreya"/>
                <a:hlinkClick r:id="rId3"/>
              </a:rPr>
              <a:t>https://www.youtube.com/watch?v=z2a80FnLFfE&amp;t=2056s </a:t>
            </a:r>
            <a:endParaRPr sz="2300"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legreya"/>
              <a:ea typeface="Alegreya"/>
              <a:cs typeface="Alegreya"/>
              <a:sym typeface="Alegreya"/>
            </a:endParaRPr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Font typeface="Alegreya"/>
              <a:buChar char="●"/>
            </a:pPr>
            <a:r>
              <a:rPr lang="en" sz="2300">
                <a:latin typeface="Alegreya"/>
                <a:ea typeface="Alegreya"/>
                <a:cs typeface="Alegreya"/>
                <a:sym typeface="Alegreya"/>
              </a:rPr>
              <a:t>My contact information:</a:t>
            </a:r>
            <a:endParaRPr sz="2300">
              <a:latin typeface="Alegreya"/>
              <a:ea typeface="Alegreya"/>
              <a:cs typeface="Alegreya"/>
              <a:sym typeface="Alegreya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Alegreya"/>
              <a:buChar char="○"/>
            </a:pPr>
            <a:r>
              <a:rPr lang="en" sz="2300">
                <a:latin typeface="Alegreya"/>
                <a:ea typeface="Alegreya"/>
                <a:cs typeface="Alegreya"/>
                <a:sym typeface="Alegreya"/>
              </a:rPr>
              <a:t>Email me at </a:t>
            </a:r>
            <a:r>
              <a:rPr lang="en" sz="2300" u="sng">
                <a:solidFill>
                  <a:schemeClr val="hlink"/>
                </a:solidFill>
                <a:latin typeface="Alegreya"/>
                <a:ea typeface="Alegreya"/>
                <a:cs typeface="Alegreya"/>
                <a:sym typeface="Alegreya"/>
                <a:hlinkClick r:id="rId4"/>
              </a:rPr>
              <a:t>harrisj@wustl.edu</a:t>
            </a:r>
            <a:endParaRPr sz="2300">
              <a:latin typeface="Alegreya"/>
              <a:ea typeface="Alegreya"/>
              <a:cs typeface="Alegreya"/>
              <a:sym typeface="Alegreya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Alegreya"/>
              <a:buChar char="○"/>
            </a:pPr>
            <a:r>
              <a:rPr lang="en" sz="2300">
                <a:latin typeface="Alegreya"/>
                <a:ea typeface="Alegreya"/>
                <a:cs typeface="Alegreya"/>
                <a:sym typeface="Alegreya"/>
              </a:rPr>
              <a:t>Connect with me on Twitter </a:t>
            </a:r>
            <a:r>
              <a:rPr lang="en" sz="2300" u="sng">
                <a:solidFill>
                  <a:schemeClr val="hlink"/>
                </a:solidFill>
                <a:latin typeface="Alegreya"/>
                <a:ea typeface="Alegreya"/>
                <a:cs typeface="Alegreya"/>
                <a:sym typeface="Alegreya"/>
                <a:hlinkClick r:id="rId5"/>
              </a:rPr>
              <a:t>@jenineharris</a:t>
            </a:r>
            <a:endParaRPr sz="2300">
              <a:latin typeface="Alegreya"/>
              <a:ea typeface="Alegreya"/>
              <a:cs typeface="Alegreya"/>
              <a:sym typeface="Alegrey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