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# Select base-image…"/>
          <p:cNvSpPr txBox="1"/>
          <p:nvPr/>
        </p:nvSpPr>
        <p:spPr>
          <a:xfrm>
            <a:off x="1796293" y="3302740"/>
            <a:ext cx="9412214" cy="314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1000"/>
              </a:spcBef>
              <a:defRPr b="0"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Select base-image</a:t>
            </a:r>
            <a:endParaRPr sz="1200"/>
          </a:p>
          <a:p>
            <a:pPr algn="l" defTabSz="914400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/>
              <a:t>rocker/r-apt:bionic</a:t>
            </a:r>
            <a:endParaRPr sz="1200"/>
          </a:p>
          <a:p>
            <a:pPr algn="l" defTabSz="914400">
              <a:lnSpc>
                <a:spcPct val="90000"/>
              </a:lnSpc>
              <a:spcBef>
                <a:spcPts val="1000"/>
              </a:spcBef>
              <a:defRPr b="0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914400">
              <a:lnSpc>
                <a:spcPct val="90000"/>
              </a:lnSpc>
              <a:spcBef>
                <a:spcPts val="1000"/>
              </a:spcBef>
              <a:defRPr b="0"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Get info of updated packages from Internet</a:t>
            </a:r>
            <a:endParaRPr sz="1200"/>
          </a:p>
          <a:p>
            <a:pPr algn="l" defTabSz="914400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</a:t>
            </a:r>
            <a:r>
              <a:rPr b="0"/>
              <a:t> apt-get update</a:t>
            </a:r>
            <a:endParaRPr sz="1200"/>
          </a:p>
          <a:p>
            <a:pPr algn="l" defTabSz="914400">
              <a:lnSpc>
                <a:spcPct val="90000"/>
              </a:lnSpc>
              <a:spcBef>
                <a:spcPts val="1000"/>
              </a:spcBef>
              <a:defRPr b="0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endParaRPr sz="1200"/>
          </a:p>
          <a:p>
            <a:pPr algn="l" defTabSz="914400">
              <a:lnSpc>
                <a:spcPct val="90000"/>
              </a:lnSpc>
              <a:spcBef>
                <a:spcPts val="1000"/>
              </a:spcBef>
              <a:defRPr b="0"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Install R packages that are required for app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</a:t>
            </a:r>
            <a:r>
              <a:rPr b="0"/>
              <a:t> apt-get install -y -qq r-cran-shiny r-cran-shinydashboard</a:t>
            </a:r>
          </a:p>
        </p:txBody>
      </p:sp>
      <p:sp>
        <p:nvSpPr>
          <p:cNvPr id="120" name="Create docker file"/>
          <p:cNvSpPr txBox="1"/>
          <p:nvPr/>
        </p:nvSpPr>
        <p:spPr>
          <a:xfrm>
            <a:off x="1743506" y="1166470"/>
            <a:ext cx="271058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 docker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# Make a new directory for storing your R Shiny app. Call it &quot;app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Make a new directory for storing your R Shiny app. Call it "app”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 mkdir </a:t>
            </a:r>
            <a:r>
              <a:rPr b="0"/>
              <a:t>/app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Copy code of R Shiny app in new directory “app”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COPY </a:t>
            </a:r>
            <a:r>
              <a:rPr b="0"/>
              <a:t>app.R /app/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Select port for viewing app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EXPOSE</a:t>
            </a:r>
            <a:r>
              <a:rPr b="0"/>
              <a:t> 5000</a:t>
            </a:r>
          </a:p>
        </p:txBody>
      </p:sp>
      <p:sp>
        <p:nvSpPr>
          <p:cNvPr id="123" name="Create docker file"/>
          <p:cNvSpPr txBox="1"/>
          <p:nvPr/>
        </p:nvSpPr>
        <p:spPr>
          <a:xfrm>
            <a:off x="1045006" y="1115670"/>
            <a:ext cx="271058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 docker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# Set working directory for ap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Set working directory for app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WORKDIR</a:t>
            </a:r>
            <a:r>
              <a:rPr b="0"/>
              <a:t> /app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Run R Shiny app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CMD</a:t>
            </a:r>
            <a:r>
              <a:rPr b="0"/>
              <a:t> ["Rscript", "/app/app.R"]</a:t>
            </a:r>
          </a:p>
        </p:txBody>
      </p:sp>
      <p:sp>
        <p:nvSpPr>
          <p:cNvPr id="126" name="Create docker file"/>
          <p:cNvSpPr txBox="1"/>
          <p:nvPr/>
        </p:nvSpPr>
        <p:spPr>
          <a:xfrm>
            <a:off x="1032306" y="1153770"/>
            <a:ext cx="271058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 docker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# Go to location of application fol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Go to location of application folder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</a:t>
            </a:r>
            <a:r>
              <a:rPr b="0"/>
              <a:t> :\location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Build Docker image and Give image a name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docker build</a:t>
            </a:r>
            <a:r>
              <a:rPr b="0"/>
              <a:t> –t &lt;Docker_Image_Name&gt; .</a:t>
            </a:r>
            <a:r>
              <a:rPr b="0" i="1"/>
              <a:t> 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Run Docker image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docker run </a:t>
            </a:r>
            <a:r>
              <a:rPr b="0"/>
              <a:t>–rm –p </a:t>
            </a:r>
            <a:r>
              <a:rPr b="0"/>
              <a:t>&lt;machine_port&gt;:&lt;container_port&gt; &lt;Docker_Image_Name&gt;</a:t>
            </a:r>
            <a:endParaRPr i="1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-p maps ports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--rm automatically removes container when it stops</a:t>
            </a:r>
          </a:p>
        </p:txBody>
      </p:sp>
      <p:sp>
        <p:nvSpPr>
          <p:cNvPr id="129" name="Run docker file in the command line"/>
          <p:cNvSpPr txBox="1"/>
          <p:nvPr/>
        </p:nvSpPr>
        <p:spPr>
          <a:xfrm>
            <a:off x="1033017" y="1318870"/>
            <a:ext cx="53507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Run docker file in the command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ush docker image to docker 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Push docker image to docker hub</a:t>
            </a:r>
          </a:p>
        </p:txBody>
      </p:sp>
      <p:sp>
        <p:nvSpPr>
          <p:cNvPr id="132" name="# Log in Docker hu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Log in Docker hub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docker login 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Re-tag local image to Docker hub username / repository name : tag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docker tag </a:t>
            </a:r>
            <a:r>
              <a:rPr b="0"/>
              <a:t>&lt;local image name&gt; 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&lt;docker hub username&gt;/&lt; repository name&gt;:&lt;tag image&gt;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Push image to Docker hub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docker push 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&lt;docker hub username&gt;/&lt; repository name&gt; : &lt;tag image&gt;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i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# Download image from Docker hub</a:t>
            </a:r>
            <a:endParaRPr sz="1200"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b="1" sz="20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docker pull </a:t>
            </a:r>
            <a:r>
              <a:rPr b="0"/>
              <a:t>&lt;docker hub username&gt;/&lt; repository name&gt; : &lt;tag image&gt;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ome handy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Some handy commands</a:t>
            </a:r>
          </a:p>
        </p:txBody>
      </p:sp>
      <p:graphicFrame>
        <p:nvGraphicFramePr>
          <p:cNvPr id="135" name="Table 4"/>
          <p:cNvGraphicFramePr/>
          <p:nvPr/>
        </p:nvGraphicFramePr>
        <p:xfrm>
          <a:off x="1746120" y="3500149"/>
          <a:ext cx="9512560" cy="27183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56280"/>
                <a:gridCol w="4756280"/>
              </a:tblGrid>
              <a:tr h="19802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olidFill>
                            <a:srgbClr val="3F3F3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--version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707070"/>
                      </a:solidFill>
                    </a:lnT>
                    <a:solidFill>
                      <a:srgbClr val="7070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 trial to see whether docker is installed</a:t>
                      </a:r>
                    </a:p>
                  </a:txBody>
                  <a:tcPr marL="45720" marR="45720" marT="45720" marB="45720" anchor="t" anchorCtr="0" horzOverflow="overflow">
                    <a:lnT w="12700">
                      <a:solidFill>
                        <a:srgbClr val="707070"/>
                      </a:solidFill>
                    </a:lnT>
                    <a:solidFill>
                      <a:srgbClr val="707070">
                        <a:alpha val="20000"/>
                      </a:srgbClr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olidFill>
                            <a:srgbClr val="3F3F3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run hello-world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Pulls image hello-world from registry and runs it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olidFill>
                            <a:srgbClr val="3F3F3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image ls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7070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Lists images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707070">
                        <a:alpha val="20000"/>
                      </a:srgbClr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olidFill>
                            <a:srgbClr val="3F3F3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container ls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Lists running containers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olidFill>
                            <a:srgbClr val="3F3F3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stop #ID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7070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Stop container, replace #ID with id from container 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707070">
                        <a:alpha val="20000"/>
                      </a:srgbClr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olidFill>
                            <a:srgbClr val="3F3F3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container ls –all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Lists all containers (including stopped ones)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olidFill>
                            <a:srgbClr val="3F3F3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container prune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7070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Deletes non-running containers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707070">
                        <a:alpha val="20000"/>
                      </a:srgb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olidFill>
                            <a:srgbClr val="3F3F3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run hello-world --name hi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Runs image hello-world and will name the container “hi”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olidFill>
                            <a:srgbClr val="3F3F3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container rm hi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7070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Deletes container named “hi” (stop it first though)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707070">
                        <a:alpha val="20000"/>
                      </a:srgbClr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olidFill>
                            <a:srgbClr val="3F3F3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run -it image bash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Run image in interactive mode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olidFill>
                            <a:srgbClr val="3F3F3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Rscript app.R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7070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Run app in interactive session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707070">
                        <a:alpha val="20000"/>
                      </a:srgbClr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olidFill>
                            <a:srgbClr val="3F3F3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 app.R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R script of app</a:t>
                      </a:r>
                    </a:p>
                  </a:txBody>
                  <a:tcPr marL="45720" marR="45720" marT="45720" marB="45720" anchor="t" anchorCtr="0" horzOverflow="overflow">
                    <a:noFill/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>
                          <a:solidFill>
                            <a:srgbClr val="3F3F3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image remove &lt;image name&gt;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707070"/>
                      </a:solidFill>
                    </a:lnB>
                    <a:solidFill>
                      <a:srgbClr val="7070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Remove an image</a:t>
                      </a:r>
                    </a:p>
                  </a:txBody>
                  <a:tcPr marL="45720" marR="45720" marT="45720" marB="45720" anchor="t" anchorCtr="0" horzOverflow="overflow">
                    <a:lnB w="12700">
                      <a:solidFill>
                        <a:srgbClr val="707070"/>
                      </a:solidFill>
                    </a:lnB>
                    <a:solidFill>
                      <a:srgbClr val="70707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