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68" r:id="rId4"/>
    <p:sldId id="260" r:id="rId5"/>
    <p:sldId id="270" r:id="rId6"/>
    <p:sldId id="271" r:id="rId7"/>
    <p:sldId id="261" r:id="rId8"/>
    <p:sldId id="272" r:id="rId9"/>
    <p:sldId id="273" r:id="rId10"/>
    <p:sldId id="274" r:id="rId11"/>
    <p:sldId id="265" r:id="rId12"/>
    <p:sldId id="311" r:id="rId13"/>
    <p:sldId id="313" r:id="rId14"/>
    <p:sldId id="292" r:id="rId15"/>
    <p:sldId id="293" r:id="rId16"/>
    <p:sldId id="295" r:id="rId17"/>
    <p:sldId id="296" r:id="rId18"/>
    <p:sldId id="275" r:id="rId19"/>
    <p:sldId id="276" r:id="rId20"/>
    <p:sldId id="277" r:id="rId21"/>
    <p:sldId id="310" r:id="rId22"/>
    <p:sldId id="278" r:id="rId23"/>
    <p:sldId id="279" r:id="rId24"/>
    <p:sldId id="262" r:id="rId25"/>
    <p:sldId id="281" r:id="rId26"/>
    <p:sldId id="282" r:id="rId27"/>
    <p:sldId id="283" r:id="rId28"/>
    <p:sldId id="284" r:id="rId29"/>
    <p:sldId id="280" r:id="rId30"/>
    <p:sldId id="285" r:id="rId31"/>
    <p:sldId id="287" r:id="rId32"/>
    <p:sldId id="312" r:id="rId33"/>
    <p:sldId id="288" r:id="rId34"/>
    <p:sldId id="301" r:id="rId35"/>
    <p:sldId id="302" r:id="rId36"/>
    <p:sldId id="303" r:id="rId37"/>
    <p:sldId id="297" r:id="rId38"/>
    <p:sldId id="299" r:id="rId39"/>
    <p:sldId id="300" r:id="rId40"/>
    <p:sldId id="305" r:id="rId41"/>
    <p:sldId id="307" r:id="rId42"/>
    <p:sldId id="291" r:id="rId43"/>
    <p:sldId id="304" r:id="rId44"/>
    <p:sldId id="309" r:id="rId45"/>
    <p:sldId id="267" r:id="rId46"/>
    <p:sldId id="290" r:id="rId47"/>
    <p:sldId id="306" r:id="rId48"/>
    <p:sldId id="308" r:id="rId49"/>
    <p:sldId id="314" r:id="rId50"/>
    <p:sldId id="26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CB6"/>
    <a:srgbClr val="0000FF"/>
    <a:srgbClr val="FFFFFF"/>
    <a:srgbClr val="C6D9F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252" autoAdjust="0"/>
  </p:normalViewPr>
  <p:slideViewPr>
    <p:cSldViewPr>
      <p:cViewPr>
        <p:scale>
          <a:sx n="100" d="100"/>
          <a:sy n="100" d="100"/>
        </p:scale>
        <p:origin x="-175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DF28-3CD6-4F0A-B216-AD6CE5CD856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3044-ED70-4A80-92E9-C69E1FD9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UI = code what people should see (place holders for buttons, graphs etc)</a:t>
            </a:r>
          </a:p>
          <a:p>
            <a:r>
              <a:rPr lang="de-DE" dirty="0" smtClean="0"/>
              <a:t>Server = code what should happen upon click, calculate data, format data, make graph, etc </a:t>
            </a:r>
          </a:p>
          <a:p>
            <a:r>
              <a:rPr lang="de-DE" dirty="0" smtClean="0"/>
              <a:t>Shiny generates HTML for you!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044-ED70-4A80-92E9-C69E1FD94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044-ED70-4A80-92E9-C69E1FD948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89ED-F02A-4F2B-889C-A292DE4A12F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themes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jects.susielu.com/viz-palette" TargetMode="External"/><Relationship Id="rId5" Type="http://schemas.openxmlformats.org/officeDocument/2006/relationships/hyperlink" Target="http://colorbrewer2.org/" TargetMode="External"/><Relationship Id="rId4" Type="http://schemas.openxmlformats.org/officeDocument/2006/relationships/hyperlink" Target="https://fontawesome.com/icon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" TargetMode="External"/><Relationship Id="rId2" Type="http://schemas.openxmlformats.org/officeDocument/2006/relationships/hyperlink" Target="https://www.rstudio.com/resources/webinars/how-to-start-with-shiny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vealnews.org/article/hidden-figures-how-silicon-valley-keeps-diversity-data-secr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 shin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7384"/>
            <a:ext cx="5941548" cy="68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109240">
            <a:off x="2487406" y="4491695"/>
            <a:ext cx="4279746" cy="1098443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  <a:t>Workshop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2353" y="5373216"/>
            <a:ext cx="3232448" cy="1752600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Sarah Stolle</a:t>
            </a:r>
          </a:p>
          <a:p>
            <a:pPr algn="r"/>
            <a:r>
              <a:rPr lang="de-DE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23 August 2018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0" y="1268760"/>
            <a:ext cx="3048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Input function</a:t>
            </a:r>
            <a:r>
              <a:rPr lang="en-US" dirty="0" smtClean="0">
                <a:latin typeface="Berlin Sans FB" pitchFamily="34" charset="0"/>
              </a:rPr>
              <a:t> syntax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284984"/>
            <a:ext cx="8229600" cy="3456384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numericInput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(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inputId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 =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“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num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, </a:t>
            </a:r>
            <a:endParaRPr lang="en-US" dirty="0">
              <a:latin typeface="Consolas" pitchFamily="49" charset="0"/>
            </a:endParaRPr>
          </a:p>
          <a:p>
            <a:pPr marL="252000" indent="0">
              <a:lnSpc>
                <a:spcPct val="2200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label = "Select a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sample size:”</a:t>
            </a:r>
            <a:r>
              <a:rPr lang="en-US" dirty="0" smtClean="0">
                <a:latin typeface="Consolas" pitchFamily="49" charset="0"/>
              </a:rPr>
              <a:t>, </a:t>
            </a:r>
          </a:p>
          <a:p>
            <a:pPr marL="252000" indent="0">
              <a:lnSpc>
                <a:spcPct val="220000"/>
              </a:lnSpc>
              <a:buNone/>
            </a:pPr>
            <a:r>
              <a:rPr lang="en-US" dirty="0" smtClean="0">
                <a:latin typeface="Consolas" pitchFamily="49" charset="0"/>
              </a:rPr>
              <a:t>value = 50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 rot="21231751">
            <a:off x="3238879" y="3526813"/>
            <a:ext cx="1872208" cy="792088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Important! explained later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 rot="427907">
            <a:off x="5797488" y="4334243"/>
            <a:ext cx="1872208" cy="792088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 of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64421" y="2356002"/>
            <a:ext cx="2118312" cy="4320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5148064" y="5897208"/>
            <a:ext cx="2613208" cy="648072"/>
          </a:xfrm>
          <a:prstGeom prst="borderCallout2">
            <a:avLst>
              <a:gd name="adj1" fmla="val 20081"/>
              <a:gd name="adj2" fmla="val -5032"/>
              <a:gd name="adj3" fmla="val 17419"/>
              <a:gd name="adj4" fmla="val -14139"/>
              <a:gd name="adj5" fmla="val 47846"/>
              <a:gd name="adj6" fmla="val -3343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efault 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Widgets and buttons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07403"/>
            <a:ext cx="5856138" cy="551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>
            <a:hlinkClick r:id="rId3"/>
          </p:cNvPr>
          <p:cNvSpPr/>
          <p:nvPr/>
        </p:nvSpPr>
        <p:spPr>
          <a:xfrm>
            <a:off x="7697772" y="5661248"/>
            <a:ext cx="792088" cy="50405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7157" y="3933056"/>
            <a:ext cx="154651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actionButton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7027" y="3675653"/>
            <a:ext cx="170142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checkboxInput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4012719"/>
            <a:ext cx="22892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checkboxGroupInput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63222" y="5913276"/>
            <a:ext cx="124604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dateInput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7027" y="5795972"/>
            <a:ext cx="182601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dateRangeInput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5990571"/>
            <a:ext cx="111761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fileInput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Overview input functions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349193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actionButton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checkboxInput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check</a:t>
                      </a:r>
                      <a:r>
                        <a:rPr lang="en-US" baseline="0" dirty="0" smtClean="0"/>
                        <a:t>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checkboxGroupInput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Numerous</a:t>
                      </a:r>
                      <a:r>
                        <a:rPr lang="en-US" baseline="0" dirty="0" smtClean="0"/>
                        <a:t> check boxes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dateRangeInput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range</a:t>
                      </a:r>
                      <a:r>
                        <a:rPr lang="en-US" baseline="0" dirty="0" smtClean="0"/>
                        <a:t> of dates (from – to)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r>
                        <a:rPr lang="en-US" baseline="0" dirty="0" smtClean="0"/>
                        <a:t> location of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radioButtons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number of radio buttons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an option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sliderInput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slider for numeric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can type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Shiny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de-DE" dirty="0" smtClean="0"/>
              <a:t>Download work material</a:t>
            </a:r>
          </a:p>
          <a:p>
            <a:r>
              <a:rPr lang="de-DE" dirty="0" smtClean="0"/>
              <a:t>Open </a:t>
            </a:r>
            <a:r>
              <a:rPr lang="de-DE" dirty="0" smtClean="0"/>
              <a:t>R studio</a:t>
            </a:r>
          </a:p>
          <a:p>
            <a:r>
              <a:rPr lang="de-DE" dirty="0" smtClean="0"/>
              <a:t>install.packages():</a:t>
            </a:r>
          </a:p>
          <a:p>
            <a:pPr lvl="1"/>
            <a:r>
              <a:rPr lang="de-DE" dirty="0" smtClean="0"/>
              <a:t>Shiny</a:t>
            </a:r>
          </a:p>
          <a:p>
            <a:pPr lvl="1"/>
            <a:r>
              <a:rPr lang="de-DE" dirty="0" smtClean="0"/>
              <a:t>ggplot2</a:t>
            </a:r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504" y="116632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7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1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Run </a:t>
            </a:r>
            <a:r>
              <a:rPr lang="de-DE" dirty="0" smtClean="0"/>
              <a:t>app_1/app_1.R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title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the location of the </a:t>
            </a:r>
            <a:r>
              <a:rPr lang="en-US" dirty="0" err="1" smtClean="0"/>
              <a:t>sidebarPanel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little descriptive text to the </a:t>
            </a:r>
            <a:r>
              <a:rPr lang="en-US" dirty="0" err="1" smtClean="0"/>
              <a:t>sidebarPanel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9" y="116632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1425571" y="50721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5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7870"/>
            <a:ext cx="7869330" cy="35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1: Change title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014" y="2070238"/>
            <a:ext cx="4126986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85079" y="1818210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869330" cy="35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1: location of </a:t>
            </a:r>
            <a:r>
              <a:rPr lang="en-US" dirty="0" err="1" smtClean="0">
                <a:latin typeface="Berlin Sans FB" pitchFamily="34" charset="0"/>
              </a:rPr>
              <a:t>sidebarPanel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2591416"/>
            <a:ext cx="3528392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5536" y="2483404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2499" y="2150657"/>
            <a:ext cx="214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Left or right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79153" y="2443044"/>
            <a:ext cx="333346" cy="2923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1" y="2132856"/>
            <a:ext cx="7869330" cy="35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1: Explanatory text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760" y="3284984"/>
            <a:ext cx="540060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31640" y="3284984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621" y="2250913"/>
            <a:ext cx="3537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Don’t forget comma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38427" y="2792147"/>
            <a:ext cx="360040" cy="61682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196952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Outputs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Output functions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50" y="2302887"/>
            <a:ext cx="3816424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300CB6"/>
                </a:solidFill>
                <a:latin typeface="Consolas" pitchFamily="49" charset="0"/>
              </a:rPr>
              <a:t>plotOutput</a:t>
            </a:r>
            <a:r>
              <a:rPr lang="en-US" sz="2800" dirty="0" smtClean="0">
                <a:solidFill>
                  <a:srgbClr val="300CB6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</a:rPr>
              <a:t>“</a:t>
            </a:r>
            <a:r>
              <a:rPr lang="en-US" sz="2800" dirty="0" err="1" smtClean="0">
                <a:latin typeface="Consolas" pitchFamily="49" charset="0"/>
              </a:rPr>
              <a:t>hist</a:t>
            </a:r>
            <a:r>
              <a:rPr lang="en-US" sz="2800" dirty="0" smtClean="0">
                <a:latin typeface="Consolas" pitchFamily="49" charset="0"/>
              </a:rPr>
              <a:t>”</a:t>
            </a:r>
            <a:r>
              <a:rPr lang="en-US" sz="2800" dirty="0" smtClean="0">
                <a:solidFill>
                  <a:srgbClr val="300CB6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300CB6"/>
              </a:solidFill>
              <a:latin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3048590"/>
            <a:ext cx="1872208" cy="1296144"/>
            <a:chOff x="395536" y="3212976"/>
            <a:chExt cx="1872208" cy="1296144"/>
          </a:xfrm>
        </p:grpSpPr>
        <p:sp>
          <p:nvSpPr>
            <p:cNvPr id="11" name="Rectangular Callout 10"/>
            <p:cNvSpPr/>
            <p:nvPr/>
          </p:nvSpPr>
          <p:spPr>
            <a:xfrm flipV="1">
              <a:off x="395536" y="3212976"/>
              <a:ext cx="1872208" cy="1296144"/>
            </a:xfrm>
            <a:prstGeom prst="wedgeRect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300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782" y="3396155"/>
              <a:ext cx="17197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Type of output</a:t>
              </a:r>
              <a:endParaRPr lang="en-US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23728" y="3048590"/>
            <a:ext cx="1529931" cy="978428"/>
            <a:chOff x="2483768" y="3371834"/>
            <a:chExt cx="1529931" cy="978428"/>
          </a:xfrm>
        </p:grpSpPr>
        <p:sp>
          <p:nvSpPr>
            <p:cNvPr id="13" name="Rectangular Callout 12"/>
            <p:cNvSpPr/>
            <p:nvPr/>
          </p:nvSpPr>
          <p:spPr>
            <a:xfrm flipH="1" flipV="1">
              <a:off x="2555776" y="3371834"/>
              <a:ext cx="1340146" cy="978428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rgbClr val="300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3390627"/>
              <a:ext cx="15299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Output Id</a:t>
              </a:r>
              <a:endParaRPr lang="en-US" sz="2800" dirty="0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78" y="1916832"/>
            <a:ext cx="528241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52120" y="2420888"/>
            <a:ext cx="3477276" cy="2376264"/>
          </a:xfrm>
          <a:prstGeom prst="rect">
            <a:avLst/>
          </a:prstGeom>
          <a:solidFill>
            <a:srgbClr val="C6D9F1">
              <a:alpha val="21961"/>
            </a:srgb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Purpose of R shiny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2865148" y="3573016"/>
            <a:ext cx="3096344" cy="21602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2"/>
                </a:solidFill>
                <a:latin typeface="Berlin Sans FB" pitchFamily="34" charset="0"/>
              </a:rPr>
              <a:t>Data</a:t>
            </a:r>
            <a:endParaRPr lang="en-US" sz="4400" dirty="0">
              <a:solidFill>
                <a:schemeClr val="tx2"/>
              </a:solidFill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3320" y="242088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Explore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393305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Visualize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2600747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Inform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36856" y="414908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Interact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78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85" y="1856724"/>
            <a:ext cx="4814667" cy="27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Creating an output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5055" y="1692181"/>
            <a:ext cx="4442064" cy="4392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&lt;-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fluidPage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sidebarLayout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titlePanel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(“Humble beginnings”),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sidebarPanel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numericInput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inputId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=  “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num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label = “Select a sample   size”, </a:t>
            </a:r>
          </a:p>
          <a:p>
            <a:pPr marL="25200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value = 50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1800" b="1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mainPanel</a:t>
            </a: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</a:t>
            </a:r>
          </a:p>
          <a:p>
            <a:pPr marL="252000" indent="0">
              <a:buNone/>
            </a:pPr>
            <a:r>
              <a:rPr lang="en-US" sz="1800" b="1" dirty="0" smtClean="0">
                <a:latin typeface="Consolas" pitchFamily="49" charset="0"/>
              </a:rPr>
              <a:t>  </a:t>
            </a:r>
            <a:r>
              <a:rPr lang="en-US" sz="1800" b="1" dirty="0" err="1" smtClean="0">
                <a:latin typeface="Consolas" pitchFamily="49" charset="0"/>
              </a:rPr>
              <a:t>plotOutput</a:t>
            </a:r>
            <a:r>
              <a:rPr lang="en-US" sz="1800" b="1" dirty="0">
                <a:latin typeface="Consolas" pitchFamily="49" charset="0"/>
              </a:rPr>
              <a:t>(“</a:t>
            </a:r>
            <a:r>
              <a:rPr lang="en-US" sz="1800" b="1" dirty="0" err="1">
                <a:latin typeface="Consolas" pitchFamily="49" charset="0"/>
              </a:rPr>
              <a:t>output_id</a:t>
            </a:r>
            <a:r>
              <a:rPr lang="en-US" sz="1800" b="1" dirty="0">
                <a:latin typeface="Consolas" pitchFamily="49" charset="0"/>
              </a:rPr>
              <a:t>”)</a:t>
            </a:r>
          </a:p>
          <a:p>
            <a:pPr marL="252000" indent="0">
              <a:buNone/>
            </a:pP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)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server &lt;- function(input, output) {}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shinyApp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(server= server,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00192" y="2264973"/>
            <a:ext cx="2843808" cy="23042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plotOutput</a:t>
            </a:r>
            <a:r>
              <a:rPr lang="en-US" dirty="0" smtClean="0">
                <a:solidFill>
                  <a:schemeClr val="tx1"/>
                </a:solidFill>
              </a:rPr>
              <a:t>() creates a placeholder for an R plot object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300CB6"/>
                </a:solidFill>
              </a:rPr>
              <a:t>Make plot in server function</a:t>
            </a:r>
            <a:endParaRPr lang="en-US" b="1" dirty="0">
              <a:solidFill>
                <a:srgbClr val="300C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Overview output functions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931581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dataTableOutput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interactive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imageOutput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plotOutput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Shiny </a:t>
                      </a:r>
                      <a:r>
                        <a:rPr lang="en-US" dirty="0" err="1" smtClean="0"/>
                        <a:t>ui</a:t>
                      </a:r>
                      <a:r>
                        <a:rPr lang="en-US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verbatimTextOutput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Start with the template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Add elements to </a:t>
            </a:r>
            <a:r>
              <a:rPr lang="en-US" sz="2800" b="1" dirty="0" err="1" smtClean="0"/>
              <a:t>fluidPage</a:t>
            </a:r>
            <a:r>
              <a:rPr lang="en-US" sz="2800" b="1" dirty="0" smtClean="0"/>
              <a:t>()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Reactive inputs with </a:t>
            </a:r>
            <a:r>
              <a:rPr lang="en-US" sz="2800" b="1" dirty="0" smtClean="0">
                <a:solidFill>
                  <a:srgbClr val="00B050"/>
                </a:solidFill>
              </a:rPr>
              <a:t>input()</a:t>
            </a:r>
          </a:p>
          <a:p>
            <a:pPr marL="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Reactive outputs with </a:t>
            </a:r>
            <a:r>
              <a:rPr lang="en-US" sz="2800" dirty="0" smtClean="0">
                <a:solidFill>
                  <a:srgbClr val="300CB6"/>
                </a:solidFill>
              </a:rPr>
              <a:t>output()</a:t>
            </a:r>
          </a:p>
          <a:p>
            <a:pPr marL="0" indent="0">
              <a:buNone/>
            </a:pPr>
            <a:endParaRPr lang="en-US" sz="2800" dirty="0">
              <a:solidFill>
                <a:srgbClr val="300CB6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Assemble app with server function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2530624" cy="676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&lt;- </a:t>
            </a:r>
            <a:r>
              <a:rPr lang="en-US" sz="2800" dirty="0" err="1" smtClean="0">
                <a:latin typeface="Consolas" pitchFamily="49" charset="0"/>
              </a:rPr>
              <a:t>fluidPage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Consolas" pitchFamily="49" charset="0"/>
              </a:rPr>
              <a:t>server &lt;- function(input, output) {}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 err="1" smtClean="0">
                <a:latin typeface="Consolas" pitchFamily="49" charset="0"/>
              </a:rPr>
              <a:t>shinyApp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, server = server)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48880"/>
            <a:ext cx="2530624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latin typeface="Consolas" pitchFamily="49" charset="0"/>
              </a:rPr>
              <a:t>ui</a:t>
            </a:r>
            <a:r>
              <a:rPr lang="en-US" sz="2400" dirty="0" smtClean="0">
                <a:latin typeface="Consolas" pitchFamily="49" charset="0"/>
              </a:rPr>
              <a:t> &lt;- </a:t>
            </a:r>
            <a:r>
              <a:rPr lang="en-US" sz="2400" dirty="0" err="1" smtClean="0">
                <a:latin typeface="Consolas" pitchFamily="49" charset="0"/>
              </a:rPr>
              <a:t>fluidPage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</a:rPr>
              <a:t># Input() functions</a:t>
            </a:r>
            <a:r>
              <a:rPr lang="en-US" sz="2400" dirty="0" smtClean="0">
                <a:latin typeface="Consolas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</a:rPr>
              <a:t># Output() function</a:t>
            </a:r>
            <a:endParaRPr lang="en-US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r="45883" b="67934"/>
          <a:stretch/>
        </p:blipFill>
        <p:spPr bwMode="auto">
          <a:xfrm>
            <a:off x="457288" y="3296202"/>
            <a:ext cx="2530536" cy="81192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96446" y="4251910"/>
            <a:ext cx="1452131" cy="927302"/>
            <a:chOff x="5660111" y="2276870"/>
            <a:chExt cx="3260379" cy="2525773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9" t="18572"/>
            <a:stretch/>
          </p:blipFill>
          <p:spPr bwMode="auto">
            <a:xfrm>
              <a:off x="5660111" y="2276870"/>
              <a:ext cx="3260378" cy="2525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solidFill>
              <a:srgbClr val="0000FF">
                <a:alpha val="12157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11671" y="5278485"/>
            <a:ext cx="1362743" cy="927302"/>
            <a:chOff x="5660111" y="2276870"/>
            <a:chExt cx="3260379" cy="252577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9" t="18572"/>
            <a:stretch/>
          </p:blipFill>
          <p:spPr bwMode="auto">
            <a:xfrm>
              <a:off x="5660111" y="2276870"/>
              <a:ext cx="3260378" cy="2525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solidFill>
              <a:srgbClr val="0000FF">
                <a:alpha val="12157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r="45883" b="67934"/>
          <a:stretch/>
        </p:blipFill>
        <p:spPr bwMode="auto">
          <a:xfrm>
            <a:off x="179512" y="5573806"/>
            <a:ext cx="1049280" cy="33666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403646" y="5626407"/>
            <a:ext cx="495463" cy="23145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Server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Server.R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Load data</a:t>
            </a:r>
          </a:p>
          <a:p>
            <a:r>
              <a:rPr lang="de-DE" dirty="0" smtClean="0"/>
              <a:t>Process data</a:t>
            </a:r>
          </a:p>
          <a:p>
            <a:r>
              <a:rPr lang="de-DE" dirty="0" smtClean="0"/>
              <a:t>Calculate output (plots, tables, etc)</a:t>
            </a:r>
          </a:p>
          <a:p>
            <a:r>
              <a:rPr lang="de-DE" dirty="0" smtClean="0"/>
              <a:t>Connect input with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3 rules </a:t>
            </a:r>
            <a:r>
              <a:rPr lang="en-US" dirty="0" smtClean="0">
                <a:latin typeface="Berlin Sans FB" pitchFamily="34" charset="0"/>
              </a:rPr>
              <a:t>to write a server function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8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1 Save objects to display to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output$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output$hist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 &lt;-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#code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6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1 Save objects to display to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output$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276872"/>
            <a:ext cx="5338936" cy="2188839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err="1">
                <a:latin typeface="Consolas" pitchFamily="49" charset="0"/>
              </a:rPr>
              <a:t>plotOutput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300CB6"/>
                </a:solidFill>
                <a:latin typeface="Consolas" pitchFamily="49" charset="0"/>
              </a:rPr>
              <a:t>“</a:t>
            </a:r>
            <a:r>
              <a:rPr lang="en-US" dirty="0" err="1">
                <a:solidFill>
                  <a:srgbClr val="300CB6"/>
                </a:solidFill>
                <a:latin typeface="Consolas" pitchFamily="49" charset="0"/>
              </a:rPr>
              <a:t>hist</a:t>
            </a:r>
            <a:r>
              <a:rPr lang="en-US" dirty="0">
                <a:solidFill>
                  <a:srgbClr val="300CB6"/>
                </a:solidFill>
                <a:latin typeface="Consolas" pitchFamily="49" charset="0"/>
              </a:rPr>
              <a:t>”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latin typeface="Consolas" pitchFamily="49" charset="0"/>
            </a:endParaRPr>
          </a:p>
          <a:p>
            <a:pPr marL="0" indent="0" algn="ctr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Consolas" pitchFamily="49" charset="0"/>
              </a:rPr>
              <a:t>output$</a:t>
            </a: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hist</a:t>
            </a: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300CB6"/>
              </a:solidFill>
              <a:latin typeface="Consolas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118373" y="2780928"/>
            <a:ext cx="360040" cy="93610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2 Build objects with </a:t>
            </a:r>
            <a:r>
              <a:rPr lang="en-US" dirty="0" smtClean="0">
                <a:solidFill>
                  <a:srgbClr val="7030A0"/>
                </a:solidFill>
                <a:latin typeface="Berlin Sans FB" pitchFamily="34" charset="0"/>
              </a:rPr>
              <a:t>render*()</a:t>
            </a:r>
            <a:endParaRPr lang="en-US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496944" cy="3701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output$hist</a:t>
            </a:r>
            <a:r>
              <a:rPr lang="en-US" sz="2000" dirty="0" smtClean="0">
                <a:latin typeface="Consolas" pitchFamily="49" charset="0"/>
              </a:rPr>
              <a:t> &lt;-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</a:rPr>
              <a:t>renderPlot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   dataset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&lt;-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data.frame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("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" =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rnorm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input$num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))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&lt;-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ggplot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(dataset,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aes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          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geom_histogram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   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})</a:t>
            </a:r>
            <a:endParaRPr lang="en-US" sz="2000" dirty="0">
              <a:solidFill>
                <a:srgbClr val="7030A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3 Connect 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input</a:t>
            </a:r>
            <a:r>
              <a:rPr lang="en-US" dirty="0" smtClean="0">
                <a:latin typeface="Berlin Sans FB" pitchFamily="34" charset="0"/>
              </a:rPr>
              <a:t> with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</a:t>
            </a:r>
            <a:endParaRPr lang="en-US" dirty="0">
              <a:solidFill>
                <a:srgbClr val="300CB6"/>
              </a:solidFill>
              <a:latin typeface="Berlin Sans FB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45638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300CB6"/>
                </a:solidFill>
                <a:latin typeface="Consolas" pitchFamily="49" charset="0"/>
              </a:rPr>
              <a:t>output$hist</a:t>
            </a:r>
            <a:r>
              <a:rPr lang="en-US" sz="2000" dirty="0" smtClean="0">
                <a:latin typeface="Consolas" pitchFamily="49" charset="0"/>
              </a:rPr>
              <a:t> 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renderPlot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	dataset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data.frame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("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"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rnorm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</a:rPr>
              <a:t>input$num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))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ggplot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(dataset,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geom_histogram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plt</a:t>
            </a:r>
            <a:r>
              <a:rPr lang="en-US" sz="2000" dirty="0" smtClean="0"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1" y="2276872"/>
            <a:ext cx="3878434" cy="251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Shiny apps require a PC to run R 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AutoShape 2" descr="Image result for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600" y="242088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Image result for r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46546"/>
            <a:ext cx="785664" cy="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26992"/>
            <a:ext cx="611728" cy="6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31150" y="2981351"/>
            <a:ext cx="936104" cy="2224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3707904" y="3239378"/>
            <a:ext cx="936104" cy="2224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3 Connect 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input</a:t>
            </a:r>
            <a:r>
              <a:rPr lang="en-US" dirty="0" smtClean="0">
                <a:latin typeface="Berlin Sans FB" pitchFamily="34" charset="0"/>
              </a:rPr>
              <a:t> with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</a:t>
            </a:r>
            <a:endParaRPr lang="en-US" dirty="0">
              <a:solidFill>
                <a:srgbClr val="300CB6"/>
              </a:solidFill>
              <a:latin typeface="Berlin Sans FB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2276872"/>
            <a:ext cx="7884368" cy="2188839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</a:rPr>
              <a:t>selectInput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inputId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“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num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”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r">
              <a:buNone/>
            </a:pPr>
            <a:endParaRPr lang="en-US" dirty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</a:rPr>
              <a:t>input$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num</a:t>
            </a:r>
            <a:endParaRPr lang="en-US" dirty="0" smtClean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557931" y="2756002"/>
            <a:ext cx="360040" cy="93610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96" y="2492896"/>
            <a:ext cx="533722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Reactive values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update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when </a:t>
            </a:r>
            <a:r>
              <a:rPr lang="en-US" dirty="0" smtClean="0">
                <a:solidFill>
                  <a:srgbClr val="00B050"/>
                </a:solidFill>
              </a:rPr>
              <a:t>input</a:t>
            </a:r>
            <a:r>
              <a:rPr lang="en-US" dirty="0" smtClean="0"/>
              <a:t> changes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2" y="3933056"/>
            <a:ext cx="501829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220072" y="5301208"/>
            <a:ext cx="1728192" cy="64807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997" y="5003884"/>
            <a:ext cx="41870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3595059"/>
            <a:ext cx="65274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Overview render functions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38540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renderDataTable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interactive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renderImage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renderPlot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renderPrint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code block</a:t>
                      </a:r>
                      <a:r>
                        <a:rPr lang="en-US" baseline="0" dirty="0" smtClean="0"/>
                        <a:t> of printed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renderTable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renderText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character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renderUI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shiny UI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Recap </a:t>
            </a:r>
            <a:r>
              <a:rPr lang="en-US" dirty="0" err="1" smtClean="0">
                <a:latin typeface="Berlin Sans FB" pitchFamily="34" charset="0"/>
              </a:rPr>
              <a:t>Server.R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628800"/>
            <a:ext cx="630019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 3 rules to make server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output to </a:t>
            </a:r>
            <a:r>
              <a:rPr lang="en-US" dirty="0" smtClean="0">
                <a:solidFill>
                  <a:srgbClr val="0000FF"/>
                </a:solidFill>
              </a:rPr>
              <a:t>output$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output with </a:t>
            </a:r>
            <a:r>
              <a:rPr lang="en-US" dirty="0" smtClean="0">
                <a:solidFill>
                  <a:srgbClr val="7030A0"/>
                </a:solidFill>
              </a:rPr>
              <a:t>render*()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input values with </a:t>
            </a:r>
            <a:r>
              <a:rPr lang="en-US" dirty="0" smtClean="0">
                <a:solidFill>
                  <a:srgbClr val="00B050"/>
                </a:solidFill>
              </a:rPr>
              <a:t>input$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276872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output$hist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 &lt;-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429000"/>
            <a:ext cx="28803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renderPlot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({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300CB6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plot_histogram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})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4653136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700" dirty="0" err="1" smtClean="0">
                <a:solidFill>
                  <a:srgbClr val="00B050"/>
                </a:solidFill>
                <a:latin typeface="Consolas" pitchFamily="49" charset="0"/>
              </a:rPr>
              <a:t>input$num</a:t>
            </a:r>
            <a:endParaRPr lang="en-US" sz="2700" dirty="0" smtClean="0">
              <a:solidFill>
                <a:srgbClr val="00B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2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slider input for sample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plot output for the histogram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Folder  -&gt; app_2</a:t>
            </a:r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504" y="120306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1713603" y="50721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7 - 10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2: Add slider input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99630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2880" y="4869160"/>
            <a:ext cx="38992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82819"/>
            <a:ext cx="5807080" cy="2241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91680" y="3284984"/>
            <a:ext cx="4772166" cy="108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8373" y="3465004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16416" y="5193196"/>
            <a:ext cx="1060234" cy="288032"/>
          </a:xfrm>
          <a:prstGeom prst="rect">
            <a:avLst/>
          </a:prstGeom>
          <a:solidFill>
            <a:srgbClr val="FFFF99">
              <a:alpha val="27843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300192" y="3356992"/>
            <a:ext cx="2016224" cy="19802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2: Add plot output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99630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35" y="2220901"/>
            <a:ext cx="5807080" cy="2241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91680" y="4797152"/>
            <a:ext cx="2304256" cy="3960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242" y="4689140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1920" y="2780928"/>
            <a:ext cx="1204250" cy="288032"/>
          </a:xfrm>
          <a:prstGeom prst="rect">
            <a:avLst/>
          </a:prstGeom>
          <a:solidFill>
            <a:srgbClr val="FFFF99">
              <a:alpha val="27843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07904" y="3068960"/>
            <a:ext cx="936104" cy="19262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3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82" y="2311102"/>
            <a:ext cx="439248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app_3.R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smtClean="0"/>
              <a:t>text input for a plot 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radio buttons to change color of plot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504" y="120306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1323400" y="5216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10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9" y="2204864"/>
            <a:ext cx="3980698" cy="261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3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3: add text input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4966"/>
            <a:ext cx="6313458" cy="52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7624" y="3239182"/>
            <a:ext cx="4464496" cy="8116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926" y="3385955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4202067"/>
            <a:ext cx="4392488" cy="1171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65104"/>
            <a:ext cx="5709458" cy="2390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88224" y="5688933"/>
            <a:ext cx="1708306" cy="288032"/>
          </a:xfrm>
          <a:prstGeom prst="rect">
            <a:avLst/>
          </a:prstGeom>
          <a:solidFill>
            <a:srgbClr val="FFFF99">
              <a:alpha val="27843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995936" y="4050866"/>
            <a:ext cx="2592288" cy="178208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Solution 3: add radio button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4966"/>
            <a:ext cx="6313458" cy="52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7624" y="4221088"/>
            <a:ext cx="4464496" cy="1152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536" y="4545124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31" y="1502726"/>
            <a:ext cx="5709458" cy="2390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92280" y="2697729"/>
            <a:ext cx="1708306" cy="288032"/>
          </a:xfrm>
          <a:prstGeom prst="rect">
            <a:avLst/>
          </a:prstGeom>
          <a:solidFill>
            <a:srgbClr val="FFFF99">
              <a:alpha val="27843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716016" y="2841745"/>
            <a:ext cx="2376264" cy="152335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Basic structure of an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2755" y="1628800"/>
            <a:ext cx="3600400" cy="4824536"/>
          </a:xfrm>
          <a:prstGeom prst="roundRect">
            <a:avLst/>
          </a:prstGeom>
          <a:solidFill>
            <a:schemeClr val="bg1"/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Image result for 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929680" cy="9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/>
          <p:cNvSpPr/>
          <p:nvPr/>
        </p:nvSpPr>
        <p:spPr>
          <a:xfrm>
            <a:off x="866409" y="2174672"/>
            <a:ext cx="3417559" cy="1440160"/>
          </a:xfrm>
          <a:prstGeom prst="bracePair">
            <a:avLst/>
          </a:prstGeom>
          <a:ln w="28575">
            <a:solidFill>
              <a:srgbClr val="300C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User interface (ui.r)</a:t>
            </a:r>
          </a:p>
          <a:p>
            <a:pPr algn="ctr"/>
            <a:r>
              <a:rPr lang="de-DE" sz="2400" dirty="0" smtClean="0"/>
              <a:t>Generates input</a:t>
            </a:r>
            <a:endParaRPr lang="en-US" sz="2400" dirty="0"/>
          </a:p>
        </p:txBody>
      </p:sp>
      <p:sp>
        <p:nvSpPr>
          <p:cNvPr id="9" name="Double Brace 8"/>
          <p:cNvSpPr/>
          <p:nvPr/>
        </p:nvSpPr>
        <p:spPr>
          <a:xfrm>
            <a:off x="932775" y="4293096"/>
            <a:ext cx="3240360" cy="1440160"/>
          </a:xfrm>
          <a:prstGeom prst="bracePair">
            <a:avLst/>
          </a:prstGeom>
          <a:ln w="28575">
            <a:solidFill>
              <a:srgbClr val="300C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Server.R</a:t>
            </a:r>
          </a:p>
          <a:p>
            <a:pPr algn="ctr"/>
            <a:r>
              <a:rPr lang="de-DE" sz="2400" dirty="0" smtClean="0"/>
              <a:t>Generates output </a:t>
            </a:r>
            <a:endParaRPr lang="en-US" sz="2400" dirty="0"/>
          </a:p>
        </p:txBody>
      </p:sp>
      <p:sp>
        <p:nvSpPr>
          <p:cNvPr id="7" name="Plus 6"/>
          <p:cNvSpPr/>
          <p:nvPr/>
        </p:nvSpPr>
        <p:spPr>
          <a:xfrm>
            <a:off x="2411760" y="3789040"/>
            <a:ext cx="360040" cy="355319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4824028" y="3770335"/>
            <a:ext cx="504056" cy="427327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24128" y="2420888"/>
            <a:ext cx="3312368" cy="2952328"/>
          </a:xfrm>
          <a:prstGeom prst="roundRect">
            <a:avLst/>
          </a:prstGeom>
          <a:solidFill>
            <a:schemeClr val="bg1"/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Image result for mo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47" y="175206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r shiny 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68" y="2795901"/>
            <a:ext cx="840776" cy="97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2420888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Shiny app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81" y="2881812"/>
            <a:ext cx="3196062" cy="207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9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Two-file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1614" y="1578082"/>
            <a:ext cx="4442064" cy="4905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 &lt;- </a:t>
            </a:r>
            <a:r>
              <a:rPr lang="en-US" sz="2500" dirty="0" err="1" smtClean="0">
                <a:latin typeface="Consolas" pitchFamily="49" charset="0"/>
              </a:rPr>
              <a:t>fluidPage</a:t>
            </a:r>
            <a:r>
              <a:rPr lang="en-US" sz="2500" dirty="0" smtClean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 err="1">
                <a:latin typeface="Consolas" pitchFamily="49" charset="0"/>
              </a:rPr>
              <a:t>sidebarLayout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titlePanel</a:t>
            </a:r>
            <a:r>
              <a:rPr lang="en-US" sz="2500" dirty="0">
                <a:latin typeface="Consolas" pitchFamily="49" charset="0"/>
              </a:rPr>
              <a:t>(“Humble beginnings”),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</a:t>
            </a:r>
            <a:r>
              <a:rPr lang="en-US" sz="2500" dirty="0" err="1">
                <a:latin typeface="Consolas" pitchFamily="49" charset="0"/>
              </a:rPr>
              <a:t>sidebarPanel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>
                <a:latin typeface="Consolas" pitchFamily="49" charset="0"/>
              </a:rPr>
              <a:t>numericInput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  </a:t>
            </a:r>
            <a:r>
              <a:rPr lang="en-US" sz="2500" dirty="0" err="1">
                <a:latin typeface="Consolas" pitchFamily="49" charset="0"/>
              </a:rPr>
              <a:t>inputId</a:t>
            </a:r>
            <a:r>
              <a:rPr lang="en-US" sz="2500" dirty="0">
                <a:latin typeface="Consolas" pitchFamily="49" charset="0"/>
              </a:rPr>
              <a:t> =  “</a:t>
            </a:r>
            <a:r>
              <a:rPr lang="en-US" sz="2500" dirty="0" err="1">
                <a:latin typeface="Consolas" pitchFamily="49" charset="0"/>
              </a:rPr>
              <a:t>num</a:t>
            </a:r>
            <a:r>
              <a:rPr lang="en-US" sz="2500" dirty="0"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label = “Select a sample   size”,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value = 50</a:t>
            </a:r>
            <a:r>
              <a:rPr lang="en-US" sz="2500" dirty="0" smtClean="0"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2500" dirty="0" err="1" smtClean="0">
                <a:latin typeface="Consolas" pitchFamily="49" charset="0"/>
              </a:rPr>
              <a:t>plotOutput</a:t>
            </a:r>
            <a:r>
              <a:rPr lang="en-US" sz="2500" dirty="0" smtClean="0">
                <a:latin typeface="Consolas" pitchFamily="49" charset="0"/>
              </a:rPr>
              <a:t>(“</a:t>
            </a:r>
            <a:r>
              <a:rPr lang="en-US" sz="2500" dirty="0" err="1" smtClean="0">
                <a:latin typeface="Consolas" pitchFamily="49" charset="0"/>
              </a:rPr>
              <a:t>hist</a:t>
            </a:r>
            <a:r>
              <a:rPr lang="en-US" sz="2500" dirty="0" smtClean="0">
                <a:latin typeface="Consolas" pitchFamily="49" charset="0"/>
              </a:rPr>
              <a:t>”)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itchFamily="49" charset="0"/>
              </a:rPr>
              <a:t>  </a:t>
            </a:r>
            <a:r>
              <a:rPr lang="en-US" sz="2500" b="1" dirty="0" smtClean="0">
                <a:latin typeface="Consolas" pitchFamily="49" charset="0"/>
              </a:rPr>
              <a:t>))</a:t>
            </a:r>
            <a:r>
              <a:rPr lang="en-US" sz="2500" dirty="0" smtClean="0">
                <a:latin typeface="Consolas" pitchFamily="49" charset="0"/>
              </a:rPr>
              <a:t>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server &lt;- function(input, output){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output$hist</a:t>
            </a:r>
            <a:r>
              <a:rPr lang="en-US" sz="2500" dirty="0">
                <a:latin typeface="Consolas" pitchFamily="49" charset="0"/>
              </a:rPr>
              <a:t> &lt;- </a:t>
            </a:r>
            <a:r>
              <a:rPr lang="en-US" sz="2500" dirty="0" err="1">
                <a:latin typeface="Consolas" pitchFamily="49" charset="0"/>
              </a:rPr>
              <a:t>renderPlot</a:t>
            </a:r>
            <a:r>
              <a:rPr lang="en-US" sz="2500" dirty="0"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    dataset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data.frame</a:t>
            </a:r>
            <a:r>
              <a:rPr lang="en-US" sz="2500" dirty="0">
                <a:latin typeface="Consolas" pitchFamily="49" charset="0"/>
              </a:rPr>
              <a:t>("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" = </a:t>
            </a:r>
            <a:r>
              <a:rPr lang="en-US" sz="2500" dirty="0" err="1">
                <a:latin typeface="Consolas" pitchFamily="49" charset="0"/>
              </a:rPr>
              <a:t>rnorm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input$num</a:t>
            </a:r>
            <a:r>
              <a:rPr lang="en-US" sz="2500" dirty="0">
                <a:latin typeface="Consolas" pitchFamily="49" charset="0"/>
              </a:rPr>
              <a:t>))	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ggplot</a:t>
            </a:r>
            <a:r>
              <a:rPr lang="en-US" sz="2500" dirty="0">
                <a:latin typeface="Consolas" pitchFamily="49" charset="0"/>
              </a:rPr>
              <a:t>(dataset, </a:t>
            </a:r>
            <a:r>
              <a:rPr lang="en-US" sz="2500" dirty="0" err="1">
                <a:latin typeface="Consolas" pitchFamily="49" charset="0"/>
              </a:rPr>
              <a:t>aes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smtClean="0">
                <a:latin typeface="Consolas" pitchFamily="49" charset="0"/>
              </a:rPr>
              <a:t>       </a:t>
            </a:r>
            <a:r>
              <a:rPr lang="en-US" sz="2500" dirty="0" err="1">
                <a:latin typeface="Consolas" pitchFamily="49" charset="0"/>
              </a:rPr>
              <a:t>geom_histogram</a:t>
            </a:r>
            <a:r>
              <a:rPr lang="en-US" sz="25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})</a:t>
            </a:r>
            <a:r>
              <a:rPr lang="en-US" sz="2500" dirty="0" smtClean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5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Consolas" pitchFamily="49" charset="0"/>
              </a:rPr>
              <a:t>shinyApp</a:t>
            </a:r>
            <a:r>
              <a:rPr lang="en-US" sz="2500" dirty="0" smtClean="0">
                <a:latin typeface="Consolas" pitchFamily="49" charset="0"/>
              </a:rPr>
              <a:t>(server= server, </a:t>
            </a: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 = </a:t>
            </a: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878288" y="1412777"/>
            <a:ext cx="4139952" cy="26178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</a:t>
            </a:r>
            <a:r>
              <a:rPr lang="en-US" sz="25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ui.R</a:t>
            </a:r>
            <a:endParaRPr lang="en-US" sz="25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 &lt;- </a:t>
            </a:r>
            <a:r>
              <a:rPr lang="en-US" sz="2500" dirty="0" err="1" smtClean="0">
                <a:latin typeface="Consolas" pitchFamily="49" charset="0"/>
              </a:rPr>
              <a:t>fluidPage</a:t>
            </a:r>
            <a:r>
              <a:rPr lang="en-US" sz="2500" dirty="0" smtClean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 err="1">
                <a:latin typeface="Consolas" pitchFamily="49" charset="0"/>
              </a:rPr>
              <a:t>sidebarLayout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titlePanel</a:t>
            </a:r>
            <a:r>
              <a:rPr lang="en-US" sz="2500" dirty="0">
                <a:latin typeface="Consolas" pitchFamily="49" charset="0"/>
              </a:rPr>
              <a:t>(“Humble beginnings”),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</a:t>
            </a:r>
            <a:r>
              <a:rPr lang="en-US" sz="2500" dirty="0" err="1">
                <a:latin typeface="Consolas" pitchFamily="49" charset="0"/>
              </a:rPr>
              <a:t>sidebarPanel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>
                <a:latin typeface="Consolas" pitchFamily="49" charset="0"/>
              </a:rPr>
              <a:t>numericInput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  </a:t>
            </a:r>
            <a:r>
              <a:rPr lang="en-US" sz="2500" dirty="0" err="1">
                <a:latin typeface="Consolas" pitchFamily="49" charset="0"/>
              </a:rPr>
              <a:t>inputId</a:t>
            </a:r>
            <a:r>
              <a:rPr lang="en-US" sz="2500" dirty="0">
                <a:latin typeface="Consolas" pitchFamily="49" charset="0"/>
              </a:rPr>
              <a:t> =  “</a:t>
            </a:r>
            <a:r>
              <a:rPr lang="en-US" sz="2500" dirty="0" err="1">
                <a:latin typeface="Consolas" pitchFamily="49" charset="0"/>
              </a:rPr>
              <a:t>num</a:t>
            </a:r>
            <a:r>
              <a:rPr lang="en-US" sz="2500" dirty="0"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label = “Select a sample   size”,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value = 50</a:t>
            </a:r>
            <a:r>
              <a:rPr lang="en-US" sz="2500" dirty="0" smtClean="0"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2500" dirty="0" err="1" smtClean="0">
                <a:latin typeface="Consolas" pitchFamily="49" charset="0"/>
              </a:rPr>
              <a:t>plotOutput</a:t>
            </a:r>
            <a:r>
              <a:rPr lang="en-US" sz="2500" dirty="0" smtClean="0">
                <a:latin typeface="Consolas" pitchFamily="49" charset="0"/>
              </a:rPr>
              <a:t>(“</a:t>
            </a:r>
            <a:r>
              <a:rPr lang="en-US" sz="2500" dirty="0" err="1" smtClean="0">
                <a:latin typeface="Consolas" pitchFamily="49" charset="0"/>
              </a:rPr>
              <a:t>hist</a:t>
            </a:r>
            <a:r>
              <a:rPr lang="en-US" sz="2500" dirty="0" smtClean="0">
                <a:latin typeface="Consolas" pitchFamily="49" charset="0"/>
              </a:rPr>
              <a:t>”)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itchFamily="49" charset="0"/>
              </a:rPr>
              <a:t>  </a:t>
            </a:r>
            <a:r>
              <a:rPr lang="en-US" sz="2500" b="1" dirty="0" smtClean="0">
                <a:latin typeface="Consolas" pitchFamily="49" charset="0"/>
              </a:rPr>
              <a:t>))</a:t>
            </a:r>
            <a:r>
              <a:rPr lang="en-US" sz="2500" dirty="0" smtClean="0">
                <a:latin typeface="Consolas" pitchFamily="49" charset="0"/>
              </a:rPr>
              <a:t>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500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42397" y="4149080"/>
            <a:ext cx="4032448" cy="2453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</a:t>
            </a:r>
            <a:r>
              <a:rPr lang="en-US" sz="25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server.R</a:t>
            </a:r>
            <a:endParaRPr lang="en-US" sz="25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server &lt;- function(input, output){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output$hist</a:t>
            </a:r>
            <a:r>
              <a:rPr lang="en-US" sz="2500" dirty="0">
                <a:latin typeface="Consolas" pitchFamily="49" charset="0"/>
              </a:rPr>
              <a:t> &lt;- </a:t>
            </a:r>
            <a:r>
              <a:rPr lang="en-US" sz="2500" dirty="0" err="1">
                <a:latin typeface="Consolas" pitchFamily="49" charset="0"/>
              </a:rPr>
              <a:t>renderPlot</a:t>
            </a:r>
            <a:r>
              <a:rPr lang="en-US" sz="2500" dirty="0"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    dataset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data.frame</a:t>
            </a:r>
            <a:r>
              <a:rPr lang="en-US" sz="2500" dirty="0">
                <a:latin typeface="Consolas" pitchFamily="49" charset="0"/>
              </a:rPr>
              <a:t>("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" = </a:t>
            </a:r>
            <a:r>
              <a:rPr lang="en-US" sz="2500" dirty="0" err="1">
                <a:latin typeface="Consolas" pitchFamily="49" charset="0"/>
              </a:rPr>
              <a:t>rnorm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input$num</a:t>
            </a:r>
            <a:r>
              <a:rPr lang="en-US" sz="2500" dirty="0">
                <a:latin typeface="Consolas" pitchFamily="49" charset="0"/>
              </a:rPr>
              <a:t>))	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ggplot</a:t>
            </a:r>
            <a:r>
              <a:rPr lang="en-US" sz="2500" dirty="0">
                <a:latin typeface="Consolas" pitchFamily="49" charset="0"/>
              </a:rPr>
              <a:t>(dataset, </a:t>
            </a:r>
            <a:r>
              <a:rPr lang="en-US" sz="2500" dirty="0" err="1">
                <a:latin typeface="Consolas" pitchFamily="49" charset="0"/>
              </a:rPr>
              <a:t>aes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smtClean="0">
                <a:latin typeface="Consolas" pitchFamily="49" charset="0"/>
              </a:rPr>
              <a:t>       </a:t>
            </a:r>
            <a:r>
              <a:rPr lang="en-US" sz="2500" dirty="0" err="1">
                <a:latin typeface="Consolas" pitchFamily="49" charset="0"/>
              </a:rPr>
              <a:t>geom_histogram</a:t>
            </a:r>
            <a:r>
              <a:rPr lang="en-US" sz="25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smtClean="0">
                <a:latin typeface="Consolas" pitchFamily="49" charset="0"/>
              </a:rPr>
              <a:t>})}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476841" y="2422248"/>
            <a:ext cx="462378" cy="3600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83474" y="5375624"/>
            <a:ext cx="462378" cy="3600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Two-file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</a:t>
            </a:r>
            <a:r>
              <a:rPr lang="en-US" dirty="0" smtClean="0"/>
              <a:t>ne directory with two files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ui.R</a:t>
            </a:r>
            <a:r>
              <a:rPr lang="en-US" dirty="0" smtClean="0">
                <a:solidFill>
                  <a:srgbClr val="0000FF"/>
                </a:solidFill>
              </a:rPr>
              <a:t> 	</a:t>
            </a:r>
            <a:r>
              <a:rPr lang="en-US" dirty="0" err="1" smtClean="0">
                <a:solidFill>
                  <a:srgbClr val="0000FF"/>
                </a:solidFill>
              </a:rPr>
              <a:t>server.R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1600" y="3212976"/>
            <a:ext cx="7534275" cy="2838450"/>
            <a:chOff x="971600" y="3212976"/>
            <a:chExt cx="7534275" cy="28384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212976"/>
              <a:ext cx="7534275" cy="283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1600" y="4509120"/>
              <a:ext cx="1296144" cy="1542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 shin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65"/>
            <a:ext cx="5941548" cy="68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09247">
            <a:off x="1281556" y="4640144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BREAK 5 min</a:t>
            </a:r>
            <a:endParaRPr 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Resources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Tips &amp; Tricks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what you want to show </a:t>
            </a:r>
          </a:p>
          <a:p>
            <a:r>
              <a:rPr lang="en-US" dirty="0" smtClean="0"/>
              <a:t>Start with app layout (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</a:p>
          <a:p>
            <a:r>
              <a:rPr lang="en-US" dirty="0"/>
              <a:t>Create your app line by line to minimize debugging</a:t>
            </a:r>
          </a:p>
          <a:p>
            <a:r>
              <a:rPr lang="en-US" dirty="0" smtClean="0"/>
              <a:t>Preprocess data prior to </a:t>
            </a:r>
            <a:r>
              <a:rPr lang="en-US" dirty="0" err="1" smtClean="0"/>
              <a:t>Rshiny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Make it fancy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Shiny </a:t>
            </a:r>
            <a:r>
              <a:rPr lang="de-DE" dirty="0" smtClean="0">
                <a:hlinkClick r:id="rId2"/>
              </a:rPr>
              <a:t>gallery</a:t>
            </a:r>
            <a:r>
              <a:rPr lang="de-DE" dirty="0" smtClean="0"/>
              <a:t> </a:t>
            </a:r>
          </a:p>
          <a:p>
            <a:r>
              <a:rPr lang="de-DE" dirty="0" smtClean="0"/>
              <a:t>Change layout theme: </a:t>
            </a:r>
            <a:r>
              <a:rPr lang="de-DE" dirty="0" smtClean="0">
                <a:hlinkClick r:id="rId3"/>
              </a:rPr>
              <a:t>shinythemes</a:t>
            </a:r>
            <a:endParaRPr lang="de-DE" dirty="0" smtClean="0"/>
          </a:p>
          <a:p>
            <a:r>
              <a:rPr lang="de-DE" dirty="0" smtClean="0"/>
              <a:t>Add icons </a:t>
            </a:r>
            <a:r>
              <a:rPr lang="de-DE" dirty="0"/>
              <a:t>to e.g. </a:t>
            </a:r>
            <a:r>
              <a:rPr lang="de-DE" dirty="0" smtClean="0"/>
              <a:t>TabPanels via </a:t>
            </a:r>
            <a:r>
              <a:rPr lang="de-DE" dirty="0" smtClean="0">
                <a:hlinkClick r:id="rId4"/>
              </a:rPr>
              <a:t>font-awesome</a:t>
            </a:r>
            <a:endParaRPr lang="de-DE" dirty="0" smtClean="0"/>
          </a:p>
          <a:p>
            <a:r>
              <a:rPr lang="de-DE" dirty="0" smtClean="0"/>
              <a:t>Select colors:</a:t>
            </a:r>
          </a:p>
          <a:p>
            <a:pPr lvl="1"/>
            <a:r>
              <a:rPr lang="de-DE" dirty="0" smtClean="0">
                <a:hlinkClick r:id="rId5"/>
              </a:rPr>
              <a:t>RColorBrewer</a:t>
            </a:r>
            <a:r>
              <a:rPr lang="de-DE" dirty="0" smtClean="0"/>
              <a:t> </a:t>
            </a:r>
            <a:r>
              <a:rPr lang="de-DE" sz="1800" dirty="0" smtClean="0"/>
              <a:t>by Cythia Brewer</a:t>
            </a:r>
          </a:p>
          <a:p>
            <a:pPr lvl="1"/>
            <a:r>
              <a:rPr lang="de-DE" dirty="0" smtClean="0">
                <a:hlinkClick r:id="rId6"/>
              </a:rPr>
              <a:t>Viz-palette</a:t>
            </a:r>
            <a:r>
              <a:rPr lang="de-DE" dirty="0" smtClean="0"/>
              <a:t> </a:t>
            </a:r>
            <a:r>
              <a:rPr lang="de-DE" sz="1800" dirty="0" smtClean="0"/>
              <a:t>by Susie Lu &amp; Elijah Meeks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02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Share your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i.e. deploy your app</a:t>
            </a:r>
          </a:p>
          <a:p>
            <a:pPr>
              <a:buFontTx/>
              <a:buChar char="-"/>
            </a:pPr>
            <a:r>
              <a:rPr lang="en-US" dirty="0" smtClean="0"/>
              <a:t>Personal </a:t>
            </a:r>
            <a:r>
              <a:rPr lang="en-US" dirty="0" err="1" smtClean="0"/>
              <a:t>shinyServer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http://www.shinyapps.io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revealnews.org/wp-content/uploads/2017/10/diversity-tech-final-1200x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4"/>
            <a:ext cx="128587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Dataset: Gender distribution in Silicon Valley Tech firms 2016 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124" y="2420888"/>
            <a:ext cx="8229600" cy="2836912"/>
          </a:xfrm>
          <a:solidFill>
            <a:schemeClr val="bg1">
              <a:alpha val="81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Gender distribution in</a:t>
            </a:r>
          </a:p>
          <a:p>
            <a:pPr marL="0" indent="0">
              <a:buNone/>
            </a:pPr>
            <a:r>
              <a:rPr lang="en-US" dirty="0" smtClean="0"/>
              <a:t>	23 companies, further split into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 ethnicities and </a:t>
            </a:r>
          </a:p>
          <a:p>
            <a:pPr marL="0" indent="0">
              <a:buNone/>
            </a:pPr>
            <a:r>
              <a:rPr lang="en-US" dirty="0" smtClean="0"/>
              <a:t>			10 job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4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35684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your own two-file application using the gender diversity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--&gt; Folder app_4</a:t>
            </a:r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6919" y="135769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2865731" y="49281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15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Minimal app template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&lt;- </a:t>
            </a:r>
            <a:r>
              <a:rPr lang="en-US" sz="2800" dirty="0" err="1" smtClean="0">
                <a:latin typeface="Consolas" pitchFamily="49" charset="0"/>
              </a:rPr>
              <a:t>fluidPage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</a:rPr>
              <a:t>server &lt;- function(input, output) {}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</a:rPr>
              <a:t>shinyApp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, server =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Acknowledgements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based on:</a:t>
            </a:r>
          </a:p>
          <a:p>
            <a:pPr lvl="1"/>
            <a:r>
              <a:rPr lang="en-US" dirty="0" smtClean="0">
                <a:hlinkClick r:id="rId2"/>
              </a:rPr>
              <a:t>How to start with Shiny - Part 1</a:t>
            </a:r>
            <a:r>
              <a:rPr lang="en-US" dirty="0" smtClean="0"/>
              <a:t>, by R Studio</a:t>
            </a:r>
          </a:p>
          <a:p>
            <a:pPr lvl="1"/>
            <a:r>
              <a:rPr lang="en-US" dirty="0" smtClean="0">
                <a:hlinkClick r:id="rId3"/>
              </a:rPr>
              <a:t>Get started with Shiny</a:t>
            </a:r>
            <a:r>
              <a:rPr lang="en-US" dirty="0" smtClean="0"/>
              <a:t>, by R Studio</a:t>
            </a:r>
          </a:p>
          <a:p>
            <a:pPr lvl="1"/>
            <a:r>
              <a:rPr lang="en-US" dirty="0" smtClean="0"/>
              <a:t>Personal experience</a:t>
            </a:r>
          </a:p>
          <a:p>
            <a:r>
              <a:rPr lang="en-US" dirty="0" smtClean="0"/>
              <a:t>Gender diversity data from </a:t>
            </a:r>
            <a:r>
              <a:rPr lang="en-US" dirty="0" smtClean="0">
                <a:hlinkClick r:id="rId4"/>
              </a:rPr>
              <a:t>Reveal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19695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Build your app around </a:t>
            </a: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Inputs and Outputs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Ui.R </a:t>
            </a:r>
            <a:r>
              <a:rPr lang="de-DE" sz="3200" dirty="0" smtClean="0">
                <a:latin typeface="Berlin Sans FB" pitchFamily="34" charset="0"/>
              </a:rPr>
              <a:t>(User interface)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3628999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de-DE" sz="2800" b="1" dirty="0" smtClean="0"/>
              <a:t>Define layout</a:t>
            </a:r>
          </a:p>
          <a:p>
            <a:r>
              <a:rPr lang="de-DE" sz="2800" b="1" dirty="0"/>
              <a:t>Position placeholders</a:t>
            </a:r>
            <a:endParaRPr lang="en-US" sz="2800" b="1" dirty="0"/>
          </a:p>
          <a:p>
            <a:r>
              <a:rPr lang="de-DE" sz="2800" b="1" dirty="0" smtClean="0"/>
              <a:t>User </a:t>
            </a:r>
            <a:r>
              <a:rPr lang="de-DE" sz="2800" b="1" dirty="0" smtClean="0">
                <a:solidFill>
                  <a:srgbClr val="00B050"/>
                </a:solidFill>
              </a:rPr>
              <a:t>input</a:t>
            </a:r>
            <a:r>
              <a:rPr lang="de-DE" sz="2800" b="1" dirty="0" smtClean="0"/>
              <a:t> elements:</a:t>
            </a:r>
          </a:p>
          <a:p>
            <a:pPr lvl="1"/>
            <a:r>
              <a:rPr lang="de-DE" dirty="0" smtClean="0"/>
              <a:t>Buttons</a:t>
            </a:r>
          </a:p>
          <a:p>
            <a:pPr lvl="1"/>
            <a:r>
              <a:rPr lang="de-DE" dirty="0" smtClean="0"/>
              <a:t>Selection boxes</a:t>
            </a:r>
          </a:p>
          <a:p>
            <a:r>
              <a:rPr lang="de-DE" sz="2800" b="1" dirty="0" smtClean="0">
                <a:solidFill>
                  <a:srgbClr val="0070C0"/>
                </a:solidFill>
              </a:rPr>
              <a:t>Output</a:t>
            </a:r>
            <a:r>
              <a:rPr lang="de-DE" sz="2800" b="1" dirty="0" smtClean="0"/>
              <a:t> elements:</a:t>
            </a:r>
          </a:p>
          <a:p>
            <a:pPr lvl="1"/>
            <a:r>
              <a:rPr lang="de-DE" sz="2400" dirty="0" smtClean="0"/>
              <a:t>Plots</a:t>
            </a:r>
          </a:p>
          <a:p>
            <a:pPr lvl="1"/>
            <a:r>
              <a:rPr lang="de-DE" sz="2400" dirty="0" smtClean="0"/>
              <a:t>Tables ...</a:t>
            </a:r>
          </a:p>
          <a:p>
            <a:pPr lvl="1"/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780538" cy="31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96136" y="2276872"/>
            <a:ext cx="3124354" cy="2304256"/>
          </a:xfrm>
          <a:prstGeom prst="roundRect">
            <a:avLst>
              <a:gd name="adj" fmla="val 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9952" y="1988840"/>
            <a:ext cx="39604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39952" y="2204864"/>
            <a:ext cx="1512168" cy="25202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39952" y="2211480"/>
            <a:ext cx="1512168" cy="252028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Sidebar panel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input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2276872"/>
            <a:ext cx="3124354" cy="23042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panel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Ui.R </a:t>
            </a:r>
            <a:r>
              <a:rPr lang="de-DE" sz="3200" dirty="0" smtClean="0">
                <a:latin typeface="Berlin Sans FB" pitchFamily="34" charset="0"/>
              </a:rPr>
              <a:t>(User interface)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60032" y="1878082"/>
            <a:ext cx="4060458" cy="3101836"/>
            <a:chOff x="4139952" y="1700808"/>
            <a:chExt cx="4780538" cy="310183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00808"/>
              <a:ext cx="4780538" cy="310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952" y="1988840"/>
              <a:ext cx="39604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39952" y="2204864"/>
              <a:ext cx="1512168" cy="252028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39952" y="2211480"/>
              <a:ext cx="1512168" cy="2520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Sidebar panel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input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Main panel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251520" y="1949554"/>
            <a:ext cx="4442064" cy="4071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latin typeface="Consolas" pitchFamily="49" charset="0"/>
              </a:rPr>
              <a:t>ui</a:t>
            </a:r>
            <a:r>
              <a:rPr lang="en-US" sz="2400" dirty="0" smtClean="0">
                <a:latin typeface="Consolas" pitchFamily="49" charset="0"/>
              </a:rPr>
              <a:t> &lt;- </a:t>
            </a:r>
            <a:r>
              <a:rPr lang="en-US" sz="2400" dirty="0" err="1" smtClean="0">
                <a:latin typeface="Consolas" pitchFamily="49" charset="0"/>
              </a:rPr>
              <a:t>fluidPage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titlePanel(„Title text“),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sidebarLayout(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 sidebarPanel(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</a:rPr>
              <a:t># Input*() functions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),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 mainPanel(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</a:rPr>
              <a:t># Output*() function</a:t>
            </a:r>
            <a:endParaRPr lang="en-US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 )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Creating an input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7968" y="1700808"/>
            <a:ext cx="4442064" cy="4752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&lt;-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fluidPage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sidebarLayout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titlePanel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(“Humble beginnings”),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sidebarPanel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nsolas" pitchFamily="49" charset="0"/>
              </a:rPr>
              <a:t>    </a:t>
            </a:r>
            <a:r>
              <a:rPr lang="en-US" sz="1800" b="1" dirty="0" err="1" smtClean="0">
                <a:latin typeface="Consolas" pitchFamily="49" charset="0"/>
              </a:rPr>
              <a:t>numericInput</a:t>
            </a:r>
            <a:r>
              <a:rPr lang="en-US" sz="1800" b="1" dirty="0" smtClean="0"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     </a:t>
            </a:r>
            <a:r>
              <a:rPr lang="en-US" sz="1800" b="1" dirty="0" err="1" smtClean="0">
                <a:latin typeface="Consolas" pitchFamily="49" charset="0"/>
              </a:rPr>
              <a:t>inputId</a:t>
            </a:r>
            <a:r>
              <a:rPr lang="en-US" sz="1800" b="1" dirty="0" smtClean="0">
                <a:latin typeface="Consolas" pitchFamily="49" charset="0"/>
              </a:rPr>
              <a:t> =  “</a:t>
            </a:r>
            <a:r>
              <a:rPr lang="en-US" sz="1800" b="1" dirty="0" err="1" smtClean="0">
                <a:latin typeface="Consolas" pitchFamily="49" charset="0"/>
              </a:rPr>
              <a:t>num</a:t>
            </a:r>
            <a:r>
              <a:rPr lang="en-US" sz="1800" b="1" dirty="0" smtClean="0"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1800" b="1" dirty="0" smtClean="0">
                <a:latin typeface="Consolas" pitchFamily="49" charset="0"/>
              </a:rPr>
              <a:t>    label </a:t>
            </a:r>
            <a:r>
              <a:rPr lang="en-US" sz="1800" b="1" dirty="0">
                <a:latin typeface="Consolas" pitchFamily="49" charset="0"/>
              </a:rPr>
              <a:t>= </a:t>
            </a:r>
            <a:r>
              <a:rPr lang="en-US" sz="1800" b="1" dirty="0" smtClean="0">
                <a:latin typeface="Consolas" pitchFamily="49" charset="0"/>
              </a:rPr>
              <a:t>“Select a sample   size”, </a:t>
            </a:r>
          </a:p>
          <a:p>
            <a:pPr marL="252000" indent="0">
              <a:buNone/>
            </a:pPr>
            <a:r>
              <a:rPr lang="en-US" sz="1800" b="1" dirty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   value = 50)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server &lt;- function(input, output) {}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shinyApp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(server= server,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3048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1192</Words>
  <Application>Microsoft Office PowerPoint</Application>
  <PresentationFormat>On-screen Show (4:3)</PresentationFormat>
  <Paragraphs>389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Workshop</vt:lpstr>
      <vt:lpstr>Purpose of R shiny app</vt:lpstr>
      <vt:lpstr>Shiny apps require a PC to run R </vt:lpstr>
      <vt:lpstr>Basic structure of an app</vt:lpstr>
      <vt:lpstr>Minimal app template</vt:lpstr>
      <vt:lpstr>PowerPoint Presentation</vt:lpstr>
      <vt:lpstr>Ui.R (User interface)</vt:lpstr>
      <vt:lpstr>Ui.R (User interface)</vt:lpstr>
      <vt:lpstr>Creating an input</vt:lpstr>
      <vt:lpstr>Input function syntax</vt:lpstr>
      <vt:lpstr>Widgets and buttons</vt:lpstr>
      <vt:lpstr>Overview input functions</vt:lpstr>
      <vt:lpstr>Shiny Setup</vt:lpstr>
      <vt:lpstr>Practical 1</vt:lpstr>
      <vt:lpstr>Solution 1: Change title</vt:lpstr>
      <vt:lpstr>Solution 1: location of sidebarPanel</vt:lpstr>
      <vt:lpstr>Solution 1: Explanatory text</vt:lpstr>
      <vt:lpstr>PowerPoint Presentation</vt:lpstr>
      <vt:lpstr>Output functions</vt:lpstr>
      <vt:lpstr>Creating an output</vt:lpstr>
      <vt:lpstr>Overview output functions</vt:lpstr>
      <vt:lpstr>Recap Ui.R</vt:lpstr>
      <vt:lpstr>Server</vt:lpstr>
      <vt:lpstr>Server.R</vt:lpstr>
      <vt:lpstr>3 rules to write a server function</vt:lpstr>
      <vt:lpstr>1 Save objects to display to output$</vt:lpstr>
      <vt:lpstr>1 Save objects to display to output$</vt:lpstr>
      <vt:lpstr>2 Build objects with render*()</vt:lpstr>
      <vt:lpstr>3 Connect input with output</vt:lpstr>
      <vt:lpstr>3 Connect input with output</vt:lpstr>
      <vt:lpstr>Reactive values</vt:lpstr>
      <vt:lpstr>Overview render functions</vt:lpstr>
      <vt:lpstr>Recap Server.R</vt:lpstr>
      <vt:lpstr>Practical 2</vt:lpstr>
      <vt:lpstr>Solution 2: Add slider input</vt:lpstr>
      <vt:lpstr>Solution 2: Add plot output</vt:lpstr>
      <vt:lpstr>Practical 3</vt:lpstr>
      <vt:lpstr>Solution 3: add text input</vt:lpstr>
      <vt:lpstr>Solution 3: add radio button</vt:lpstr>
      <vt:lpstr>Two-file app</vt:lpstr>
      <vt:lpstr>Two-file app</vt:lpstr>
      <vt:lpstr>BREAK 5 min</vt:lpstr>
      <vt:lpstr>Resources</vt:lpstr>
      <vt:lpstr>Tips &amp; Tricks</vt:lpstr>
      <vt:lpstr>Make it fancy</vt:lpstr>
      <vt:lpstr>Share your App</vt:lpstr>
      <vt:lpstr>Dataset: Gender distribution in Silicon Valley Tech firms 2016 </vt:lpstr>
      <vt:lpstr>Practical 4</vt:lpstr>
      <vt:lpstr>PowerPoint Presentation</vt:lpstr>
      <vt:lpstr>Acknowledgements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Workshop</dc:title>
  <dc:creator>Sarah</dc:creator>
  <cp:lastModifiedBy>Sarah</cp:lastModifiedBy>
  <cp:revision>102</cp:revision>
  <dcterms:created xsi:type="dcterms:W3CDTF">2018-07-14T10:57:55Z</dcterms:created>
  <dcterms:modified xsi:type="dcterms:W3CDTF">2018-08-24T22:24:54Z</dcterms:modified>
</cp:coreProperties>
</file>