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38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2363E91-51DC-4E80-AC4D-C948B649B1E8}" type="datetimeFigureOut">
              <a:rPr lang="pt-BR" smtClean="0"/>
              <a:t>09/06/2018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224EFC6-BF4A-4A0F-A0CF-CBCFDD5D1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860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6267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0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74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0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93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05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28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BE451C3-0FF4-47C4-B829-773ADF60F88C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14637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BE451C3-0FF4-47C4-B829-773ADF60F88C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16168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4042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3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20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91428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50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6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2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barbara@friendslab.co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436972" y="1781768"/>
            <a:ext cx="60383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200" spc="-335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pt-BR" sz="4200" spc="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</a:t>
            </a:r>
            <a:r>
              <a:rPr lang="pt-BR" sz="4200" spc="509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</a:t>
            </a:r>
            <a:r>
              <a:rPr lang="pt-BR" sz="4200" spc="275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</a:t>
            </a:r>
            <a:r>
              <a:rPr lang="pt-BR" sz="4200" spc="405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ee</a:t>
            </a:r>
            <a:r>
              <a:rPr lang="pt-BR" sz="4200" spc="465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nd</a:t>
            </a:r>
            <a:r>
              <a:rPr lang="pt-BR" sz="4200" spc="445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pt-BR" sz="4200" spc="465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</a:t>
            </a:r>
            <a:r>
              <a:rPr lang="pt-BR" sz="4200" spc="5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</a:t>
            </a:r>
            <a:r>
              <a:rPr lang="pt-BR" sz="4200" spc="275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</a:t>
            </a:r>
            <a:r>
              <a:rPr lang="pt-BR" sz="4200" spc="5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</a:t>
            </a:r>
            <a:r>
              <a:rPr lang="pt-BR" sz="4200" spc="21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</a:t>
            </a:r>
            <a:r>
              <a:rPr lang="pt-BR" sz="4200" spc="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</a:t>
            </a:r>
            <a:r>
              <a:rPr lang="pt-BR" sz="4200" spc="315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  </a:t>
            </a:r>
            <a:r>
              <a:rPr lang="pt-BR" sz="4200" spc="33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feminino </a:t>
            </a:r>
            <a:r>
              <a:rPr lang="pt-BR" sz="4200" spc="36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nas  </a:t>
            </a:r>
            <a:r>
              <a:rPr lang="pt-BR" sz="4200" spc="35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Startups</a:t>
            </a:r>
            <a:endParaRPr lang="pt-BR" sz="4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436972" y="4141908"/>
            <a:ext cx="6038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spc="-335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Sucesso, fracasso e motivação  para continuar criando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87" y="1138320"/>
            <a:ext cx="4334944" cy="420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21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25441" y="2290466"/>
            <a:ext cx="5146992" cy="2283824"/>
          </a:xfrm>
        </p:spPr>
        <p:txBody>
          <a:bodyPr/>
          <a:lstStyle/>
          <a:p>
            <a:r>
              <a:rPr lang="pt-BR" spc="235" dirty="0">
                <a:solidFill>
                  <a:srgbClr val="FDF9FF"/>
                </a:solidFill>
              </a:rPr>
              <a:t>O </a:t>
            </a:r>
            <a:r>
              <a:rPr lang="pt-BR" spc="470" dirty="0">
                <a:solidFill>
                  <a:srgbClr val="FDF9FF"/>
                </a:solidFill>
              </a:rPr>
              <a:t>que </a:t>
            </a:r>
            <a:r>
              <a:rPr lang="pt-BR" spc="365" dirty="0">
                <a:solidFill>
                  <a:srgbClr val="FDF9FF"/>
                </a:solidFill>
              </a:rPr>
              <a:t>aprendi  </a:t>
            </a:r>
            <a:r>
              <a:rPr lang="pt-BR" spc="49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pt-BR" spc="434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</a:t>
            </a:r>
            <a:r>
              <a:rPr lang="pt-BR" spc="465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</a:t>
            </a:r>
            <a:r>
              <a:rPr lang="pt-BR" spc="235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</a:t>
            </a:r>
            <a:r>
              <a:rPr lang="pt-BR" spc="49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ee</a:t>
            </a:r>
            <a:r>
              <a:rPr lang="pt-BR" spc="465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</a:t>
            </a:r>
            <a:r>
              <a:rPr lang="pt-BR" spc="42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</a:t>
            </a:r>
            <a:r>
              <a:rPr lang="pt-BR" spc="49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pt-BR" spc="465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ndo</a:t>
            </a:r>
            <a:endParaRPr lang="pt-B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7038128" y="2587029"/>
            <a:ext cx="4264507" cy="228382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Comecem as coisas que  vocês querem começar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141" y="5491513"/>
            <a:ext cx="1263240" cy="1225057"/>
          </a:xfrm>
          <a:prstGeom prst="rect">
            <a:avLst/>
          </a:prstGeom>
        </p:spPr>
      </p:pic>
      <p:sp>
        <p:nvSpPr>
          <p:cNvPr id="7" name="object 4"/>
          <p:cNvSpPr/>
          <p:nvPr/>
        </p:nvSpPr>
        <p:spPr>
          <a:xfrm>
            <a:off x="7287296" y="4044778"/>
            <a:ext cx="3766173" cy="47079"/>
          </a:xfrm>
          <a:prstGeom prst="rect">
            <a:avLst/>
          </a:prstGeom>
          <a:solidFill>
            <a:srgbClr val="85388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3087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/>
          <p:cNvSpPr/>
          <p:nvPr/>
        </p:nvSpPr>
        <p:spPr>
          <a:xfrm>
            <a:off x="6934200" y="582085"/>
            <a:ext cx="3374135" cy="56220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aixaDeTexto 4"/>
          <p:cNvSpPr txBox="1"/>
          <p:nvPr/>
        </p:nvSpPr>
        <p:spPr>
          <a:xfrm>
            <a:off x="1351006" y="582085"/>
            <a:ext cx="31178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spc="170" dirty="0">
                <a:solidFill>
                  <a:schemeClr val="accent1">
                    <a:lumMod val="75000"/>
                  </a:schemeClr>
                </a:solidFill>
              </a:rPr>
              <a:t>CONTATOS</a:t>
            </a:r>
            <a:endParaRPr lang="pt-B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56428" y="1945334"/>
            <a:ext cx="3306996" cy="2895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pc="9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+55 </a:t>
            </a:r>
            <a:r>
              <a:rPr lang="pt-BR" spc="114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31 </a:t>
            </a:r>
            <a:r>
              <a:rPr lang="pt-BR" spc="12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9</a:t>
            </a:r>
            <a:r>
              <a:rPr lang="pt-BR" spc="-6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pt-BR" spc="114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8313.5351</a:t>
            </a:r>
            <a:endParaRPr lang="pt-BR" dirty="0">
              <a:solidFill>
                <a:schemeClr val="accent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541655">
              <a:lnSpc>
                <a:spcPct val="203200"/>
              </a:lnSpc>
              <a:spcBef>
                <a:spcPts val="45"/>
              </a:spcBef>
            </a:pPr>
            <a:r>
              <a:rPr lang="pt-BR" spc="17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barbara@friendslab.co</a:t>
            </a:r>
            <a:endParaRPr lang="pt-BR" spc="170" dirty="0">
              <a:solidFill>
                <a:schemeClr val="accent2">
                  <a:lumMod val="50000"/>
                </a:schemeClr>
              </a:solidFill>
              <a:latin typeface="Times New Roman"/>
              <a:cs typeface="Times New Roman"/>
              <a:hlinkClick r:id="rId3"/>
            </a:endParaRPr>
          </a:p>
          <a:p>
            <a:pPr marL="12700" marR="541655">
              <a:lnSpc>
                <a:spcPct val="203200"/>
              </a:lnSpc>
              <a:spcBef>
                <a:spcPts val="45"/>
              </a:spcBef>
            </a:pPr>
            <a:r>
              <a:rPr lang="pt-BR" spc="15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www.friendslab.co</a:t>
            </a:r>
            <a:endParaRPr lang="pt-BR" dirty="0">
              <a:solidFill>
                <a:schemeClr val="accent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pt-BR" dirty="0">
              <a:solidFill>
                <a:schemeClr val="accent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01600"/>
              </a:lnSpc>
            </a:pPr>
            <a:r>
              <a:rPr lang="pt-BR" spc="204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@</a:t>
            </a:r>
            <a:r>
              <a:rPr lang="pt-BR" spc="204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cuidedasuabolsa</a:t>
            </a:r>
            <a:endParaRPr lang="pt-BR" spc="204" dirty="0">
              <a:solidFill>
                <a:schemeClr val="accent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01600"/>
              </a:lnSpc>
            </a:pPr>
            <a:endParaRPr lang="pt-BR" spc="204" dirty="0">
              <a:solidFill>
                <a:schemeClr val="accent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01600"/>
              </a:lnSpc>
            </a:pPr>
            <a:r>
              <a:rPr lang="pt-BR" spc="15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lang="pt-BR" spc="13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ww</a:t>
            </a:r>
            <a:r>
              <a:rPr lang="pt-BR" spc="6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.</a:t>
            </a:r>
            <a:r>
              <a:rPr lang="pt-BR" spc="23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pt-BR" spc="22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lang="pt-BR" spc="-1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lang="pt-BR" spc="22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lang="pt-BR" spc="23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lang="pt-BR" spc="204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lang="pt-BR" spc="23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lang="pt-BR" spc="33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lang="pt-BR" spc="22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lang="pt-BR" spc="21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lang="pt-BR" spc="22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bo</a:t>
            </a:r>
            <a:r>
              <a:rPr lang="pt-BR" spc="1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lang="pt-BR" spc="33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lang="pt-BR" spc="21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lang="pt-BR" spc="6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.</a:t>
            </a:r>
            <a:r>
              <a:rPr lang="pt-BR" spc="23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pt-BR" spc="204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lang="pt-BR" spc="23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endParaRPr lang="pt-BR" dirty="0">
              <a:solidFill>
                <a:schemeClr val="accent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endParaRPr lang="pt-BR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34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/>
          <p:cNvSpPr/>
          <p:nvPr/>
        </p:nvSpPr>
        <p:spPr>
          <a:xfrm>
            <a:off x="716692" y="1614616"/>
            <a:ext cx="3624650" cy="3459892"/>
          </a:xfrm>
          <a:prstGeom prst="rect">
            <a:avLst/>
          </a:prstGeom>
          <a:blipFill>
            <a:blip r:embed="rId2" cstate="print"/>
            <a:srcRect/>
            <a:stretch>
              <a:fillRect t="-3435" r="-3428" b="-4317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aixaDeTexto 7"/>
          <p:cNvSpPr txBox="1"/>
          <p:nvPr/>
        </p:nvSpPr>
        <p:spPr>
          <a:xfrm>
            <a:off x="5840627" y="513590"/>
            <a:ext cx="4398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spc="160" dirty="0">
                <a:solidFill>
                  <a:schemeClr val="accent2">
                    <a:lumMod val="50000"/>
                  </a:schemeClr>
                </a:solidFill>
              </a:rPr>
              <a:t>BÁRBARA</a:t>
            </a:r>
            <a:r>
              <a:rPr lang="pt-BR" sz="3200" spc="7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sz="3200" spc="90" dirty="0">
                <a:solidFill>
                  <a:schemeClr val="accent2">
                    <a:lumMod val="50000"/>
                  </a:schemeClr>
                </a:solidFill>
              </a:rPr>
              <a:t>ANDRADE</a:t>
            </a:r>
            <a:endParaRPr lang="pt-BR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object 4"/>
          <p:cNvSpPr/>
          <p:nvPr/>
        </p:nvSpPr>
        <p:spPr>
          <a:xfrm>
            <a:off x="7520652" y="2457553"/>
            <a:ext cx="1459991" cy="815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/>
          <p:cNvSpPr/>
          <p:nvPr/>
        </p:nvSpPr>
        <p:spPr>
          <a:xfrm>
            <a:off x="6456899" y="1439521"/>
            <a:ext cx="3322319" cy="832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/>
          <p:cNvSpPr/>
          <p:nvPr/>
        </p:nvSpPr>
        <p:spPr>
          <a:xfrm>
            <a:off x="5179787" y="5062069"/>
            <a:ext cx="2308859" cy="8046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/>
          <p:cNvSpPr/>
          <p:nvPr/>
        </p:nvSpPr>
        <p:spPr>
          <a:xfrm>
            <a:off x="7657811" y="5241901"/>
            <a:ext cx="1813559" cy="4297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/>
          <p:cNvSpPr/>
          <p:nvPr/>
        </p:nvSpPr>
        <p:spPr>
          <a:xfrm>
            <a:off x="9715211" y="4642969"/>
            <a:ext cx="1356359" cy="13563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/>
          <p:cNvSpPr/>
          <p:nvPr/>
        </p:nvSpPr>
        <p:spPr>
          <a:xfrm>
            <a:off x="5966172" y="3754476"/>
            <a:ext cx="1892807" cy="6156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/>
          <p:cNvSpPr/>
          <p:nvPr/>
        </p:nvSpPr>
        <p:spPr>
          <a:xfrm>
            <a:off x="8468579" y="3583789"/>
            <a:ext cx="2506980" cy="9616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4649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half" idx="2"/>
          </p:nvPr>
        </p:nvSpPr>
        <p:spPr>
          <a:xfrm>
            <a:off x="1163191" y="1565189"/>
            <a:ext cx="3859212" cy="3727622"/>
          </a:xfrm>
        </p:spPr>
        <p:txBody>
          <a:bodyPr>
            <a:normAutofit/>
          </a:bodyPr>
          <a:lstStyle/>
          <a:p>
            <a:pPr algn="just"/>
            <a:r>
              <a:rPr lang="pt-BR" sz="1800" spc="180" dirty="0">
                <a:solidFill>
                  <a:srgbClr val="FFFFFF"/>
                </a:solidFill>
                <a:latin typeface="Times New Roman"/>
                <a:cs typeface="Times New Roman"/>
              </a:rPr>
              <a:t>Quatro </a:t>
            </a:r>
            <a:r>
              <a:rPr lang="pt-BR" sz="1800" spc="240" dirty="0">
                <a:solidFill>
                  <a:srgbClr val="FFFFFF"/>
                </a:solidFill>
                <a:latin typeface="Times New Roman"/>
                <a:cs typeface="Times New Roman"/>
              </a:rPr>
              <a:t>em </a:t>
            </a:r>
            <a:r>
              <a:rPr lang="pt-BR" sz="1800" spc="180" dirty="0">
                <a:solidFill>
                  <a:srgbClr val="FFFFFF"/>
                </a:solidFill>
                <a:latin typeface="Times New Roman"/>
                <a:cs typeface="Times New Roman"/>
              </a:rPr>
              <a:t>cada </a:t>
            </a:r>
            <a:r>
              <a:rPr lang="pt-BR" sz="1800" spc="175" dirty="0">
                <a:solidFill>
                  <a:srgbClr val="FFFFFF"/>
                </a:solidFill>
                <a:latin typeface="Times New Roman"/>
                <a:cs typeface="Times New Roman"/>
              </a:rPr>
              <a:t>dez </a:t>
            </a:r>
            <a:r>
              <a:rPr lang="pt-BR" sz="1800" spc="180" dirty="0">
                <a:solidFill>
                  <a:srgbClr val="FFFFFF"/>
                </a:solidFill>
                <a:latin typeface="Times New Roman"/>
                <a:cs typeface="Times New Roman"/>
              </a:rPr>
              <a:t>startups  </a:t>
            </a:r>
            <a:r>
              <a:rPr lang="pt-BR" sz="1800" spc="125" dirty="0">
                <a:solidFill>
                  <a:srgbClr val="FFFFFF"/>
                </a:solidFill>
                <a:latin typeface="Times New Roman"/>
                <a:cs typeface="Times New Roman"/>
              </a:rPr>
              <a:t>brasileiras</a:t>
            </a:r>
            <a:r>
              <a:rPr lang="pt-BR"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BR" sz="1800" spc="210" dirty="0">
                <a:solidFill>
                  <a:srgbClr val="FFFFFF"/>
                </a:solidFill>
                <a:latin typeface="Times New Roman"/>
                <a:cs typeface="Times New Roman"/>
              </a:rPr>
              <a:t>não</a:t>
            </a:r>
            <a:r>
              <a:rPr lang="pt-BR" sz="18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BR" sz="1800" spc="235" dirty="0">
                <a:solidFill>
                  <a:srgbClr val="FFFFFF"/>
                </a:solidFill>
                <a:latin typeface="Times New Roman"/>
                <a:cs typeface="Times New Roman"/>
              </a:rPr>
              <a:t>tem</a:t>
            </a:r>
            <a:r>
              <a:rPr lang="pt-BR" sz="18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BR" sz="1800" spc="170" dirty="0">
                <a:solidFill>
                  <a:srgbClr val="FFFFFF"/>
                </a:solidFill>
                <a:latin typeface="Times New Roman"/>
                <a:cs typeface="Times New Roman"/>
              </a:rPr>
              <a:t>mulheres</a:t>
            </a:r>
            <a:r>
              <a:rPr lang="pt-BR" sz="18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BR" sz="1800" spc="200" dirty="0">
                <a:solidFill>
                  <a:srgbClr val="FFFFFF"/>
                </a:solidFill>
                <a:latin typeface="Times New Roman"/>
                <a:cs typeface="Times New Roman"/>
              </a:rPr>
              <a:t>na  </a:t>
            </a:r>
            <a:r>
              <a:rPr lang="pt-BR" sz="1800" spc="165" dirty="0">
                <a:solidFill>
                  <a:srgbClr val="FFFFFF"/>
                </a:solidFill>
                <a:latin typeface="Times New Roman"/>
                <a:cs typeface="Times New Roman"/>
              </a:rPr>
              <a:t>equipe, </a:t>
            </a:r>
            <a:r>
              <a:rPr lang="pt-BR" sz="1800" spc="204" dirty="0">
                <a:solidFill>
                  <a:srgbClr val="FFFFFF"/>
                </a:solidFill>
                <a:latin typeface="Times New Roman"/>
                <a:cs typeface="Times New Roman"/>
              </a:rPr>
              <a:t>segundo </a:t>
            </a:r>
            <a:r>
              <a:rPr lang="pt-BR" sz="1800" spc="165" dirty="0">
                <a:solidFill>
                  <a:srgbClr val="FFFFFF"/>
                </a:solidFill>
                <a:latin typeface="Times New Roman"/>
                <a:cs typeface="Times New Roman"/>
              </a:rPr>
              <a:t>pesquisa </a:t>
            </a:r>
            <a:r>
              <a:rPr lang="pt-BR" sz="1800" spc="220" dirty="0">
                <a:solidFill>
                  <a:srgbClr val="FFFFFF"/>
                </a:solidFill>
                <a:latin typeface="Times New Roman"/>
                <a:cs typeface="Times New Roman"/>
              </a:rPr>
              <a:t>da  </a:t>
            </a:r>
            <a:r>
              <a:rPr lang="pt-BR" sz="1800" spc="125" dirty="0" err="1">
                <a:solidFill>
                  <a:srgbClr val="FFFFFF"/>
                </a:solidFill>
                <a:latin typeface="Times New Roman"/>
                <a:cs typeface="Times New Roman"/>
              </a:rPr>
              <a:t>ABStartups</a:t>
            </a:r>
            <a:r>
              <a:rPr lang="pt-BR" sz="1800" spc="12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</a:p>
          <a:p>
            <a:pPr algn="just"/>
            <a:endParaRPr lang="pt-BR" sz="1800" dirty="0">
              <a:latin typeface="Times New Roman"/>
              <a:cs typeface="Times New Roman"/>
            </a:endParaRPr>
          </a:p>
          <a:p>
            <a:pPr algn="just"/>
            <a:r>
              <a:rPr lang="pt-BR" sz="1800" spc="195" dirty="0">
                <a:solidFill>
                  <a:srgbClr val="FFFFFF"/>
                </a:solidFill>
                <a:latin typeface="Times New Roman"/>
                <a:cs typeface="Times New Roman"/>
              </a:rPr>
              <a:t>Quando </a:t>
            </a:r>
            <a:r>
              <a:rPr lang="pt-BR" sz="1800" spc="155" dirty="0">
                <a:solidFill>
                  <a:srgbClr val="FFFFFF"/>
                </a:solidFill>
                <a:latin typeface="Times New Roman"/>
                <a:cs typeface="Times New Roman"/>
              </a:rPr>
              <a:t>se </a:t>
            </a:r>
            <a:r>
              <a:rPr lang="pt-BR" sz="1800" spc="130" dirty="0">
                <a:solidFill>
                  <a:srgbClr val="FFFFFF"/>
                </a:solidFill>
                <a:latin typeface="Times New Roman"/>
                <a:cs typeface="Times New Roman"/>
              </a:rPr>
              <a:t>fala </a:t>
            </a:r>
            <a:r>
              <a:rPr lang="pt-BR" sz="1800" spc="240" dirty="0">
                <a:solidFill>
                  <a:srgbClr val="FFFFFF"/>
                </a:solidFill>
                <a:latin typeface="Times New Roman"/>
                <a:cs typeface="Times New Roman"/>
              </a:rPr>
              <a:t>em </a:t>
            </a:r>
            <a:r>
              <a:rPr lang="pt-BR" sz="1800" spc="165" dirty="0">
                <a:solidFill>
                  <a:srgbClr val="FFFFFF"/>
                </a:solidFill>
                <a:latin typeface="Times New Roman"/>
                <a:cs typeface="Times New Roman"/>
              </a:rPr>
              <a:t>cargos </a:t>
            </a:r>
            <a:r>
              <a:rPr lang="pt-BR" sz="1800" spc="229" dirty="0">
                <a:solidFill>
                  <a:srgbClr val="FFFFFF"/>
                </a:solidFill>
                <a:latin typeface="Times New Roman"/>
                <a:cs typeface="Times New Roman"/>
              </a:rPr>
              <a:t>de </a:t>
            </a:r>
            <a:r>
              <a:rPr lang="pt-BR" sz="1800" spc="160" dirty="0">
                <a:solidFill>
                  <a:srgbClr val="FFFFFF"/>
                </a:solidFill>
                <a:latin typeface="Times New Roman"/>
                <a:cs typeface="Times New Roman"/>
              </a:rPr>
              <a:t>alta  </a:t>
            </a:r>
            <a:r>
              <a:rPr lang="pt-BR" sz="1800" spc="155" dirty="0">
                <a:solidFill>
                  <a:srgbClr val="FFFFFF"/>
                </a:solidFill>
                <a:latin typeface="Times New Roman"/>
                <a:cs typeface="Times New Roman"/>
              </a:rPr>
              <a:t>diretoria </a:t>
            </a:r>
            <a:r>
              <a:rPr lang="pt-BR" sz="1800" spc="229" dirty="0">
                <a:solidFill>
                  <a:srgbClr val="FFFFFF"/>
                </a:solidFill>
                <a:latin typeface="Times New Roman"/>
                <a:cs typeface="Times New Roman"/>
              </a:rPr>
              <a:t>o </a:t>
            </a:r>
            <a:r>
              <a:rPr lang="pt-BR" sz="1800" spc="150" dirty="0">
                <a:solidFill>
                  <a:srgbClr val="FFFFFF"/>
                </a:solidFill>
                <a:latin typeface="Times New Roman"/>
                <a:cs typeface="Times New Roman"/>
              </a:rPr>
              <a:t>cenário </a:t>
            </a:r>
            <a:r>
              <a:rPr lang="pt-BR" sz="1800" spc="200" dirty="0">
                <a:solidFill>
                  <a:srgbClr val="FFFFFF"/>
                </a:solidFill>
                <a:latin typeface="Times New Roman"/>
                <a:cs typeface="Times New Roman"/>
              </a:rPr>
              <a:t>é </a:t>
            </a:r>
            <a:r>
              <a:rPr lang="pt-BR" sz="1800" spc="175" dirty="0">
                <a:solidFill>
                  <a:srgbClr val="FFFFFF"/>
                </a:solidFill>
                <a:latin typeface="Times New Roman"/>
                <a:cs typeface="Times New Roman"/>
              </a:rPr>
              <a:t>ainda </a:t>
            </a:r>
            <a:r>
              <a:rPr lang="pt-BR" sz="1800" spc="135" dirty="0">
                <a:solidFill>
                  <a:srgbClr val="FFFFFF"/>
                </a:solidFill>
                <a:latin typeface="Times New Roman"/>
                <a:cs typeface="Times New Roman"/>
              </a:rPr>
              <a:t>pior, </a:t>
            </a:r>
            <a:r>
              <a:rPr lang="pt-BR" sz="1800" spc="220" dirty="0">
                <a:solidFill>
                  <a:srgbClr val="FFFFFF"/>
                </a:solidFill>
                <a:latin typeface="Times New Roman"/>
                <a:cs typeface="Times New Roman"/>
              </a:rPr>
              <a:t>de  </a:t>
            </a:r>
            <a:r>
              <a:rPr lang="pt-BR" sz="1800" spc="185" dirty="0">
                <a:solidFill>
                  <a:srgbClr val="FFFFFF"/>
                </a:solidFill>
                <a:latin typeface="Times New Roman"/>
                <a:cs typeface="Times New Roman"/>
              </a:rPr>
              <a:t>acordo </a:t>
            </a:r>
            <a:r>
              <a:rPr lang="pt-BR" sz="1800" spc="195" dirty="0">
                <a:solidFill>
                  <a:srgbClr val="FFFFFF"/>
                </a:solidFill>
                <a:latin typeface="Times New Roman"/>
                <a:cs typeface="Times New Roman"/>
              </a:rPr>
              <a:t>com </a:t>
            </a:r>
            <a:r>
              <a:rPr lang="pt-BR" sz="1800" spc="229" dirty="0">
                <a:solidFill>
                  <a:srgbClr val="FFFFFF"/>
                </a:solidFill>
                <a:latin typeface="Times New Roman"/>
                <a:cs typeface="Times New Roman"/>
              </a:rPr>
              <a:t>o </a:t>
            </a:r>
            <a:r>
              <a:rPr lang="pt-BR" sz="1800" spc="155" dirty="0">
                <a:solidFill>
                  <a:srgbClr val="FFFFFF"/>
                </a:solidFill>
                <a:latin typeface="Times New Roman"/>
                <a:cs typeface="Times New Roman"/>
              </a:rPr>
              <a:t>relatório </a:t>
            </a:r>
            <a:r>
              <a:rPr lang="pt-BR" sz="1800" spc="160" dirty="0">
                <a:solidFill>
                  <a:srgbClr val="FFFFFF"/>
                </a:solidFill>
                <a:latin typeface="Times New Roman"/>
                <a:cs typeface="Times New Roman"/>
              </a:rPr>
              <a:t>“</a:t>
            </a:r>
            <a:r>
              <a:rPr lang="pt-BR" sz="1800" spc="160" dirty="0" err="1">
                <a:solidFill>
                  <a:srgbClr val="FFFFFF"/>
                </a:solidFill>
                <a:latin typeface="Times New Roman"/>
                <a:cs typeface="Times New Roman"/>
              </a:rPr>
              <a:t>State</a:t>
            </a:r>
            <a:r>
              <a:rPr lang="pt-BR" sz="1800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BR" sz="1800" spc="155" dirty="0" err="1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lang="pt-BR" sz="1800" spc="15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pt-BR" sz="1800" spc="160" dirty="0" err="1">
                <a:solidFill>
                  <a:srgbClr val="FFFFFF"/>
                </a:solidFill>
                <a:latin typeface="Times New Roman"/>
                <a:cs typeface="Times New Roman"/>
              </a:rPr>
              <a:t>European</a:t>
            </a:r>
            <a:r>
              <a:rPr lang="pt-BR" sz="1800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BR" sz="1800" spc="100" dirty="0">
                <a:solidFill>
                  <a:srgbClr val="FFFFFF"/>
                </a:solidFill>
                <a:latin typeface="Times New Roman"/>
                <a:cs typeface="Times New Roman"/>
              </a:rPr>
              <a:t>Tech”, </a:t>
            </a:r>
            <a:r>
              <a:rPr lang="pt-BR" sz="1800" spc="200" dirty="0">
                <a:solidFill>
                  <a:srgbClr val="FFFFFF"/>
                </a:solidFill>
                <a:latin typeface="Times New Roman"/>
                <a:cs typeface="Times New Roman"/>
              </a:rPr>
              <a:t>mostrou </a:t>
            </a:r>
            <a:r>
              <a:rPr lang="pt-BR" sz="1800" spc="175" dirty="0">
                <a:solidFill>
                  <a:srgbClr val="FFFFFF"/>
                </a:solidFill>
                <a:latin typeface="Times New Roman"/>
                <a:cs typeface="Times New Roman"/>
              </a:rPr>
              <a:t>que, </a:t>
            </a:r>
            <a:r>
              <a:rPr lang="pt-BR" sz="1800" spc="200" dirty="0">
                <a:solidFill>
                  <a:srgbClr val="FFFFFF"/>
                </a:solidFill>
                <a:latin typeface="Times New Roman"/>
                <a:cs typeface="Times New Roman"/>
              </a:rPr>
              <a:t>na  </a:t>
            </a:r>
            <a:r>
              <a:rPr lang="pt-BR" sz="1800" spc="130" dirty="0">
                <a:solidFill>
                  <a:srgbClr val="FFFFFF"/>
                </a:solidFill>
                <a:latin typeface="Times New Roman"/>
                <a:cs typeface="Times New Roman"/>
              </a:rPr>
              <a:t>Europa,</a:t>
            </a:r>
            <a:r>
              <a:rPr lang="pt-BR" sz="18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BR" sz="1800" spc="190" dirty="0">
                <a:solidFill>
                  <a:srgbClr val="FFFFFF"/>
                </a:solidFill>
                <a:latin typeface="Times New Roman"/>
                <a:cs typeface="Times New Roman"/>
              </a:rPr>
              <a:t>apenas</a:t>
            </a:r>
            <a:r>
              <a:rPr lang="pt-BR" sz="18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BR" sz="1800" spc="120" dirty="0">
                <a:solidFill>
                  <a:srgbClr val="FFFFFF"/>
                </a:solidFill>
                <a:latin typeface="Times New Roman"/>
                <a:cs typeface="Times New Roman"/>
              </a:rPr>
              <a:t>6%</a:t>
            </a:r>
            <a:r>
              <a:rPr lang="pt-BR" sz="18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BR" sz="1800" spc="180" dirty="0">
                <a:solidFill>
                  <a:srgbClr val="FFFFFF"/>
                </a:solidFill>
                <a:latin typeface="Times New Roman"/>
                <a:cs typeface="Times New Roman"/>
              </a:rPr>
              <a:t>das</a:t>
            </a:r>
            <a:r>
              <a:rPr lang="pt-BR" sz="18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BR" sz="1800" spc="180" dirty="0">
                <a:solidFill>
                  <a:srgbClr val="FFFFFF"/>
                </a:solidFill>
                <a:latin typeface="Times New Roman"/>
                <a:cs typeface="Times New Roman"/>
              </a:rPr>
              <a:t>empresas</a:t>
            </a:r>
            <a:r>
              <a:rPr lang="pt-BR" sz="18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BR" sz="1800" spc="185" dirty="0">
                <a:solidFill>
                  <a:srgbClr val="FFFFFF"/>
                </a:solidFill>
                <a:latin typeface="Times New Roman"/>
                <a:cs typeface="Times New Roman"/>
              </a:rPr>
              <a:t>são  </a:t>
            </a:r>
            <a:r>
              <a:rPr lang="pt-BR" sz="1800" spc="150" dirty="0">
                <a:solidFill>
                  <a:srgbClr val="FFFFFF"/>
                </a:solidFill>
                <a:latin typeface="Times New Roman"/>
                <a:cs typeface="Times New Roman"/>
              </a:rPr>
              <a:t>lideradas </a:t>
            </a:r>
            <a:r>
              <a:rPr lang="pt-BR" sz="1800" spc="200" dirty="0">
                <a:solidFill>
                  <a:srgbClr val="FFFFFF"/>
                </a:solidFill>
                <a:latin typeface="Times New Roman"/>
                <a:cs typeface="Times New Roman"/>
              </a:rPr>
              <a:t>por</a:t>
            </a:r>
            <a:r>
              <a:rPr lang="pt-BR" sz="18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BR" sz="1800" spc="170" dirty="0">
                <a:solidFill>
                  <a:srgbClr val="FFFFFF"/>
                </a:solidFill>
                <a:latin typeface="Times New Roman"/>
                <a:cs typeface="Times New Roman"/>
              </a:rPr>
              <a:t>mulheres</a:t>
            </a:r>
            <a:endParaRPr lang="pt-BR" sz="1800" dirty="0">
              <a:latin typeface="Times New Roman"/>
              <a:cs typeface="Times New Roman"/>
            </a:endParaRPr>
          </a:p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409038" y="2899528"/>
            <a:ext cx="5023491" cy="10589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 marR="5080" algn="ctr">
              <a:lnSpc>
                <a:spcPct val="100800"/>
              </a:lnSpc>
            </a:pPr>
            <a:r>
              <a:rPr lang="pt-BR" sz="3200" spc="27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lang="pt-BR" sz="3200" spc="509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lang="pt-BR" sz="3200" spc="49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pt-BR" sz="3200" spc="254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lang="pt-BR" sz="3200" spc="47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lang="pt-BR" sz="3200" spc="51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lang="pt-BR" sz="3200" spc="49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nd</a:t>
            </a:r>
            <a:r>
              <a:rPr lang="pt-BR" sz="3200" spc="51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lang="pt-BR" sz="3200" spc="49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do</a:t>
            </a:r>
            <a:r>
              <a:rPr lang="pt-BR" sz="3200" spc="254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lang="pt-BR" sz="3200" spc="-3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lang="pt-BR" sz="3200" spc="75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lang="pt-BR" sz="3200" spc="509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lang="pt-BR" sz="3200" spc="33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o  </a:t>
            </a:r>
          </a:p>
          <a:p>
            <a:pPr marL="12700" marR="5080" algn="ctr">
              <a:lnSpc>
                <a:spcPct val="100800"/>
              </a:lnSpc>
            </a:pPr>
            <a:r>
              <a:rPr lang="pt-BR" sz="3200" spc="31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feminino </a:t>
            </a:r>
            <a:r>
              <a:rPr lang="pt-BR" sz="3200" spc="57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nas </a:t>
            </a:r>
            <a:r>
              <a:rPr lang="pt-BR" sz="3200" spc="46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startups</a:t>
            </a:r>
            <a:endParaRPr lang="pt-BR" sz="3200" dirty="0">
              <a:solidFill>
                <a:schemeClr val="accent2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141" y="5491513"/>
            <a:ext cx="1263240" cy="122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3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12539" y="2659097"/>
            <a:ext cx="76529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spc="-335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Sucesso, fracasso e motivação  para continuar criando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73" y="602415"/>
            <a:ext cx="1222137" cy="118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20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36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Contextualização</a:t>
            </a:r>
            <a:endParaRPr lang="pt-B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>
          <a:xfrm>
            <a:off x="1154955" y="3922240"/>
            <a:ext cx="8825659" cy="2476500"/>
          </a:xfrm>
        </p:spPr>
        <p:txBody>
          <a:bodyPr>
            <a:normAutofit lnSpcReduction="10000"/>
          </a:bodyPr>
          <a:lstStyle/>
          <a:p>
            <a:pPr marL="262255" indent="-249554">
              <a:lnSpc>
                <a:spcPct val="100000"/>
              </a:lnSpc>
              <a:buChar char="-"/>
              <a:tabLst>
                <a:tab pos="262255" algn="l"/>
                <a:tab pos="262890" algn="l"/>
              </a:tabLst>
            </a:pPr>
            <a:r>
              <a:rPr lang="pt-BR" spc="195" dirty="0">
                <a:solidFill>
                  <a:srgbClr val="282628"/>
                </a:solidFill>
                <a:latin typeface="Times New Roman"/>
                <a:cs typeface="Times New Roman"/>
              </a:rPr>
              <a:t>Geração</a:t>
            </a:r>
            <a:r>
              <a:rPr lang="pt-BR" spc="114" dirty="0">
                <a:solidFill>
                  <a:srgbClr val="282628"/>
                </a:solidFill>
                <a:latin typeface="Times New Roman"/>
                <a:cs typeface="Times New Roman"/>
              </a:rPr>
              <a:t> </a:t>
            </a:r>
            <a:r>
              <a:rPr lang="pt-BR" dirty="0">
                <a:solidFill>
                  <a:srgbClr val="282628"/>
                </a:solidFill>
                <a:latin typeface="Times New Roman"/>
                <a:cs typeface="Times New Roman"/>
              </a:rPr>
              <a:t>Y:</a:t>
            </a:r>
            <a:r>
              <a:rPr lang="pt-BR" spc="45" dirty="0">
                <a:solidFill>
                  <a:srgbClr val="282628"/>
                </a:solidFill>
                <a:latin typeface="Times New Roman"/>
                <a:cs typeface="Times New Roman"/>
              </a:rPr>
              <a:t> </a:t>
            </a:r>
            <a:r>
              <a:rPr lang="pt-BR" spc="229" dirty="0">
                <a:solidFill>
                  <a:srgbClr val="282628"/>
                </a:solidFill>
                <a:latin typeface="Times New Roman"/>
                <a:cs typeface="Times New Roman"/>
              </a:rPr>
              <a:t>o</a:t>
            </a:r>
            <a:r>
              <a:rPr lang="pt-BR" spc="50" dirty="0">
                <a:solidFill>
                  <a:srgbClr val="282628"/>
                </a:solidFill>
                <a:latin typeface="Times New Roman"/>
                <a:cs typeface="Times New Roman"/>
              </a:rPr>
              <a:t> </a:t>
            </a:r>
            <a:r>
              <a:rPr lang="pt-BR" spc="185" dirty="0">
                <a:solidFill>
                  <a:srgbClr val="282628"/>
                </a:solidFill>
                <a:latin typeface="Times New Roman"/>
                <a:cs typeface="Times New Roman"/>
              </a:rPr>
              <a:t>contexto</a:t>
            </a:r>
            <a:r>
              <a:rPr lang="pt-BR" spc="95" dirty="0">
                <a:solidFill>
                  <a:srgbClr val="282628"/>
                </a:solidFill>
                <a:latin typeface="Times New Roman"/>
                <a:cs typeface="Times New Roman"/>
              </a:rPr>
              <a:t> </a:t>
            </a:r>
            <a:r>
              <a:rPr lang="pt-BR" spc="229" dirty="0">
                <a:solidFill>
                  <a:srgbClr val="282628"/>
                </a:solidFill>
                <a:latin typeface="Times New Roman"/>
                <a:cs typeface="Times New Roman"/>
              </a:rPr>
              <a:t>que</a:t>
            </a:r>
            <a:r>
              <a:rPr lang="pt-BR" spc="60" dirty="0">
                <a:solidFill>
                  <a:srgbClr val="282628"/>
                </a:solidFill>
                <a:latin typeface="Times New Roman"/>
                <a:cs typeface="Times New Roman"/>
              </a:rPr>
              <a:t> </a:t>
            </a:r>
            <a:r>
              <a:rPr lang="pt-BR" spc="260" dirty="0">
                <a:solidFill>
                  <a:srgbClr val="282628"/>
                </a:solidFill>
                <a:latin typeface="Times New Roman"/>
                <a:cs typeface="Times New Roman"/>
              </a:rPr>
              <a:t>buscamos</a:t>
            </a:r>
            <a:r>
              <a:rPr lang="pt-BR" spc="80" dirty="0">
                <a:solidFill>
                  <a:srgbClr val="282628"/>
                </a:solidFill>
                <a:latin typeface="Times New Roman"/>
                <a:cs typeface="Times New Roman"/>
              </a:rPr>
              <a:t> </a:t>
            </a:r>
            <a:r>
              <a:rPr lang="pt-BR" spc="204" dirty="0">
                <a:solidFill>
                  <a:srgbClr val="282628"/>
                </a:solidFill>
                <a:latin typeface="Times New Roman"/>
                <a:cs typeface="Times New Roman"/>
              </a:rPr>
              <a:t>para</a:t>
            </a:r>
            <a:r>
              <a:rPr lang="pt-BR" spc="60" dirty="0">
                <a:solidFill>
                  <a:srgbClr val="282628"/>
                </a:solidFill>
                <a:latin typeface="Times New Roman"/>
                <a:cs typeface="Times New Roman"/>
              </a:rPr>
              <a:t> </a:t>
            </a:r>
            <a:r>
              <a:rPr lang="pt-BR" spc="290" dirty="0">
                <a:solidFill>
                  <a:srgbClr val="282628"/>
                </a:solidFill>
                <a:latin typeface="Times New Roman"/>
                <a:cs typeface="Times New Roman"/>
              </a:rPr>
              <a:t>nossas</a:t>
            </a:r>
            <a:r>
              <a:rPr lang="pt-BR" spc="80" dirty="0">
                <a:solidFill>
                  <a:srgbClr val="282628"/>
                </a:solidFill>
                <a:latin typeface="Times New Roman"/>
                <a:cs typeface="Times New Roman"/>
              </a:rPr>
              <a:t> </a:t>
            </a:r>
            <a:r>
              <a:rPr lang="pt-BR" spc="185" dirty="0">
                <a:solidFill>
                  <a:srgbClr val="282628"/>
                </a:solidFill>
                <a:latin typeface="Times New Roman"/>
                <a:cs typeface="Times New Roman"/>
              </a:rPr>
              <a:t>vidas</a:t>
            </a:r>
            <a:endParaRPr lang="pt-BR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82628"/>
              </a:buClr>
              <a:buFont typeface="Times New Roman"/>
              <a:buChar char="-"/>
            </a:pPr>
            <a:endParaRPr lang="pt-BR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82628"/>
              </a:buClr>
              <a:buFont typeface="Times New Roman"/>
              <a:buChar char="-"/>
            </a:pPr>
            <a:endParaRPr lang="pt-BR" dirty="0">
              <a:latin typeface="Times New Roman"/>
              <a:cs typeface="Times New Roman"/>
            </a:endParaRPr>
          </a:p>
          <a:p>
            <a:pPr marL="262255" indent="-249554">
              <a:lnSpc>
                <a:spcPct val="100000"/>
              </a:lnSpc>
              <a:spcBef>
                <a:spcPts val="5"/>
              </a:spcBef>
              <a:buChar char="-"/>
              <a:tabLst>
                <a:tab pos="262255" algn="l"/>
                <a:tab pos="262890" algn="l"/>
              </a:tabLst>
            </a:pPr>
            <a:r>
              <a:rPr lang="pt-BR" spc="175" dirty="0">
                <a:solidFill>
                  <a:srgbClr val="282628"/>
                </a:solidFill>
                <a:latin typeface="Times New Roman"/>
                <a:cs typeface="Times New Roman"/>
              </a:rPr>
              <a:t>Feminismo:</a:t>
            </a:r>
            <a:r>
              <a:rPr lang="pt-BR" spc="-15" dirty="0">
                <a:solidFill>
                  <a:srgbClr val="282628"/>
                </a:solidFill>
                <a:latin typeface="Times New Roman"/>
                <a:cs typeface="Times New Roman"/>
              </a:rPr>
              <a:t> </a:t>
            </a:r>
            <a:r>
              <a:rPr lang="pt-BR" spc="229" dirty="0">
                <a:solidFill>
                  <a:srgbClr val="282628"/>
                </a:solidFill>
                <a:latin typeface="Times New Roman"/>
                <a:cs typeface="Times New Roman"/>
              </a:rPr>
              <a:t>compreensão</a:t>
            </a:r>
            <a:endParaRPr lang="pt-BR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82628"/>
              </a:buClr>
              <a:buFont typeface="Times New Roman"/>
              <a:buChar char="-"/>
            </a:pPr>
            <a:endParaRPr lang="pt-BR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82628"/>
              </a:buClr>
              <a:buFont typeface="Times New Roman"/>
              <a:buChar char="-"/>
            </a:pPr>
            <a:endParaRPr lang="pt-BR" dirty="0">
              <a:latin typeface="Times New Roman"/>
              <a:cs typeface="Times New Roman"/>
            </a:endParaRPr>
          </a:p>
          <a:p>
            <a:pPr marL="262255" indent="-249554">
              <a:lnSpc>
                <a:spcPct val="100000"/>
              </a:lnSpc>
              <a:buChar char="-"/>
              <a:tabLst>
                <a:tab pos="262255" algn="l"/>
                <a:tab pos="262890" algn="l"/>
              </a:tabLst>
            </a:pPr>
            <a:r>
              <a:rPr lang="pt-BR" spc="165" dirty="0">
                <a:solidFill>
                  <a:srgbClr val="282628"/>
                </a:solidFill>
                <a:latin typeface="Times New Roman"/>
                <a:cs typeface="Times New Roman"/>
              </a:rPr>
              <a:t>Confronto </a:t>
            </a:r>
            <a:r>
              <a:rPr lang="pt-BR" spc="114" dirty="0">
                <a:solidFill>
                  <a:srgbClr val="282628"/>
                </a:solidFill>
                <a:latin typeface="Times New Roman"/>
                <a:cs typeface="Times New Roman"/>
              </a:rPr>
              <a:t>x</a:t>
            </a:r>
            <a:r>
              <a:rPr lang="pt-BR" spc="-90" dirty="0">
                <a:solidFill>
                  <a:srgbClr val="282628"/>
                </a:solidFill>
                <a:latin typeface="Times New Roman"/>
                <a:cs typeface="Times New Roman"/>
              </a:rPr>
              <a:t> </a:t>
            </a:r>
            <a:r>
              <a:rPr lang="pt-BR" spc="114" dirty="0">
                <a:solidFill>
                  <a:srgbClr val="282628"/>
                </a:solidFill>
                <a:latin typeface="Times New Roman"/>
                <a:cs typeface="Times New Roman"/>
              </a:rPr>
              <a:t>Conflito</a:t>
            </a:r>
            <a:endParaRPr lang="pt-BR" dirty="0">
              <a:latin typeface="Times New Roman"/>
              <a:cs typeface="Times New Roman"/>
            </a:endParaRP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141" y="5491513"/>
            <a:ext cx="1263240" cy="122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2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25441" y="2290466"/>
            <a:ext cx="5146992" cy="2283824"/>
          </a:xfrm>
        </p:spPr>
        <p:txBody>
          <a:bodyPr/>
          <a:lstStyle/>
          <a:p>
            <a:r>
              <a:rPr lang="pt-BR" spc="235" dirty="0">
                <a:solidFill>
                  <a:srgbClr val="FDF9FF"/>
                </a:solidFill>
              </a:rPr>
              <a:t>O </a:t>
            </a:r>
            <a:r>
              <a:rPr lang="pt-BR" spc="470" dirty="0">
                <a:solidFill>
                  <a:srgbClr val="FDF9FF"/>
                </a:solidFill>
              </a:rPr>
              <a:t>que </a:t>
            </a:r>
            <a:r>
              <a:rPr lang="pt-BR" spc="365" dirty="0">
                <a:solidFill>
                  <a:srgbClr val="FDF9FF"/>
                </a:solidFill>
              </a:rPr>
              <a:t>aprendi  </a:t>
            </a:r>
            <a:r>
              <a:rPr lang="pt-BR" spc="49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pt-BR" spc="434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</a:t>
            </a:r>
            <a:r>
              <a:rPr lang="pt-BR" spc="465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</a:t>
            </a:r>
            <a:r>
              <a:rPr lang="pt-BR" spc="235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</a:t>
            </a:r>
            <a:r>
              <a:rPr lang="pt-BR" spc="49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ee</a:t>
            </a:r>
            <a:r>
              <a:rPr lang="pt-BR" spc="465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</a:t>
            </a:r>
            <a:r>
              <a:rPr lang="pt-BR" spc="42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</a:t>
            </a:r>
            <a:r>
              <a:rPr lang="pt-BR" spc="49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pt-BR" spc="465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ndo</a:t>
            </a:r>
            <a:endParaRPr lang="pt-B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6967006" y="2521126"/>
            <a:ext cx="4406755" cy="228382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Procure o seu papel - e  não se coloque aonde os  outros querem te colocar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141" y="5491513"/>
            <a:ext cx="1263240" cy="1225057"/>
          </a:xfrm>
          <a:prstGeom prst="rect">
            <a:avLst/>
          </a:prstGeom>
        </p:spPr>
      </p:pic>
      <p:sp>
        <p:nvSpPr>
          <p:cNvPr id="7" name="object 4"/>
          <p:cNvSpPr/>
          <p:nvPr/>
        </p:nvSpPr>
        <p:spPr>
          <a:xfrm>
            <a:off x="7287296" y="4044778"/>
            <a:ext cx="3766173" cy="47079"/>
          </a:xfrm>
          <a:prstGeom prst="rect">
            <a:avLst/>
          </a:prstGeom>
          <a:solidFill>
            <a:srgbClr val="85388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7530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25441" y="2290466"/>
            <a:ext cx="5146992" cy="2283824"/>
          </a:xfrm>
        </p:spPr>
        <p:txBody>
          <a:bodyPr/>
          <a:lstStyle/>
          <a:p>
            <a:r>
              <a:rPr lang="pt-BR" spc="235" dirty="0">
                <a:solidFill>
                  <a:srgbClr val="FDF9FF"/>
                </a:solidFill>
              </a:rPr>
              <a:t>O </a:t>
            </a:r>
            <a:r>
              <a:rPr lang="pt-BR" spc="470" dirty="0">
                <a:solidFill>
                  <a:srgbClr val="FDF9FF"/>
                </a:solidFill>
              </a:rPr>
              <a:t>que </a:t>
            </a:r>
            <a:r>
              <a:rPr lang="pt-BR" spc="365" dirty="0">
                <a:solidFill>
                  <a:srgbClr val="FDF9FF"/>
                </a:solidFill>
              </a:rPr>
              <a:t>aprendi  </a:t>
            </a:r>
            <a:r>
              <a:rPr lang="pt-BR" spc="49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pt-BR" spc="434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</a:t>
            </a:r>
            <a:r>
              <a:rPr lang="pt-BR" spc="465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</a:t>
            </a:r>
            <a:r>
              <a:rPr lang="pt-BR" spc="235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</a:t>
            </a:r>
            <a:r>
              <a:rPr lang="pt-BR" spc="49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ee</a:t>
            </a:r>
            <a:r>
              <a:rPr lang="pt-BR" spc="465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</a:t>
            </a:r>
            <a:r>
              <a:rPr lang="pt-BR" spc="42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</a:t>
            </a:r>
            <a:r>
              <a:rPr lang="pt-BR" spc="49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pt-BR" spc="465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ndo</a:t>
            </a:r>
            <a:endParaRPr lang="pt-B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7038128" y="2603504"/>
            <a:ext cx="4264507" cy="228382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A forma como você  encara um momento  pode mudar tudo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141" y="5491513"/>
            <a:ext cx="1263240" cy="1225057"/>
          </a:xfrm>
          <a:prstGeom prst="rect">
            <a:avLst/>
          </a:prstGeom>
        </p:spPr>
      </p:pic>
      <p:sp>
        <p:nvSpPr>
          <p:cNvPr id="7" name="object 4"/>
          <p:cNvSpPr/>
          <p:nvPr/>
        </p:nvSpPr>
        <p:spPr>
          <a:xfrm>
            <a:off x="7287296" y="4044778"/>
            <a:ext cx="3766173" cy="47079"/>
          </a:xfrm>
          <a:prstGeom prst="rect">
            <a:avLst/>
          </a:prstGeom>
          <a:solidFill>
            <a:srgbClr val="85388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1420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25441" y="2290466"/>
            <a:ext cx="5146992" cy="2283824"/>
          </a:xfrm>
        </p:spPr>
        <p:txBody>
          <a:bodyPr/>
          <a:lstStyle/>
          <a:p>
            <a:r>
              <a:rPr lang="pt-BR" spc="235" dirty="0">
                <a:solidFill>
                  <a:srgbClr val="FDF9FF"/>
                </a:solidFill>
              </a:rPr>
              <a:t>O </a:t>
            </a:r>
            <a:r>
              <a:rPr lang="pt-BR" spc="470" dirty="0">
                <a:solidFill>
                  <a:srgbClr val="FDF9FF"/>
                </a:solidFill>
              </a:rPr>
              <a:t>que </a:t>
            </a:r>
            <a:r>
              <a:rPr lang="pt-BR" spc="365" dirty="0">
                <a:solidFill>
                  <a:srgbClr val="FDF9FF"/>
                </a:solidFill>
              </a:rPr>
              <a:t>aprendi  </a:t>
            </a:r>
            <a:r>
              <a:rPr lang="pt-BR" spc="49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pt-BR" spc="434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</a:t>
            </a:r>
            <a:r>
              <a:rPr lang="pt-BR" spc="465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</a:t>
            </a:r>
            <a:r>
              <a:rPr lang="pt-BR" spc="235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</a:t>
            </a:r>
            <a:r>
              <a:rPr lang="pt-BR" spc="49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ee</a:t>
            </a:r>
            <a:r>
              <a:rPr lang="pt-BR" spc="465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</a:t>
            </a:r>
            <a:r>
              <a:rPr lang="pt-BR" spc="42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</a:t>
            </a:r>
            <a:r>
              <a:rPr lang="pt-BR" spc="49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pt-BR" spc="465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ndo</a:t>
            </a:r>
            <a:endParaRPr lang="pt-B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7038128" y="2430509"/>
            <a:ext cx="4264507" cy="228382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Não é preciso de grandes  produções para poder  passar sua mensagem e  mudar a vida das pessoas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141" y="5491513"/>
            <a:ext cx="1263240" cy="1225057"/>
          </a:xfrm>
          <a:prstGeom prst="rect">
            <a:avLst/>
          </a:prstGeom>
        </p:spPr>
      </p:pic>
      <p:sp>
        <p:nvSpPr>
          <p:cNvPr id="7" name="object 4"/>
          <p:cNvSpPr/>
          <p:nvPr/>
        </p:nvSpPr>
        <p:spPr>
          <a:xfrm>
            <a:off x="7287296" y="4044778"/>
            <a:ext cx="3766173" cy="47079"/>
          </a:xfrm>
          <a:prstGeom prst="rect">
            <a:avLst/>
          </a:prstGeom>
          <a:solidFill>
            <a:srgbClr val="85388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4330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25441" y="2290466"/>
            <a:ext cx="5146992" cy="2283824"/>
          </a:xfrm>
        </p:spPr>
        <p:txBody>
          <a:bodyPr/>
          <a:lstStyle/>
          <a:p>
            <a:r>
              <a:rPr lang="pt-BR" spc="235" dirty="0">
                <a:solidFill>
                  <a:srgbClr val="FDF9FF"/>
                </a:solidFill>
              </a:rPr>
              <a:t>O </a:t>
            </a:r>
            <a:r>
              <a:rPr lang="pt-BR" spc="470" dirty="0">
                <a:solidFill>
                  <a:srgbClr val="FDF9FF"/>
                </a:solidFill>
              </a:rPr>
              <a:t>que </a:t>
            </a:r>
            <a:r>
              <a:rPr lang="pt-BR" spc="365" dirty="0">
                <a:solidFill>
                  <a:srgbClr val="FDF9FF"/>
                </a:solidFill>
              </a:rPr>
              <a:t>aprendi  </a:t>
            </a:r>
            <a:r>
              <a:rPr lang="pt-BR" spc="49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pt-BR" spc="434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</a:t>
            </a:r>
            <a:r>
              <a:rPr lang="pt-BR" spc="465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</a:t>
            </a:r>
            <a:r>
              <a:rPr lang="pt-BR" spc="235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</a:t>
            </a:r>
            <a:r>
              <a:rPr lang="pt-BR" spc="49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ee</a:t>
            </a:r>
            <a:r>
              <a:rPr lang="pt-BR" spc="465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</a:t>
            </a:r>
            <a:r>
              <a:rPr lang="pt-BR" spc="42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</a:t>
            </a:r>
            <a:r>
              <a:rPr lang="pt-BR" spc="49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pt-BR" spc="465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ndo</a:t>
            </a:r>
            <a:endParaRPr lang="pt-B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7038128" y="2669407"/>
            <a:ext cx="4264507" cy="228382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Aprenda a ser generosa  consigo mesma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141" y="5491513"/>
            <a:ext cx="1263240" cy="1225057"/>
          </a:xfrm>
          <a:prstGeom prst="rect">
            <a:avLst/>
          </a:prstGeom>
        </p:spPr>
      </p:pic>
      <p:sp>
        <p:nvSpPr>
          <p:cNvPr id="7" name="object 4"/>
          <p:cNvSpPr/>
          <p:nvPr/>
        </p:nvSpPr>
        <p:spPr>
          <a:xfrm>
            <a:off x="7287296" y="4044778"/>
            <a:ext cx="3766173" cy="47079"/>
          </a:xfrm>
          <a:prstGeom prst="rect">
            <a:avLst/>
          </a:prstGeom>
          <a:solidFill>
            <a:srgbClr val="85388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651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295</TotalTime>
  <Words>186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 3</vt:lpstr>
      <vt:lpstr>Íon - Sala da Diretoria</vt:lpstr>
      <vt:lpstr>Apresentação do PowerPoint</vt:lpstr>
      <vt:lpstr>Apresentação do PowerPoint</vt:lpstr>
      <vt:lpstr>Apresentação do PowerPoint</vt:lpstr>
      <vt:lpstr>Apresentação do PowerPoint</vt:lpstr>
      <vt:lpstr>Contextualização</vt:lpstr>
      <vt:lpstr>O que aprendi  empreendendo</vt:lpstr>
      <vt:lpstr>O que aprendi  empreendendo</vt:lpstr>
      <vt:lpstr>O que aprendi  empreendendo</vt:lpstr>
      <vt:lpstr>O que aprendi  empreendendo</vt:lpstr>
      <vt:lpstr>O que aprendi  empreendendo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Layla Comparin</dc:creator>
  <cp:lastModifiedBy>LAYLA SUELLEN VILELA SANTOS COMPARIN</cp:lastModifiedBy>
  <cp:revision>22</cp:revision>
  <cp:lastPrinted>2018-06-04T13:26:10Z</cp:lastPrinted>
  <dcterms:created xsi:type="dcterms:W3CDTF">2018-05-29T23:01:00Z</dcterms:created>
  <dcterms:modified xsi:type="dcterms:W3CDTF">2018-06-09T12:31:21Z</dcterms:modified>
</cp:coreProperties>
</file>