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9.jpg" ContentType="image/pn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3" r:id="rId2"/>
    <p:sldId id="262" r:id="rId3"/>
    <p:sldId id="261" r:id="rId4"/>
    <p:sldId id="267" r:id="rId5"/>
    <p:sldId id="258" r:id="rId6"/>
    <p:sldId id="271" r:id="rId7"/>
    <p:sldId id="273" r:id="rId8"/>
    <p:sldId id="283" r:id="rId9"/>
    <p:sldId id="288" r:id="rId10"/>
    <p:sldId id="289" r:id="rId11"/>
    <p:sldId id="270" r:id="rId12"/>
    <p:sldId id="290" r:id="rId13"/>
    <p:sldId id="282" r:id="rId14"/>
    <p:sldId id="279" r:id="rId15"/>
    <p:sldId id="291" r:id="rId16"/>
    <p:sldId id="281" r:id="rId17"/>
    <p:sldId id="284" r:id="rId18"/>
    <p:sldId id="285" r:id="rId19"/>
    <p:sldId id="286" r:id="rId20"/>
    <p:sldId id="287" r:id="rId21"/>
    <p:sldId id="266" r:id="rId22"/>
    <p:sldId id="278" r:id="rId2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65C3"/>
    <a:srgbClr val="0000CC"/>
    <a:srgbClr val="FFCCFF"/>
    <a:srgbClr val="66CCFF"/>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86642" autoAdjust="0"/>
  </p:normalViewPr>
  <p:slideViewPr>
    <p:cSldViewPr snapToGrid="0">
      <p:cViewPr varScale="1">
        <p:scale>
          <a:sx n="95" d="100"/>
          <a:sy n="95" d="100"/>
        </p:scale>
        <p:origin x="126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19:33:22.722"/>
    </inkml:context>
    <inkml:brush xml:id="br0">
      <inkml:brushProperty name="width" value="0.05" units="cm"/>
      <inkml:brushProperty name="height" value="0.05" units="cm"/>
      <inkml:brushProperty name="color" value="#00FF00"/>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19:33:41.799"/>
    </inkml:context>
    <inkml:brush xml:id="br0">
      <inkml:brushProperty name="width" value="0.05" units="cm"/>
      <inkml:brushProperty name="height" value="0.05" units="cm"/>
      <inkml:brushProperty name="color" value="#00FF00"/>
    </inkml:brush>
  </inkml:definitions>
  <inkml:trace contextRef="#ctx0" brushRef="#br0">1 1728 24575,'7'-1'0,"0"-1"0,1 0 0,-1 0 0,0-1 0,0 1 0,0-2 0,0 1 0,-1-1 0,1 0 0,5-5 0,24-13 0,-5 10 0,1 0 0,0 3 0,0 0 0,55-6 0,-37 6 0,476-72 0,-50 8 0,-7-30 0,-411 85 0,0-3 0,103-52 0,94-77 0,-227 133 0,100-54 0,201-82 0,-25 15 0,-237 103 0,-3-2 0,91-70 0,163-174 0,-164 138 0,-78 70-1365,-52 44-5461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0372D-301E-4E92-90FF-6B120D1CBF2D}" type="datetimeFigureOut">
              <a:rPr lang="en-NL" smtClean="0"/>
              <a:t>19/12/2022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E8F3B-E39B-44FE-93CB-16787F4225BE}" type="slidenum">
              <a:rPr lang="en-NL" smtClean="0"/>
              <a:t>‹#›</a:t>
            </a:fld>
            <a:endParaRPr lang="en-NL"/>
          </a:p>
        </p:txBody>
      </p:sp>
    </p:spTree>
    <p:extLst>
      <p:ext uri="{BB962C8B-B14F-4D97-AF65-F5344CB8AC3E}">
        <p14:creationId xmlns:p14="http://schemas.microsoft.com/office/powerpoint/2010/main" val="255604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svcl.ucsd.edu/publications/conference/2014/nips2014.pdf"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ww.academia.edu/7707785/Application_of_Stochastic_Gradient_Boosting_SGB_Technique_to_Enhance_the_Reliability_of_Real-Time_Risk_Assessment_Using_AVI_and_RTMS_Data" TargetMode="External"/><Relationship Id="rId4" Type="http://schemas.openxmlformats.org/officeDocument/2006/relationships/hyperlink" Target="https://www.ncbi.nlm.nih.gov/pmc/articles/PMC2648734/?source=post_pag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neptune.ai/how-to-guides/neptune-api/distributed-computi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B1E8F3B-E39B-44FE-93CB-16787F4225BE}" type="slidenum">
              <a:rPr lang="en-NL" smtClean="0"/>
              <a:t>1</a:t>
            </a:fld>
            <a:endParaRPr lang="en-NL"/>
          </a:p>
        </p:txBody>
      </p:sp>
    </p:spTree>
    <p:extLst>
      <p:ext uri="{BB962C8B-B14F-4D97-AF65-F5344CB8AC3E}">
        <p14:creationId xmlns:p14="http://schemas.microsoft.com/office/powerpoint/2010/main" val="2889892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B1E8F3B-E39B-44FE-93CB-16787F4225BE}" type="slidenum">
              <a:rPr lang="en-NL" smtClean="0"/>
              <a:t>10</a:t>
            </a:fld>
            <a:endParaRPr lang="en-NL"/>
          </a:p>
        </p:txBody>
      </p:sp>
    </p:spTree>
    <p:extLst>
      <p:ext uri="{BB962C8B-B14F-4D97-AF65-F5344CB8AC3E}">
        <p14:creationId xmlns:p14="http://schemas.microsoft.com/office/powerpoint/2010/main" val="967434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decision tree is fit to the previous one’s errors. Initially errors are large, but each additional tree makes a small improvement in errors, in various areas. Some irreducible error remain.</a:t>
            </a:r>
            <a:endParaRPr lang="en-NL" dirty="0"/>
          </a:p>
        </p:txBody>
      </p:sp>
      <p:sp>
        <p:nvSpPr>
          <p:cNvPr id="4" name="Slide Number Placeholder 3"/>
          <p:cNvSpPr>
            <a:spLocks noGrp="1"/>
          </p:cNvSpPr>
          <p:nvPr>
            <p:ph type="sldNum" sz="quarter" idx="5"/>
          </p:nvPr>
        </p:nvSpPr>
        <p:spPr/>
        <p:txBody>
          <a:bodyPr/>
          <a:lstStyle/>
          <a:p>
            <a:fld id="{AB1E8F3B-E39B-44FE-93CB-16787F4225BE}" type="slidenum">
              <a:rPr lang="en-NL" smtClean="0"/>
              <a:t>11</a:t>
            </a:fld>
            <a:endParaRPr lang="en-NL"/>
          </a:p>
        </p:txBody>
      </p:sp>
    </p:spTree>
    <p:extLst>
      <p:ext uri="{BB962C8B-B14F-4D97-AF65-F5344CB8AC3E}">
        <p14:creationId xmlns:p14="http://schemas.microsoft.com/office/powerpoint/2010/main" val="126411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intermezzo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rPr>
              <a:t>The main difference between these learning methods is the way in which they are trained.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F3E4B"/>
                </a:solidFill>
                <a:effectLst/>
                <a:latin typeface="Roboto" panose="02000000000000000000" pitchFamily="2" charset="0"/>
              </a:rPr>
              <a:t>The main point of GBM is that each tree is added one after the other to improve the overall model. This contrasts with random forests which build and calculate each decision tree independently by taking average at the end.</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Bagging: majority. </a:t>
            </a:r>
            <a:r>
              <a:rPr lang="en-US" dirty="0" err="1"/>
              <a:t>Millioner</a:t>
            </a:r>
            <a:r>
              <a:rPr lang="en-US" dirty="0"/>
              <a:t>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Boosting: teamwork, project deadline, you wait input from your colleague or assignment team member so you can continue.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F3E4B"/>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Maven Pro"/>
              </a:rPr>
              <a:t>In the case of Bagging, any element has the same probability to appear in a new data set. However, for Boosting the observations are weighted and therefore some of them will take part in the new sets more often. </a:t>
            </a:r>
            <a:r>
              <a:rPr lang="en-US" dirty="0"/>
              <a:t>Overfitting risk less.</a:t>
            </a:r>
            <a:endParaRPr lang="en-US" b="0" i="0" dirty="0">
              <a:solidFill>
                <a:srgbClr val="3F3E4B"/>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F3E4B"/>
              </a:solidFill>
              <a:effectLst/>
              <a:latin typeface="Roboto" panose="02000000000000000000" pitchFamily="2" charset="0"/>
            </a:endParaRPr>
          </a:p>
          <a:p>
            <a:r>
              <a:rPr lang="en-US" b="0" i="0" dirty="0">
                <a:solidFill>
                  <a:srgbClr val="282829"/>
                </a:solidFill>
                <a:effectLst/>
                <a:latin typeface="-apple-system"/>
              </a:rPr>
              <a:t>GBM tends to be more powerful than RF in terms of accuracy but it also requires more computation time to grow the final model. However, Random Forests can handle extremely high dimensional input sets which makes them an excellent choice when dealing with a large number of variables (e.g., genomics data) whereas GBMs cannot effectively work with such high-dimensional data due to overfitting risk (especially when dealing with a large number of variables). </a:t>
            </a:r>
            <a:r>
              <a:rPr lang="en-US" sz="1200" kern="1200" dirty="0">
                <a:latin typeface="+mn-lt"/>
                <a:ea typeface="+mn-ea"/>
                <a:cs typeface="+mn-cs"/>
              </a:rPr>
              <a:t>However, parameter tuning can help avoid the issue.</a:t>
            </a:r>
            <a:endParaRPr lang="en-US" b="0" i="0" dirty="0">
              <a:solidFill>
                <a:srgbClr val="282829"/>
              </a:solidFill>
              <a:effectLst/>
              <a:latin typeface="-apple-system"/>
            </a:endParaRPr>
          </a:p>
          <a:p>
            <a:endParaRPr lang="en-US" b="0" i="0" dirty="0">
              <a:solidFill>
                <a:srgbClr val="282829"/>
              </a:solidFill>
              <a:effectLst/>
              <a:latin typeface="-apple-system"/>
            </a:endParaRPr>
          </a:p>
          <a:p>
            <a:pPr algn="l"/>
            <a:r>
              <a:rPr lang="en-US" b="0" i="0" dirty="0">
                <a:solidFill>
                  <a:srgbClr val="393939"/>
                </a:solidFill>
                <a:effectLst/>
                <a:latin typeface="arial" panose="020B0604020202020204" pitchFamily="34" charset="0"/>
              </a:rPr>
              <a:t>If you carefully tune parameters, gradient boosting can result in </a:t>
            </a:r>
            <a:r>
              <a:rPr lang="en-US" b="1" i="0" dirty="0">
                <a:solidFill>
                  <a:srgbClr val="393939"/>
                </a:solidFill>
                <a:effectLst/>
                <a:latin typeface="arial" panose="020B0604020202020204" pitchFamily="34" charset="0"/>
              </a:rPr>
              <a:t>better performance</a:t>
            </a:r>
            <a:r>
              <a:rPr lang="en-US" b="0" i="0" dirty="0">
                <a:solidFill>
                  <a:srgbClr val="393939"/>
                </a:solidFill>
                <a:effectLst/>
                <a:latin typeface="arial" panose="020B0604020202020204" pitchFamily="34" charset="0"/>
              </a:rPr>
              <a:t> than random forests. However, </a:t>
            </a:r>
            <a:r>
              <a:rPr lang="en-US" b="1" i="0" dirty="0">
                <a:solidFill>
                  <a:srgbClr val="393939"/>
                </a:solidFill>
                <a:effectLst/>
                <a:latin typeface="arial" panose="020B0604020202020204" pitchFamily="34" charset="0"/>
              </a:rPr>
              <a:t>gradient boosting may not be a good choice if you have a lot of noise</a:t>
            </a:r>
            <a:r>
              <a:rPr lang="en-US" b="0" i="0" dirty="0">
                <a:solidFill>
                  <a:srgbClr val="393939"/>
                </a:solidFill>
                <a:effectLst/>
                <a:latin typeface="arial" panose="020B0604020202020204" pitchFamily="34" charset="0"/>
              </a:rPr>
              <a:t>, as it can result in overfitting. </a:t>
            </a:r>
          </a:p>
          <a:p>
            <a:pPr algn="l"/>
            <a:r>
              <a:rPr lang="en-US" b="0" i="0" dirty="0">
                <a:solidFill>
                  <a:srgbClr val="393939"/>
                </a:solidFill>
                <a:effectLst/>
                <a:latin typeface="arial" panose="020B0604020202020204" pitchFamily="34" charset="0"/>
              </a:rPr>
              <a:t>Random forests and gradient boosting each excel in different areas. Random forests perform well for</a:t>
            </a:r>
            <a:r>
              <a:rPr lang="en-US" b="0" i="0" u="none" dirty="0">
                <a:solidFill>
                  <a:schemeClr val="bg2">
                    <a:lumMod val="25000"/>
                  </a:schemeClr>
                </a:solidFill>
                <a:effectLst/>
                <a:latin typeface="arial" panose="020B0604020202020204" pitchFamily="34" charset="0"/>
              </a:rPr>
              <a:t> </a:t>
            </a:r>
            <a:r>
              <a:rPr lang="en-US" b="0" i="0" u="none" strike="noStrike" dirty="0">
                <a:solidFill>
                  <a:schemeClr val="bg2">
                    <a:lumMod val="25000"/>
                  </a:schemeClr>
                </a:solidFill>
                <a:effectLst/>
                <a:latin typeface="arial" panose="020B0604020202020204" pitchFamily="34" charset="0"/>
                <a:hlinkClick r:id="rId3">
                  <a:extLst>
                    <a:ext uri="{A12FA001-AC4F-418D-AE19-62706E023703}">
                      <ahyp:hlinkClr xmlns:ahyp="http://schemas.microsoft.com/office/drawing/2018/hyperlinkcolor" val="tx"/>
                    </a:ext>
                  </a:extLst>
                </a:hlinkClick>
              </a:rPr>
              <a:t>multi-class object detection</a:t>
            </a:r>
            <a:r>
              <a:rPr lang="en-US" b="0" i="0" u="none" dirty="0">
                <a:solidFill>
                  <a:schemeClr val="bg2">
                    <a:lumMod val="25000"/>
                  </a:schemeClr>
                </a:solidFill>
                <a:effectLst/>
                <a:latin typeface="arial" panose="020B0604020202020204" pitchFamily="34" charset="0"/>
              </a:rPr>
              <a:t> and </a:t>
            </a:r>
            <a:r>
              <a:rPr lang="en-US" b="0" i="0" u="none" strike="noStrike" dirty="0">
                <a:solidFill>
                  <a:schemeClr val="bg2">
                    <a:lumMod val="25000"/>
                  </a:schemeClr>
                </a:solidFill>
                <a:effectLst/>
                <a:latin typeface="arial" panose="020B0604020202020204" pitchFamily="34" charset="0"/>
                <a:hlinkClick r:id="rId4">
                  <a:extLst>
                    <a:ext uri="{A12FA001-AC4F-418D-AE19-62706E023703}">
                      <ahyp:hlinkClr xmlns:ahyp="http://schemas.microsoft.com/office/drawing/2018/hyperlinkcolor" val="tx"/>
                    </a:ext>
                  </a:extLst>
                </a:hlinkClick>
              </a:rPr>
              <a:t>bioinformatics,</a:t>
            </a:r>
            <a:r>
              <a:rPr lang="en-US" b="0" i="0" u="none" dirty="0">
                <a:solidFill>
                  <a:schemeClr val="bg2">
                    <a:lumMod val="25000"/>
                  </a:schemeClr>
                </a:solidFill>
                <a:effectLst/>
                <a:latin typeface="arial" panose="020B0604020202020204" pitchFamily="34" charset="0"/>
              </a:rPr>
              <a:t> which tends to have a lot of statistical noise. Gradient Boosting performs well when you have unbalanced data such as in </a:t>
            </a:r>
            <a:r>
              <a:rPr lang="en-US" b="0" i="0" u="none" strike="noStrike" dirty="0">
                <a:solidFill>
                  <a:schemeClr val="bg2">
                    <a:lumMod val="25000"/>
                  </a:schemeClr>
                </a:solidFill>
                <a:effectLst/>
                <a:latin typeface="arial" panose="020B0604020202020204" pitchFamily="34" charset="0"/>
                <a:hlinkClick r:id="rId5">
                  <a:extLst>
                    <a:ext uri="{A12FA001-AC4F-418D-AE19-62706E023703}">
                      <ahyp:hlinkClr xmlns:ahyp="http://schemas.microsoft.com/office/drawing/2018/hyperlinkcolor" val="tx"/>
                    </a:ext>
                  </a:extLst>
                </a:hlinkClick>
              </a:rPr>
              <a:t>real time risk assessment.</a:t>
            </a:r>
            <a:endParaRPr lang="en-US" b="0" i="0" u="none" dirty="0">
              <a:solidFill>
                <a:schemeClr val="bg2">
                  <a:lumMod val="25000"/>
                </a:schemeClr>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AB1E8F3B-E39B-44FE-93CB-16787F4225BE}" type="slidenum">
              <a:rPr lang="en-NL" smtClean="0"/>
              <a:t>12</a:t>
            </a:fld>
            <a:endParaRPr lang="en-NL"/>
          </a:p>
        </p:txBody>
      </p:sp>
    </p:spTree>
    <p:extLst>
      <p:ext uri="{BB962C8B-B14F-4D97-AF65-F5344CB8AC3E}">
        <p14:creationId xmlns:p14="http://schemas.microsoft.com/office/powerpoint/2010/main" val="3532335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Tuning parameters are quite important to avoid overfitting as GBM is prone to it. Managing the code running time as GBM can go on forever unless you say stop. Look at parameters’ dynamics with each other and impact on the result and code running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GBMs will chase residuals if you allow them to. So, we need to tell it to stop at some point. That’s why we use some params.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1. That’s why we need to enter a number of trees that it can use max. They can easily overfit we must find the optimal number of trees that minimize the loss function by using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2. Controls how quickly the algorithm proceeds down the gradient descent. Values range from 0–1 with typical values between 0.001–0.3. Smaller values make the model robust to the specific characteristics of each individual tree, thus allowing it to generalize well. Smaller values also make it easier to stop prior to overfitting; however, they increase the risk of not reaching the optimum with a fixed number of trees and are more computationally demanding. Generally, the smaller this value, the more accurate the model can be but also will require more trees in the sequence.</a:t>
            </a:r>
            <a:endParaRPr lang="en-US" b="0" i="0" dirty="0">
              <a:solidFill>
                <a:srgbClr val="292929"/>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3. </a:t>
            </a:r>
            <a:r>
              <a:rPr lang="en-US" b="0" i="0" dirty="0">
                <a:solidFill>
                  <a:srgbClr val="292929"/>
                </a:solidFill>
                <a:effectLst/>
                <a:latin typeface="source-serif-pro"/>
              </a:rPr>
              <a:t>The maximum depth of each tree( i.e. highest level of variable interactions allowed while training the model). </a:t>
            </a:r>
            <a:r>
              <a:rPr lang="en-US" b="0" i="0" dirty="0">
                <a:solidFill>
                  <a:srgbClr val="232629"/>
                </a:solidFill>
                <a:effectLst/>
                <a:latin typeface="-apple-system"/>
              </a:rPr>
              <a:t>Each split increases the total number of nodes by 3 (node </a:t>
            </a:r>
            <a:r>
              <a:rPr lang="en-US" b="0" i="0" u="none" strike="noStrike" dirty="0">
                <a:solidFill>
                  <a:srgbClr val="232629"/>
                </a:solidFill>
                <a:effectLst/>
                <a:latin typeface="MathJax_Main"/>
              </a:rPr>
              <a:t>→</a:t>
            </a:r>
            <a:r>
              <a:rPr lang="en-US" b="0" i="0" dirty="0">
                <a:solidFill>
                  <a:srgbClr val="232629"/>
                </a:solidFill>
                <a:effectLst/>
                <a:latin typeface="-apple-system"/>
              </a:rPr>
              <a:t> {left node (y), right node (n), NA node}). </a:t>
            </a:r>
            <a:r>
              <a:rPr lang="en-US" b="0" i="0" dirty="0">
                <a:solidFill>
                  <a:srgbClr val="333333"/>
                </a:solidFill>
                <a:effectLst/>
                <a:latin typeface="Helvetica Neue"/>
              </a:rPr>
              <a:t>Higher depth trees allow the algorithm to capture unique interactions but also increase the risk of over-fitting. Larger the dataset, more tolerable to deeper trees. </a:t>
            </a:r>
            <a:r>
              <a:rPr lang="en-US" b="0" i="0" dirty="0">
                <a:solidFill>
                  <a:srgbClr val="232629"/>
                </a:solidFill>
                <a:effectLst/>
                <a:latin typeface="-apple-system"/>
              </a:rPr>
              <a:t>Generally, a larger depth needs to be combined with a smaller shrinkage rate. </a:t>
            </a: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t>
            </a:r>
            <a:r>
              <a:rPr lang="en-US" b="0" i="0" dirty="0">
                <a:solidFill>
                  <a:srgbClr val="333333"/>
                </a:solidFill>
                <a:effectLst/>
                <a:latin typeface="Helvetica Neue"/>
              </a:rPr>
              <a:t>Typical values range from 5–15 where higher values help prevent a model from learning relationships which might be highly specific to the particular sample selected for a tree (overfitting) but smaller values can help with imbalanced datasets. Ex/ collection targets: one customer has lots of </a:t>
            </a:r>
            <a:r>
              <a:rPr lang="en-US" b="0" i="0" dirty="0" err="1">
                <a:solidFill>
                  <a:srgbClr val="333333"/>
                </a:solidFill>
                <a:effectLst/>
                <a:latin typeface="Helvetica Neue"/>
              </a:rPr>
              <a:t>txn</a:t>
            </a:r>
            <a:r>
              <a:rPr lang="en-US" b="0" i="0" dirty="0">
                <a:solidFill>
                  <a:srgbClr val="333333"/>
                </a:solidFill>
                <a:effectLst/>
                <a:latin typeface="Helvetica Neue"/>
              </a:rPr>
              <a:t> data. We put </a:t>
            </a:r>
            <a:r>
              <a:rPr lang="en-US" b="0" i="0" dirty="0" err="1">
                <a:solidFill>
                  <a:srgbClr val="333333"/>
                </a:solidFill>
                <a:effectLst/>
                <a:latin typeface="Helvetica Neue"/>
              </a:rPr>
              <a:t>min.obs</a:t>
            </a:r>
            <a:r>
              <a:rPr lang="en-US" b="0" i="0" dirty="0">
                <a:solidFill>
                  <a:srgbClr val="333333"/>
                </a:solidFill>
                <a:effectLst/>
                <a:latin typeface="Helvetica Neue"/>
              </a:rPr>
              <a:t> 50 to avoid overfitting.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In general, a smaller shrinkage rate and a larger tree number are preferable.</a:t>
            </a:r>
            <a:endParaRPr lang="en-NL" dirty="0"/>
          </a:p>
        </p:txBody>
      </p:sp>
      <p:sp>
        <p:nvSpPr>
          <p:cNvPr id="4" name="Slide Number Placeholder 3"/>
          <p:cNvSpPr>
            <a:spLocks noGrp="1"/>
          </p:cNvSpPr>
          <p:nvPr>
            <p:ph type="sldNum" sz="quarter" idx="5"/>
          </p:nvPr>
        </p:nvSpPr>
        <p:spPr/>
        <p:txBody>
          <a:bodyPr/>
          <a:lstStyle/>
          <a:p>
            <a:fld id="{AB1E8F3B-E39B-44FE-93CB-16787F4225BE}" type="slidenum">
              <a:rPr lang="en-NL" smtClean="0"/>
              <a:t>13</a:t>
            </a:fld>
            <a:endParaRPr lang="en-NL"/>
          </a:p>
        </p:txBody>
      </p:sp>
    </p:spTree>
    <p:extLst>
      <p:ext uri="{BB962C8B-B14F-4D97-AF65-F5344CB8AC3E}">
        <p14:creationId xmlns:p14="http://schemas.microsoft.com/office/powerpoint/2010/main" val="3436508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B1E8F3B-E39B-44FE-93CB-16787F4225BE}" type="slidenum">
              <a:rPr lang="en-NL" smtClean="0"/>
              <a:t>14</a:t>
            </a:fld>
            <a:endParaRPr lang="en-NL"/>
          </a:p>
        </p:txBody>
      </p:sp>
    </p:spTree>
    <p:extLst>
      <p:ext uri="{BB962C8B-B14F-4D97-AF65-F5344CB8AC3E}">
        <p14:creationId xmlns:p14="http://schemas.microsoft.com/office/powerpoint/2010/main" val="1361552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B1E8F3B-E39B-44FE-93CB-16787F4225BE}" type="slidenum">
              <a:rPr lang="en-NL" smtClean="0"/>
              <a:t>15</a:t>
            </a:fld>
            <a:endParaRPr lang="en-NL"/>
          </a:p>
        </p:txBody>
      </p:sp>
    </p:spTree>
    <p:extLst>
      <p:ext uri="{BB962C8B-B14F-4D97-AF65-F5344CB8AC3E}">
        <p14:creationId xmlns:p14="http://schemas.microsoft.com/office/powerpoint/2010/main" val="1786449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Overfitting (error on test data/unseen  data increases, model learns/memorizes the training data and don’t do good on unseen data) vs. Underfitting</a:t>
            </a:r>
          </a:p>
          <a:p>
            <a:r>
              <a:rPr lang="en-US" dirty="0"/>
              <a:t>K-fold: nothing from the training dataset leaks to the test set.</a:t>
            </a:r>
            <a:endParaRPr lang="en-NL" dirty="0"/>
          </a:p>
        </p:txBody>
      </p:sp>
      <p:sp>
        <p:nvSpPr>
          <p:cNvPr id="4" name="Slide Number Placeholder 3"/>
          <p:cNvSpPr>
            <a:spLocks noGrp="1"/>
          </p:cNvSpPr>
          <p:nvPr>
            <p:ph type="sldNum" sz="quarter" idx="5"/>
          </p:nvPr>
        </p:nvSpPr>
        <p:spPr/>
        <p:txBody>
          <a:bodyPr/>
          <a:lstStyle/>
          <a:p>
            <a:fld id="{AB1E8F3B-E39B-44FE-93CB-16787F4225BE}" type="slidenum">
              <a:rPr lang="en-NL" smtClean="0"/>
              <a:t>16</a:t>
            </a:fld>
            <a:endParaRPr lang="en-NL"/>
          </a:p>
        </p:txBody>
      </p:sp>
    </p:spTree>
    <p:extLst>
      <p:ext uri="{BB962C8B-B14F-4D97-AF65-F5344CB8AC3E}">
        <p14:creationId xmlns:p14="http://schemas.microsoft.com/office/powerpoint/2010/main" val="1659194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Boosted version of the gradient boosting algorithm. </a:t>
            </a:r>
            <a:r>
              <a:rPr lang="en-US" sz="1200" b="0" i="0" dirty="0">
                <a:solidFill>
                  <a:srgbClr val="5D686F"/>
                </a:solidFill>
                <a:effectLst/>
                <a:latin typeface="Merriweather" panose="00000500000000000000" pitchFamily="2" charset="0"/>
              </a:rPr>
              <a:t>I</a:t>
            </a:r>
            <a:r>
              <a:rPr lang="en-US" b="0" i="0" dirty="0">
                <a:solidFill>
                  <a:srgbClr val="5D686F"/>
                </a:solidFill>
                <a:effectLst/>
                <a:latin typeface="Merriweather" panose="00000500000000000000" pitchFamily="2" charset="0"/>
              </a:rPr>
              <a:t>t is a specific implementation of the Gradient Boosting method which uses more accurate approximations to find the best tree model. </a:t>
            </a:r>
            <a:r>
              <a:rPr lang="en-US" b="0" i="0" dirty="0">
                <a:solidFill>
                  <a:srgbClr val="525960"/>
                </a:solidFill>
                <a:effectLst/>
                <a:latin typeface="-apple-system"/>
              </a:rPr>
              <a:t>Both </a:t>
            </a:r>
            <a:r>
              <a:rPr lang="en-US" b="0" i="0" dirty="0" err="1">
                <a:solidFill>
                  <a:srgbClr val="525960"/>
                </a:solidFill>
                <a:effectLst/>
                <a:latin typeface="-apple-system"/>
              </a:rPr>
              <a:t>xgboost</a:t>
            </a:r>
            <a:r>
              <a:rPr lang="en-US" b="0" i="0" dirty="0">
                <a:solidFill>
                  <a:srgbClr val="525960"/>
                </a:solidFill>
                <a:effectLst/>
                <a:latin typeface="-apple-system"/>
              </a:rPr>
              <a:t> and </a:t>
            </a:r>
            <a:r>
              <a:rPr lang="en-US" b="0" i="0" dirty="0" err="1">
                <a:solidFill>
                  <a:srgbClr val="525960"/>
                </a:solidFill>
                <a:effectLst/>
                <a:latin typeface="-apple-system"/>
              </a:rPr>
              <a:t>gbm</a:t>
            </a:r>
            <a:r>
              <a:rPr lang="en-US" b="0" i="0" dirty="0">
                <a:solidFill>
                  <a:srgbClr val="525960"/>
                </a:solidFill>
                <a:effectLst/>
                <a:latin typeface="-apple-system"/>
              </a:rPr>
              <a:t> follows the same principle of gradient boosting. There are some differences in modeling details. </a:t>
            </a:r>
          </a:p>
          <a:p>
            <a:endParaRPr lang="en-US" b="0" i="0" dirty="0">
              <a:solidFill>
                <a:srgbClr val="5D686F"/>
              </a:solidFill>
              <a:effectLst/>
              <a:latin typeface="Merriweather" panose="00000500000000000000" pitchFamily="2" charset="0"/>
            </a:endParaRPr>
          </a:p>
          <a:p>
            <a:r>
              <a:rPr lang="en-US" b="0" i="0" dirty="0">
                <a:solidFill>
                  <a:srgbClr val="5D686F"/>
                </a:solidFill>
                <a:effectLst/>
                <a:latin typeface="Merriweather" panose="00000500000000000000" pitchFamily="2" charset="0"/>
              </a:rPr>
              <a:t>It </a:t>
            </a:r>
            <a:r>
              <a:rPr lang="en-US" b="0" i="0" dirty="0">
                <a:solidFill>
                  <a:srgbClr val="BABEC3"/>
                </a:solidFill>
                <a:effectLst/>
                <a:latin typeface="IBM Plex Sans" panose="020B0503050203000203" pitchFamily="34" charset="0"/>
              </a:rPr>
              <a:t>focuses on faster computation speed and better model performance.</a:t>
            </a:r>
            <a:r>
              <a:rPr lang="en-US" sz="1200" b="0" i="0" dirty="0">
                <a:solidFill>
                  <a:schemeClr val="bg1"/>
                </a:solidFill>
                <a:effectLst/>
                <a:latin typeface="IBM Plex Sans" panose="020B0503050203000203" pitchFamily="34" charset="0"/>
              </a:rPr>
              <a:t> </a:t>
            </a:r>
            <a:r>
              <a:rPr lang="en-US" sz="1200" dirty="0">
                <a:solidFill>
                  <a:schemeClr val="bg1"/>
                </a:solidFill>
              </a:rPr>
              <a:t>Better than basic GBM in two aspects: speed and perf.</a:t>
            </a:r>
            <a:endParaRPr lang="en-US" b="0" i="0" dirty="0">
              <a:solidFill>
                <a:srgbClr val="3C4043"/>
              </a:solidFill>
              <a:effectLst/>
              <a:latin typeface="Inter"/>
            </a:endParaRPr>
          </a:p>
          <a:p>
            <a:endParaRPr lang="en-US" b="0" i="0" dirty="0">
              <a:solidFill>
                <a:srgbClr val="5D686F"/>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D5968"/>
                </a:solidFill>
                <a:effectLst/>
                <a:latin typeface="Nunito Sans" panose="020B0604020202020204" pitchFamily="2" charset="0"/>
              </a:rPr>
              <a:t>Parallelization – </a:t>
            </a:r>
            <a:r>
              <a:rPr lang="en-US" b="0" i="0" dirty="0">
                <a:solidFill>
                  <a:srgbClr val="292929"/>
                </a:solidFill>
                <a:effectLst/>
                <a:latin typeface="source-serif-pro"/>
              </a:rPr>
              <a:t>It can harness all the processing power of the machine.</a:t>
            </a:r>
            <a:r>
              <a:rPr lang="en-US" b="1" i="0" dirty="0">
                <a:solidFill>
                  <a:srgbClr val="4D5968"/>
                </a:solidFill>
                <a:effectLst/>
                <a:latin typeface="Nunito Sans" panose="020B0604020202020204" pitchFamily="2" charset="0"/>
              </a:rPr>
              <a:t> </a:t>
            </a:r>
            <a:r>
              <a:rPr lang="en-US" b="0" i="0" dirty="0">
                <a:solidFill>
                  <a:srgbClr val="BABEC3"/>
                </a:solidFill>
                <a:effectLst/>
                <a:latin typeface="IBM Plex Sans" panose="020B0503050203000203" pitchFamily="34" charset="0"/>
              </a:rPr>
              <a:t>Using a cluster of machines to train a model using </a:t>
            </a:r>
            <a:r>
              <a:rPr lang="en-US" b="0" i="0" u="none" strike="noStrike" dirty="0">
                <a:solidFill>
                  <a:srgbClr val="A591EE"/>
                </a:solidFill>
                <a:effectLst/>
                <a:latin typeface="IBM Plex Sans" panose="020B0503050203000203" pitchFamily="34" charset="0"/>
                <a:hlinkClick r:id="rId3"/>
              </a:rPr>
              <a:t>distributed computing</a:t>
            </a:r>
            <a:r>
              <a:rPr lang="en-US" b="0" i="0" u="none" strike="noStrike" dirty="0">
                <a:solidFill>
                  <a:srgbClr val="A591EE"/>
                </a:solidFill>
                <a:effectLst/>
                <a:latin typeface="IBM Plex Sans" panose="020B050305020300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5D686F"/>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Regularization</a:t>
            </a:r>
            <a:r>
              <a:rPr lang="en-US" sz="1200" dirty="0">
                <a:solidFill>
                  <a:schemeClr val="bg1"/>
                </a:solidFill>
              </a:rPr>
              <a:t> </a:t>
            </a:r>
            <a:r>
              <a:rPr lang="en-US" b="1" i="0" dirty="0">
                <a:solidFill>
                  <a:srgbClr val="4D5968"/>
                </a:solidFill>
                <a:effectLst/>
                <a:latin typeface="Nunito Sans" panose="020B0604020202020204" pitchFamily="2" charset="0"/>
              </a:rPr>
              <a:t>–</a:t>
            </a:r>
            <a:r>
              <a:rPr lang="en-US" sz="1200" dirty="0">
                <a:solidFill>
                  <a:schemeClr val="bg1"/>
                </a:solidFill>
              </a:rPr>
              <a:t> Extra protection against overfitting by including different regularization penalties, less pred. variability, improved accuracy.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Prevent overfitting by including different regularization penalties, less pred. variability, improved accuracy.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Auto pruning: a biased variable will be taken care automatically, so robust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chemeClr val="bg1"/>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82829"/>
                </a:solidFill>
                <a:effectLst/>
                <a:latin typeface="-apple-system"/>
              </a:rPr>
              <a:t>In </a:t>
            </a:r>
            <a:r>
              <a:rPr lang="en-US" b="0" i="0" dirty="0" err="1">
                <a:solidFill>
                  <a:srgbClr val="282829"/>
                </a:solidFill>
                <a:effectLst/>
                <a:latin typeface="-apple-system"/>
              </a:rPr>
              <a:t>XGBoost</a:t>
            </a:r>
            <a:r>
              <a:rPr lang="en-US" b="0" i="0" dirty="0">
                <a:solidFill>
                  <a:srgbClr val="282829"/>
                </a:solidFill>
                <a:effectLst/>
                <a:latin typeface="-apple-system"/>
              </a:rPr>
              <a:t> the size of the tree and the magnitude of the weights are controlled by standard regularization parameters.</a:t>
            </a:r>
            <a:endParaRPr lang="en-US" b="0" i="0" dirty="0">
              <a:solidFill>
                <a:srgbClr val="5D686F"/>
              </a:solidFill>
              <a:effectLst/>
              <a:latin typeface="Merriweather" panose="00000500000000000000" pitchFamily="2" charset="0"/>
            </a:endParaRPr>
          </a:p>
        </p:txBody>
      </p:sp>
      <p:sp>
        <p:nvSpPr>
          <p:cNvPr id="4" name="Slide Number Placeholder 3"/>
          <p:cNvSpPr>
            <a:spLocks noGrp="1"/>
          </p:cNvSpPr>
          <p:nvPr>
            <p:ph type="sldNum" sz="quarter" idx="5"/>
          </p:nvPr>
        </p:nvSpPr>
        <p:spPr/>
        <p:txBody>
          <a:bodyPr/>
          <a:lstStyle/>
          <a:p>
            <a:fld id="{AB1E8F3B-E39B-44FE-93CB-16787F4225BE}" type="slidenum">
              <a:rPr lang="en-NL" smtClean="0"/>
              <a:t>19</a:t>
            </a:fld>
            <a:endParaRPr lang="en-NL"/>
          </a:p>
        </p:txBody>
      </p:sp>
    </p:spTree>
    <p:extLst>
      <p:ext uri="{BB962C8B-B14F-4D97-AF65-F5344CB8AC3E}">
        <p14:creationId xmlns:p14="http://schemas.microsoft.com/office/powerpoint/2010/main" val="2811267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general tuning strategy for exploring </a:t>
            </a:r>
            <a:r>
              <a:rPr lang="en-US" b="1" i="0" dirty="0" err="1">
                <a:solidFill>
                  <a:srgbClr val="333333"/>
                </a:solidFill>
                <a:effectLst/>
                <a:latin typeface="Helvetica Neue"/>
              </a:rPr>
              <a:t>xgboost</a:t>
            </a:r>
            <a:r>
              <a:rPr lang="en-US" b="0" i="0" dirty="0">
                <a:solidFill>
                  <a:srgbClr val="333333"/>
                </a:solidFill>
                <a:effectLst/>
                <a:latin typeface="Helvetica Neue"/>
              </a:rPr>
              <a:t> hyperparameters builds onto the basic GBM tuning strategies</a:t>
            </a:r>
          </a:p>
          <a:p>
            <a:endParaRPr lang="en-US" b="0" i="0" dirty="0">
              <a:solidFill>
                <a:srgbClr val="333333"/>
              </a:solidFill>
              <a:effectLst/>
              <a:latin typeface="Helvetica Neue"/>
            </a:endParaRPr>
          </a:p>
          <a:p>
            <a:pPr algn="l">
              <a:buFont typeface="Arial" panose="020B0604020202020204" pitchFamily="34" charset="0"/>
              <a:buChar char="•"/>
            </a:pPr>
            <a:r>
              <a:rPr lang="en-US" b="0" i="0" dirty="0">
                <a:solidFill>
                  <a:srgbClr val="5D686F"/>
                </a:solidFill>
                <a:effectLst/>
                <a:latin typeface="Merriweather" panose="00000500000000000000" pitchFamily="2" charset="0"/>
              </a:rPr>
              <a:t> data: a </a:t>
            </a:r>
            <a:r>
              <a:rPr lang="en-US" b="1" i="0" dirty="0">
                <a:solidFill>
                  <a:srgbClr val="5D686F"/>
                </a:solidFill>
                <a:effectLst/>
                <a:latin typeface="Merriweather" panose="00000500000000000000" pitchFamily="2" charset="0"/>
              </a:rPr>
              <a:t>matrix</a:t>
            </a:r>
            <a:r>
              <a:rPr lang="en-US" b="0" i="0" dirty="0">
                <a:solidFill>
                  <a:srgbClr val="5D686F"/>
                </a:solidFill>
                <a:effectLst/>
                <a:latin typeface="Merriweather" panose="00000500000000000000" pitchFamily="2" charset="0"/>
              </a:rPr>
              <a:t> of the training data</a:t>
            </a:r>
          </a:p>
          <a:p>
            <a:pPr algn="l">
              <a:buFont typeface="Arial" panose="020B0604020202020204" pitchFamily="34" charset="0"/>
              <a:buChar char="•"/>
            </a:pPr>
            <a:r>
              <a:rPr lang="en-US" b="0" i="0" dirty="0">
                <a:solidFill>
                  <a:srgbClr val="5D686F"/>
                </a:solidFill>
                <a:effectLst/>
                <a:latin typeface="Merriweather" panose="00000500000000000000" pitchFamily="2" charset="0"/>
              </a:rPr>
              <a:t> label: the response variable in numeric format (for binary classification 0 &amp; 1)</a:t>
            </a:r>
          </a:p>
          <a:p>
            <a:pPr algn="l">
              <a:buFont typeface="Arial" panose="020B0604020202020204" pitchFamily="34" charset="0"/>
              <a:buChar char="•"/>
            </a:pPr>
            <a:r>
              <a:rPr lang="en-US" b="0" i="0" dirty="0">
                <a:solidFill>
                  <a:srgbClr val="5D686F"/>
                </a:solidFill>
                <a:effectLst/>
                <a:latin typeface="Merriweather" panose="00000500000000000000" pitchFamily="2" charset="0"/>
              </a:rPr>
              <a:t> objective: defines what learning task should be trained</a:t>
            </a:r>
          </a:p>
          <a:p>
            <a:pPr algn="l">
              <a:buFont typeface="Arial" panose="020B0604020202020204" pitchFamily="34" charset="0"/>
              <a:buChar char="•"/>
            </a:pPr>
            <a:r>
              <a:rPr lang="en-US" b="0" i="0" dirty="0">
                <a:solidFill>
                  <a:srgbClr val="5D686F"/>
                </a:solidFill>
                <a:effectLst/>
                <a:latin typeface="Merriweather" panose="00000500000000000000" pitchFamily="2" charset="0"/>
              </a:rPr>
              <a:t> </a:t>
            </a:r>
            <a:r>
              <a:rPr lang="en-US" b="0" i="0" dirty="0" err="1">
                <a:solidFill>
                  <a:srgbClr val="5D686F"/>
                </a:solidFill>
                <a:effectLst/>
                <a:latin typeface="Merriweather" panose="00000500000000000000" pitchFamily="2" charset="0"/>
              </a:rPr>
              <a:t>nrounds</a:t>
            </a:r>
            <a:r>
              <a:rPr lang="en-US" b="0" i="0" dirty="0">
                <a:solidFill>
                  <a:srgbClr val="5D686F"/>
                </a:solidFill>
                <a:effectLst/>
                <a:latin typeface="Merriweather" panose="00000500000000000000" pitchFamily="2" charset="0"/>
              </a:rPr>
              <a:t>: number of boosting iterations</a:t>
            </a:r>
          </a:p>
          <a:p>
            <a:endParaRPr lang="en-NL" dirty="0"/>
          </a:p>
        </p:txBody>
      </p:sp>
      <p:sp>
        <p:nvSpPr>
          <p:cNvPr id="4" name="Slide Number Placeholder 3"/>
          <p:cNvSpPr>
            <a:spLocks noGrp="1"/>
          </p:cNvSpPr>
          <p:nvPr>
            <p:ph type="sldNum" sz="quarter" idx="5"/>
          </p:nvPr>
        </p:nvSpPr>
        <p:spPr/>
        <p:txBody>
          <a:bodyPr/>
          <a:lstStyle/>
          <a:p>
            <a:fld id="{AB1E8F3B-E39B-44FE-93CB-16787F4225BE}" type="slidenum">
              <a:rPr lang="en-NL" smtClean="0"/>
              <a:t>20</a:t>
            </a:fld>
            <a:endParaRPr lang="en-NL"/>
          </a:p>
        </p:txBody>
      </p:sp>
    </p:spTree>
    <p:extLst>
      <p:ext uri="{BB962C8B-B14F-4D97-AF65-F5344CB8AC3E}">
        <p14:creationId xmlns:p14="http://schemas.microsoft.com/office/powerpoint/2010/main" val="267269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chemeClr val="bg2">
                    <a:lumMod val="25000"/>
                  </a:schemeClr>
                </a:solidFill>
                <a:effectLst/>
                <a:latin typeface="arial" panose="020B0604020202020204" pitchFamily="34" charset="0"/>
              </a:rPr>
              <a:t>GBM performs well when you have unbalanced data such as risk assessment.</a:t>
            </a:r>
            <a:endParaRPr lang="en-US" dirty="0"/>
          </a:p>
          <a:p>
            <a:endParaRPr lang="en-US" dirty="0"/>
          </a:p>
          <a:p>
            <a:r>
              <a:rPr lang="en-US" dirty="0"/>
              <a:t>Credit lending: loan eligibility. Agents might not know if the applicant can pay back their loans. They might not see the pattern.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Healthcare: </a:t>
            </a:r>
            <a:r>
              <a:rPr lang="en-US" sz="1200" dirty="0" err="1"/>
              <a:t>Ensembling</a:t>
            </a:r>
            <a:r>
              <a:rPr lang="en-US" sz="1200" dirty="0"/>
              <a:t> models </a:t>
            </a:r>
            <a:r>
              <a:rPr lang="en-US" b="0" i="0" dirty="0">
                <a:solidFill>
                  <a:srgbClr val="212121"/>
                </a:solidFill>
                <a:effectLst/>
                <a:latin typeface="Cambria" panose="02040503050406030204" pitchFamily="18" charset="0"/>
              </a:rPr>
              <a:t>help to exploring complex interactions between risk factors. </a:t>
            </a:r>
            <a:r>
              <a:rPr lang="en-US" b="0" i="0" dirty="0">
                <a:solidFill>
                  <a:srgbClr val="525252"/>
                </a:solidFill>
                <a:effectLst/>
                <a:latin typeface="IBM Plex Sans" panose="020B0503050203000203" pitchFamily="34" charset="0"/>
              </a:rPr>
              <a:t>improve the accuracy in identifying patients who could benefit from preventive treatment of cardiovascular disease, while avoiding unnecessary treatment of others.</a:t>
            </a:r>
            <a:endParaRPr lang="en-US" sz="1200" dirty="0"/>
          </a:p>
          <a:p>
            <a:endParaRPr lang="en-US" dirty="0"/>
          </a:p>
          <a:p>
            <a:pPr algn="l"/>
            <a:r>
              <a:rPr lang="en-US" dirty="0"/>
              <a:t>Fraud detection: </a:t>
            </a:r>
            <a:r>
              <a:rPr lang="en-US" b="0" i="0" dirty="0">
                <a:solidFill>
                  <a:srgbClr val="000000"/>
                </a:solidFill>
                <a:effectLst/>
                <a:latin typeface="ff5"/>
              </a:rPr>
              <a:t>For various reasons, fraud detection is considered a challenge for GBM because, for example, the distribution of data continually evolves over time due to new attack approaches and seasonality and because a very small percentage of all credit card transactions are fraudulent. Historical credit </a:t>
            </a:r>
          </a:p>
          <a:p>
            <a:pPr algn="l"/>
            <a:r>
              <a:rPr lang="en-US" b="0" i="0" dirty="0">
                <a:solidFill>
                  <a:srgbClr val="000000"/>
                </a:solidFill>
                <a:effectLst/>
                <a:latin typeface="ff5"/>
              </a:rPr>
              <a:t>card transactions are labeled as legitimate or fraudulent (supervised learning).</a:t>
            </a:r>
          </a:p>
          <a:p>
            <a:r>
              <a:rPr lang="en-US" b="0" i="0" dirty="0">
                <a:solidFill>
                  <a:srgbClr val="333333"/>
                </a:solidFill>
                <a:effectLst/>
                <a:latin typeface="AmazonEmber"/>
              </a:rPr>
              <a:t>Dataset of credit card transactions to train the model to recognize fraud patterns faster than human agents. The model is self-learning which enables it to adapt to new, unknown fraud patterns. Adding data related to how the customers connect to the site: IP, device type etc. Where the model is not sure, then send customers to the human agents.</a:t>
            </a:r>
          </a:p>
          <a:p>
            <a:r>
              <a:rPr lang="en-US" b="0" i="0" dirty="0">
                <a:solidFill>
                  <a:srgbClr val="333333"/>
                </a:solidFill>
                <a:effectLst/>
                <a:latin typeface="AmazonEmber"/>
              </a:rPr>
              <a:t>Anomaly </a:t>
            </a:r>
            <a:r>
              <a:rPr lang="en-US" b="0" i="0" dirty="0" err="1">
                <a:solidFill>
                  <a:srgbClr val="333333"/>
                </a:solidFill>
                <a:effectLst/>
                <a:latin typeface="AmazonEmber"/>
              </a:rPr>
              <a:t>detec</a:t>
            </a:r>
            <a:r>
              <a:rPr lang="en-US" b="0" i="0" dirty="0">
                <a:solidFill>
                  <a:srgbClr val="333333"/>
                </a:solidFill>
                <a:effectLst/>
                <a:latin typeface="AmazonEmber"/>
              </a:rPr>
              <a:t>: </a:t>
            </a:r>
            <a:r>
              <a:rPr lang="en-US" sz="1200" kern="1200" dirty="0">
                <a:latin typeface="+mn-lt"/>
                <a:ea typeface="+mn-ea"/>
                <a:cs typeface="+mn-cs"/>
              </a:rPr>
              <a:t>in supervised learning settings where data is often highly unbalanced </a:t>
            </a:r>
            <a:r>
              <a:rPr lang="en-US" dirty="0"/>
              <a:t>(i.e. a few anomalies versus a huge amount of genuine/normal data</a:t>
            </a:r>
            <a:r>
              <a:rPr lang="en-US" sz="1200" kern="1200" dirty="0">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Search engines for page rankings</a:t>
            </a:r>
          </a:p>
        </p:txBody>
      </p:sp>
      <p:sp>
        <p:nvSpPr>
          <p:cNvPr id="4" name="Slide Number Placeholder 3"/>
          <p:cNvSpPr>
            <a:spLocks noGrp="1"/>
          </p:cNvSpPr>
          <p:nvPr>
            <p:ph type="sldNum" sz="quarter" idx="5"/>
          </p:nvPr>
        </p:nvSpPr>
        <p:spPr/>
        <p:txBody>
          <a:bodyPr/>
          <a:lstStyle/>
          <a:p>
            <a:fld id="{AB1E8F3B-E39B-44FE-93CB-16787F4225BE}" type="slidenum">
              <a:rPr lang="en-NL" smtClean="0"/>
              <a:t>21</a:t>
            </a:fld>
            <a:endParaRPr lang="en-NL"/>
          </a:p>
        </p:txBody>
      </p:sp>
    </p:spTree>
    <p:extLst>
      <p:ext uri="{BB962C8B-B14F-4D97-AF65-F5344CB8AC3E}">
        <p14:creationId xmlns:p14="http://schemas.microsoft.com/office/powerpoint/2010/main" val="1504703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Gradient boosting: breaking into two pieces, what do boosting and gradient mean in the GBM context.</a:t>
            </a:r>
          </a:p>
          <a:p>
            <a:pPr marL="228600" indent="-228600">
              <a:buAutoNum type="arabicPeriod"/>
            </a:pPr>
            <a:r>
              <a:rPr lang="en-US" dirty="0"/>
              <a:t>Main components</a:t>
            </a:r>
          </a:p>
          <a:p>
            <a:pPr marL="228600" indent="-228600">
              <a:buAutoNum type="arabicPeriod"/>
            </a:pPr>
            <a:r>
              <a:rPr lang="en-US" dirty="0"/>
              <a:t>How does GBM work? What kind of calc. is behind the algorithm.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Important to highlight the difference from RF. Things become more clear.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Tuning parameters are quite important to avoid overfitting as GBM is prone to it.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Basic GBM and </a:t>
            </a:r>
            <a:r>
              <a:rPr lang="en-US" dirty="0" err="1"/>
              <a:t>XGBoost</a:t>
            </a:r>
            <a:r>
              <a:rPr lang="en-US" dirty="0"/>
              <a:t> and their implementation</a:t>
            </a:r>
          </a:p>
          <a:p>
            <a:pPr marL="228600" indent="-228600">
              <a:buAutoNum type="arabicPeriod"/>
            </a:pPr>
            <a:r>
              <a:rPr lang="en-US" dirty="0"/>
              <a:t>Finally, some-real life applications</a:t>
            </a:r>
          </a:p>
        </p:txBody>
      </p:sp>
      <p:sp>
        <p:nvSpPr>
          <p:cNvPr id="4" name="Slide Number Placeholder 3"/>
          <p:cNvSpPr>
            <a:spLocks noGrp="1"/>
          </p:cNvSpPr>
          <p:nvPr>
            <p:ph type="sldNum" sz="quarter" idx="5"/>
          </p:nvPr>
        </p:nvSpPr>
        <p:spPr/>
        <p:txBody>
          <a:bodyPr/>
          <a:lstStyle/>
          <a:p>
            <a:fld id="{AB1E8F3B-E39B-44FE-93CB-16787F4225BE}" type="slidenum">
              <a:rPr lang="en-NL" smtClean="0"/>
              <a:t>2</a:t>
            </a:fld>
            <a:endParaRPr lang="en-NL"/>
          </a:p>
        </p:txBody>
      </p:sp>
    </p:spTree>
    <p:extLst>
      <p:ext uri="{BB962C8B-B14F-4D97-AF65-F5344CB8AC3E}">
        <p14:creationId xmlns:p14="http://schemas.microsoft.com/office/powerpoint/2010/main" val="2177596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a:t>
            </a:r>
            <a:endParaRPr lang="en-NL" dirty="0"/>
          </a:p>
        </p:txBody>
      </p:sp>
      <p:sp>
        <p:nvSpPr>
          <p:cNvPr id="4" name="Slide Number Placeholder 3"/>
          <p:cNvSpPr>
            <a:spLocks noGrp="1"/>
          </p:cNvSpPr>
          <p:nvPr>
            <p:ph type="sldNum" sz="quarter" idx="5"/>
          </p:nvPr>
        </p:nvSpPr>
        <p:spPr/>
        <p:txBody>
          <a:bodyPr/>
          <a:lstStyle/>
          <a:p>
            <a:fld id="{AB1E8F3B-E39B-44FE-93CB-16787F4225BE}" type="slidenum">
              <a:rPr lang="en-NL" smtClean="0"/>
              <a:t>22</a:t>
            </a:fld>
            <a:endParaRPr lang="en-NL"/>
          </a:p>
        </p:txBody>
      </p:sp>
    </p:spTree>
    <p:extLst>
      <p:ext uri="{BB962C8B-B14F-4D97-AF65-F5344CB8AC3E}">
        <p14:creationId xmlns:p14="http://schemas.microsoft.com/office/powerpoint/2010/main" val="1592316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25252"/>
                </a:solidFill>
                <a:effectLst/>
                <a:latin typeface="IBM Plex Sans" panose="020B0604020202020204" pitchFamily="34" charset="0"/>
              </a:rPr>
              <a:t>Boosting is an ensemble learning method that combines a group of weak learners and turns them into strong learners to minimize training errors. </a:t>
            </a:r>
            <a:endParaRPr lang="en-US" b="0" i="0" dirty="0">
              <a:solidFill>
                <a:srgbClr val="333333"/>
              </a:solidFill>
              <a:effectLst/>
              <a:latin typeface="Poppins" panose="020B0502040204020203" pitchFamily="2" charset="0"/>
            </a:endParaRPr>
          </a:p>
          <a:p>
            <a:r>
              <a:rPr lang="en-US" b="0" i="0" dirty="0">
                <a:solidFill>
                  <a:srgbClr val="333333"/>
                </a:solidFill>
                <a:effectLst/>
                <a:latin typeface="Poppins" panose="020B0502040204020203" pitchFamily="2" charset="0"/>
              </a:rPr>
              <a:t>Starting with the bunch of weak learners, modifying during training and make them better learners and reduce the model error as much as possible.</a:t>
            </a:r>
          </a:p>
          <a:p>
            <a:endParaRPr lang="en-US" b="0" i="0" dirty="0">
              <a:solidFill>
                <a:srgbClr val="333333"/>
              </a:solidFill>
              <a:effectLst/>
              <a:latin typeface="Poppins" panose="020B0502040204020203" pitchFamily="2" charset="0"/>
            </a:endParaRPr>
          </a:p>
          <a:p>
            <a:r>
              <a:rPr lang="en-US" b="0" i="0" dirty="0">
                <a:solidFill>
                  <a:srgbClr val="525252"/>
                </a:solidFill>
                <a:effectLst/>
                <a:latin typeface="IBM Plex Sans" panose="020B0503050203000203" pitchFamily="34" charset="0"/>
              </a:rPr>
              <a:t>In boosting, a random sample of data is selected, fit with a model and then trained sequentially — each model tries to compensate for the weaknesses/errors of the previous ones. </a:t>
            </a:r>
            <a:r>
              <a:rPr lang="en-US" b="0" i="0" dirty="0">
                <a:solidFill>
                  <a:srgbClr val="333333"/>
                </a:solidFill>
                <a:effectLst/>
                <a:latin typeface="Maven Pro"/>
              </a:rPr>
              <a:t>Ensemble method is to train multiple models one after the other.</a:t>
            </a:r>
          </a:p>
          <a:p>
            <a:endParaRPr lang="en-US" b="0" i="0" dirty="0">
              <a:solidFill>
                <a:srgbClr val="525252"/>
              </a:solidFill>
              <a:effectLst/>
              <a:latin typeface="IBM Plex Sans" panose="020B0503050203000203" pitchFamily="34" charset="0"/>
            </a:endParaRPr>
          </a:p>
          <a:p>
            <a:r>
              <a:rPr lang="en-US" b="0" i="0" dirty="0">
                <a:solidFill>
                  <a:srgbClr val="525252"/>
                </a:solidFill>
                <a:effectLst/>
                <a:latin typeface="IBM Plex Sans" panose="020B0503050203000203" pitchFamily="34" charset="0"/>
              </a:rPr>
              <a:t>What is a weak learner? </a:t>
            </a:r>
            <a:r>
              <a:rPr lang="en-US" b="0" i="0" dirty="0">
                <a:solidFill>
                  <a:srgbClr val="333333"/>
                </a:solidFill>
                <a:effectLst/>
                <a:latin typeface="Poppins" panose="020B0502040204020203" pitchFamily="2" charset="0"/>
              </a:rPr>
              <a:t>A decision tree with only a few splits; accuracy is slightly better than a 50%, random guessing. </a:t>
            </a:r>
            <a:r>
              <a:rPr lang="en-US" b="0" i="0" dirty="0">
                <a:solidFill>
                  <a:srgbClr val="525252"/>
                </a:solidFill>
                <a:effectLst/>
                <a:latin typeface="IBM Plex Sans" panose="020B0503050203000203" pitchFamily="34" charset="0"/>
              </a:rPr>
              <a:t>A shallow tree unlike a deep random forest tree for example. </a:t>
            </a:r>
          </a:p>
          <a:p>
            <a:endParaRPr lang="en-US" b="0" i="0" dirty="0">
              <a:solidFill>
                <a:srgbClr val="333333"/>
              </a:solidFill>
              <a:effectLst/>
              <a:latin typeface="Poppins" panose="020B0502040204020203" pitchFamily="2" charset="0"/>
            </a:endParaRPr>
          </a:p>
          <a:p>
            <a:r>
              <a:rPr lang="en-US" b="0" i="0" dirty="0">
                <a:solidFill>
                  <a:srgbClr val="3F3E4B"/>
                </a:solidFill>
                <a:effectLst/>
                <a:latin typeface="Roboto" panose="02000000000000000000" pitchFamily="2" charset="0"/>
              </a:rPr>
              <a:t>To summarize boosting: Each new tree is built to improve the deficiencies of the previous trees and this concept is called </a:t>
            </a:r>
            <a:r>
              <a:rPr lang="en-US" b="0" i="1" dirty="0">
                <a:solidFill>
                  <a:srgbClr val="3F3E4B"/>
                </a:solidFill>
                <a:effectLst/>
                <a:latin typeface="Roboto" panose="02000000000000000000" pitchFamily="2" charset="0"/>
              </a:rPr>
              <a:t>boosting</a:t>
            </a:r>
            <a:r>
              <a:rPr lang="en-US" b="0" i="0" dirty="0">
                <a:solidFill>
                  <a:srgbClr val="3F3E4B"/>
                </a:solidFill>
                <a:effectLst/>
                <a:latin typeface="Roboto" panose="02000000000000000000" pitchFamily="2" charset="0"/>
              </a:rPr>
              <a:t>. See the boosting algorithm visually in the next slide.</a:t>
            </a:r>
          </a:p>
          <a:p>
            <a:endParaRPr lang="en-NL" dirty="0"/>
          </a:p>
        </p:txBody>
      </p:sp>
      <p:sp>
        <p:nvSpPr>
          <p:cNvPr id="4" name="Slide Number Placeholder 3"/>
          <p:cNvSpPr>
            <a:spLocks noGrp="1"/>
          </p:cNvSpPr>
          <p:nvPr>
            <p:ph type="sldNum" sz="quarter" idx="5"/>
          </p:nvPr>
        </p:nvSpPr>
        <p:spPr/>
        <p:txBody>
          <a:bodyPr/>
          <a:lstStyle/>
          <a:p>
            <a:fld id="{AB1E8F3B-E39B-44FE-93CB-16787F4225BE}" type="slidenum">
              <a:rPr lang="en-NL" smtClean="0"/>
              <a:t>3</a:t>
            </a:fld>
            <a:endParaRPr lang="en-NL"/>
          </a:p>
        </p:txBody>
      </p:sp>
    </p:spTree>
    <p:extLst>
      <p:ext uri="{BB962C8B-B14F-4D97-AF65-F5344CB8AC3E}">
        <p14:creationId xmlns:p14="http://schemas.microsoft.com/office/powerpoint/2010/main" val="68035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82829"/>
                </a:solidFill>
                <a:effectLst/>
                <a:latin typeface="-apple-system"/>
              </a:rPr>
              <a:t>Seq.Ens.appr</a:t>
            </a:r>
            <a:r>
              <a:rPr lang="en-US" b="0" i="0" dirty="0">
                <a:solidFill>
                  <a:srgbClr val="282829"/>
                </a:solidFill>
                <a:effectLst/>
                <a:latin typeface="-apple-system"/>
              </a:rPr>
              <a:t>. Is all about minimizing the errors.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urce-serif-pro"/>
              </a:rPr>
              <a:t>First built a model, find its residual and build another model on the previous residual. Repeat this process as many times as required until the errors are at the min. point.</a:t>
            </a:r>
            <a:endParaRPr lang="en-US" b="0" i="0" dirty="0">
              <a:solidFill>
                <a:srgbClr val="2828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82829"/>
                </a:solidFill>
                <a:effectLst/>
                <a:latin typeface="-apple-system"/>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82829"/>
                </a:solidFill>
                <a:effectLst/>
                <a:latin typeface="-apple-system"/>
              </a:rPr>
              <a:t>Without any math: Imagine, that you are trying to solve a very difficult problem. You give an initial solution, which may be bad, but then you see where you are wrong, and you are going to improve that solution by improving your mistakes. In every iteration you alternate your strategy to correct the mistakes you made in the previous one.</a:t>
            </a:r>
          </a:p>
        </p:txBody>
      </p:sp>
      <p:sp>
        <p:nvSpPr>
          <p:cNvPr id="4" name="Slide Number Placeholder 3"/>
          <p:cNvSpPr>
            <a:spLocks noGrp="1"/>
          </p:cNvSpPr>
          <p:nvPr>
            <p:ph type="sldNum" sz="quarter" idx="5"/>
          </p:nvPr>
        </p:nvSpPr>
        <p:spPr/>
        <p:txBody>
          <a:bodyPr/>
          <a:lstStyle/>
          <a:p>
            <a:fld id="{AB1E8F3B-E39B-44FE-93CB-16787F4225BE}" type="slidenum">
              <a:rPr lang="en-NL" smtClean="0"/>
              <a:t>4</a:t>
            </a:fld>
            <a:endParaRPr lang="en-NL"/>
          </a:p>
        </p:txBody>
      </p:sp>
    </p:spTree>
    <p:extLst>
      <p:ext uri="{BB962C8B-B14F-4D97-AF65-F5344CB8AC3E}">
        <p14:creationId xmlns:p14="http://schemas.microsoft.com/office/powerpoint/2010/main" val="120764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82829"/>
                </a:solidFill>
                <a:effectLst/>
                <a:latin typeface="-apple-system"/>
              </a:rPr>
              <a:t>Gradient boosting involves three main steps. Gradient boosting adds sub-models incrementally to minimize a loss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F3E4B"/>
              </a:solidFill>
              <a:effectLst/>
              <a:latin typeface="Roboto" panose="02000000000000000000" pitchFamily="2"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82829"/>
                </a:solidFill>
                <a:effectLst/>
                <a:latin typeface="-apple-system"/>
              </a:rPr>
              <a:t>We optimize a loss function </a:t>
            </a:r>
            <a:r>
              <a:rPr lang="en-US" b="0" i="0" dirty="0">
                <a:solidFill>
                  <a:srgbClr val="3F3E4B"/>
                </a:solidFill>
                <a:effectLst/>
                <a:latin typeface="Roboto" panose="02000000000000000000" pitchFamily="2" charset="0"/>
              </a:rPr>
              <a:t>as the algorithm builds each tree. What is loss, </a:t>
            </a:r>
            <a:r>
              <a:rPr lang="en-US" b="0" i="0" dirty="0">
                <a:solidFill>
                  <a:srgbClr val="282829"/>
                </a:solidFill>
                <a:effectLst/>
                <a:latin typeface="-apple-system"/>
              </a:rPr>
              <a:t>remember Linear reg uses OLS.</a:t>
            </a:r>
            <a:r>
              <a:rPr lang="en-US" b="0" i="0" dirty="0">
                <a:solidFill>
                  <a:srgbClr val="3F3E4B"/>
                </a:solidFill>
                <a:effectLst/>
                <a:latin typeface="Roboto" panose="02000000000000000000" pitchFamily="2" charset="0"/>
              </a:rPr>
              <a:t> </a:t>
            </a:r>
            <a:r>
              <a:rPr lang="en-US" b="0" i="0" dirty="0">
                <a:solidFill>
                  <a:srgbClr val="282829"/>
                </a:solidFill>
                <a:effectLst/>
                <a:latin typeface="-apple-system"/>
              </a:rPr>
              <a:t>The loss function depends on the type of problem. For example, regression may use a squared error and classiﬁcation may use logarithmic loss. The</a:t>
            </a:r>
            <a:r>
              <a:rPr lang="en-US" b="0" i="0" dirty="0">
                <a:solidFill>
                  <a:srgbClr val="3F3E4B"/>
                </a:solidFill>
                <a:effectLst/>
                <a:latin typeface="Roboto" panose="02000000000000000000" pitchFamily="2" charset="0"/>
              </a:rPr>
              <a:t> </a:t>
            </a:r>
            <a:r>
              <a:rPr lang="en-US" b="0" i="1" dirty="0">
                <a:solidFill>
                  <a:srgbClr val="3F3E4B"/>
                </a:solidFill>
                <a:effectLst/>
                <a:latin typeface="Roboto" panose="02000000000000000000" pitchFamily="2" charset="0"/>
              </a:rPr>
              <a:t>gradient </a:t>
            </a:r>
            <a:r>
              <a:rPr lang="en-US" b="0" i="0" dirty="0">
                <a:solidFill>
                  <a:srgbClr val="3F3E4B"/>
                </a:solidFill>
                <a:effectLst/>
                <a:latin typeface="Roboto" panose="02000000000000000000" pitchFamily="2" charset="0"/>
              </a:rPr>
              <a:t>part of gradient boosting comes from minimizing the errors. </a:t>
            </a:r>
            <a:r>
              <a:rPr lang="en-US" b="0" i="0" dirty="0">
                <a:solidFill>
                  <a:srgbClr val="282829"/>
                </a:solidFill>
                <a:effectLst/>
                <a:latin typeface="-apple-system"/>
              </a:rPr>
              <a:t>This is the gradient part of gradient boosting. </a:t>
            </a:r>
            <a:endParaRPr lang="en-US" b="0" i="0" dirty="0">
              <a:solidFill>
                <a:srgbClr val="3F3E4B"/>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b="0" i="0" dirty="0">
                <a:solidFill>
                  <a:srgbClr val="3F3E4B"/>
                </a:solidFill>
                <a:effectLst/>
                <a:latin typeface="Roboto" panose="02000000000000000000" pitchFamily="2" charset="0"/>
              </a:rPr>
              <a:t>Each new tree is a weak learner. </a:t>
            </a:r>
            <a:r>
              <a:rPr lang="en-US" b="0" i="0" dirty="0">
                <a:solidFill>
                  <a:srgbClr val="282829"/>
                </a:solidFill>
                <a:effectLst/>
                <a:latin typeface="-apple-system"/>
              </a:rPr>
              <a:t>Weak learners can be controlled by some parameters, so they can remain weak, i.e., we need to constraint their splits.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3. </a:t>
            </a:r>
            <a:r>
              <a:rPr lang="en-US" b="0" i="0" dirty="0">
                <a:solidFill>
                  <a:srgbClr val="3F3E4B"/>
                </a:solidFill>
                <a:effectLst/>
                <a:latin typeface="Roboto" panose="02000000000000000000" pitchFamily="2" charset="0"/>
              </a:rPr>
              <a:t>The decision trees are built additively. Each decision tree is built one after another. Sequence is important.</a:t>
            </a:r>
          </a:p>
        </p:txBody>
      </p:sp>
      <p:sp>
        <p:nvSpPr>
          <p:cNvPr id="4" name="Slide Number Placeholder 3"/>
          <p:cNvSpPr>
            <a:spLocks noGrp="1"/>
          </p:cNvSpPr>
          <p:nvPr>
            <p:ph type="sldNum" sz="quarter" idx="5"/>
          </p:nvPr>
        </p:nvSpPr>
        <p:spPr/>
        <p:txBody>
          <a:bodyPr/>
          <a:lstStyle/>
          <a:p>
            <a:fld id="{AB1E8F3B-E39B-44FE-93CB-16787F4225BE}" type="slidenum">
              <a:rPr lang="en-NL" smtClean="0"/>
              <a:t>5</a:t>
            </a:fld>
            <a:endParaRPr lang="en-NL"/>
          </a:p>
        </p:txBody>
      </p:sp>
    </p:spTree>
    <p:extLst>
      <p:ext uri="{BB962C8B-B14F-4D97-AF65-F5344CB8AC3E}">
        <p14:creationId xmlns:p14="http://schemas.microsoft.com/office/powerpoint/2010/main" val="181412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F3E4B"/>
                </a:solidFill>
                <a:effectLst/>
                <a:latin typeface="Roboto" panose="02000000000000000000" pitchFamily="2" charset="0"/>
              </a:rPr>
              <a:t>Zoom in loss function and introduce one parameter GBM uses, closely related with the loss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F3E4B"/>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F3E4B"/>
                </a:solidFill>
                <a:effectLst/>
                <a:latin typeface="Roboto" panose="02000000000000000000" pitchFamily="2" charset="0"/>
              </a:rPr>
              <a:t>Gradient boosting algorithm uses the gradient descent to minimize an error function such as RMSE. </a:t>
            </a:r>
            <a:r>
              <a:rPr lang="en-US" b="0" i="0" dirty="0">
                <a:solidFill>
                  <a:srgbClr val="282829"/>
                </a:solidFill>
                <a:effectLst/>
                <a:latin typeface="-apple-system"/>
              </a:rPr>
              <a:t>Whenever gradient boosting algorithm adds a new tree, the gradient descent procedure moves towards to minimize the loss.</a:t>
            </a:r>
            <a:endParaRPr lang="en-US" b="0" i="0" dirty="0">
              <a:solidFill>
                <a:srgbClr val="3F3E4B"/>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F3E4B"/>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F3E4B"/>
                </a:solidFill>
                <a:effectLst/>
                <a:latin typeface="Roboto" panose="02000000000000000000" pitchFamily="2" charset="0"/>
              </a:rPr>
              <a:t>1. The gradient boosting algorithm builds each tree to minimize the errors, to optimize the loss function. </a:t>
            </a:r>
            <a:r>
              <a:rPr lang="en-US" b="0" i="0" dirty="0">
                <a:solidFill>
                  <a:srgbClr val="282829"/>
                </a:solidFill>
                <a:effectLst/>
                <a:latin typeface="-apple-system"/>
              </a:rPr>
              <a:t>The loss function depends on the type of problem, i.e., RMSE.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F3E4B"/>
              </a:solidFill>
              <a:effectLst/>
              <a:latin typeface="Roboto" panose="02000000000000000000" pitchFamily="2" charset="0"/>
            </a:endParaRPr>
          </a:p>
          <a:p>
            <a:r>
              <a:rPr lang="en-US" b="0" i="0" dirty="0">
                <a:solidFill>
                  <a:srgbClr val="282829"/>
                </a:solidFill>
                <a:effectLst/>
                <a:latin typeface="-apple-system"/>
              </a:rPr>
              <a:t>Gradient descent optimization in the GBM world is building meta-models consisting of multiple weak models that their output is added on top of each other to get a final optimized prediction.</a:t>
            </a:r>
          </a:p>
          <a:p>
            <a:endParaRPr lang="en-US" b="0" i="0" dirty="0">
              <a:solidFill>
                <a:srgbClr val="2828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82829"/>
                </a:solidFill>
                <a:effectLst/>
                <a:latin typeface="-apple-system"/>
              </a:rPr>
              <a:t>LR: while minimizing the errors, we need to decide the speed of learning. </a:t>
            </a:r>
            <a:r>
              <a:rPr lang="en-US" b="0" i="0" dirty="0">
                <a:solidFill>
                  <a:srgbClr val="292929"/>
                </a:solidFill>
                <a:effectLst/>
                <a:latin typeface="source-serif-pro"/>
              </a:rPr>
              <a:t>It adjusts the size of incremental steps, meaning, penalizes the importance of each consecutive iteration.</a:t>
            </a:r>
            <a:endParaRPr lang="en-US" b="0" i="0" dirty="0">
              <a:solidFill>
                <a:srgbClr val="282829"/>
              </a:solidFill>
              <a:effectLst/>
              <a:latin typeface="-apple-system"/>
            </a:endParaRPr>
          </a:p>
          <a:p>
            <a:endParaRPr lang="en-US" b="0" i="0" dirty="0">
              <a:solidFill>
                <a:srgbClr val="282829"/>
              </a:solidFill>
              <a:effectLst/>
              <a:latin typeface="-apple-system"/>
            </a:endParaRPr>
          </a:p>
          <a:p>
            <a:r>
              <a:rPr lang="en-US" b="0" i="0" dirty="0">
                <a:solidFill>
                  <a:srgbClr val="282829"/>
                </a:solidFill>
                <a:effectLst/>
                <a:latin typeface="-apple-system"/>
              </a:rPr>
              <a:t>Not all cost functions are convex like in the first graph</a:t>
            </a:r>
            <a:endParaRPr lang="en-US" b="0" i="0" dirty="0">
              <a:solidFill>
                <a:srgbClr val="3F3E4B"/>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AB1E8F3B-E39B-44FE-93CB-16787F4225BE}" type="slidenum">
              <a:rPr lang="en-NL" smtClean="0"/>
              <a:t>6</a:t>
            </a:fld>
            <a:endParaRPr lang="en-NL"/>
          </a:p>
        </p:txBody>
      </p:sp>
    </p:spTree>
    <p:extLst>
      <p:ext uri="{BB962C8B-B14F-4D97-AF65-F5344CB8AC3E}">
        <p14:creationId xmlns:p14="http://schemas.microsoft.com/office/powerpoint/2010/main" val="3826689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There may be local </a:t>
            </a:r>
            <a:r>
              <a:rPr lang="en-US" b="0" i="0" dirty="0" err="1">
                <a:solidFill>
                  <a:srgbClr val="333333"/>
                </a:solidFill>
                <a:effectLst/>
                <a:latin typeface="Helvetica Neue"/>
              </a:rPr>
              <a:t>minimas</a:t>
            </a:r>
            <a:r>
              <a:rPr lang="en-US" b="0" i="0" dirty="0">
                <a:solidFill>
                  <a:srgbClr val="333333"/>
                </a:solidFill>
                <a:effectLst/>
                <a:latin typeface="Helvetica Neue"/>
              </a:rPr>
              <a:t>, plateaus, and other irregular terrain of the loss function that makes finding the global minimum difficult. </a:t>
            </a:r>
            <a:r>
              <a:rPr lang="en-US" b="1" i="1" dirty="0">
                <a:solidFill>
                  <a:srgbClr val="333333"/>
                </a:solidFill>
                <a:effectLst/>
                <a:latin typeface="Helvetica Neue"/>
              </a:rPr>
              <a:t>Stochastic gradient descent</a:t>
            </a:r>
            <a:r>
              <a:rPr lang="en-US" b="0" i="0" dirty="0">
                <a:solidFill>
                  <a:srgbClr val="333333"/>
                </a:solidFill>
                <a:effectLst/>
                <a:latin typeface="Helvetica Neue"/>
              </a:rPr>
              <a:t> can help us address this problem by sampling a fraction of the training observations (typically without replacement) and growing the next tree using that subsample.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This makes the algorithm faster, but the stochastic nature of random sampling also adds some randomness in the loss function’s descending process. Although this randomness does not allow the algorithm to find the absolute global minimum, it can help the algorithm jump out of local minima and off plateaus to get sufficiently near the global minimum.</a:t>
            </a:r>
            <a:endParaRPr lang="en-US" b="0" i="0" dirty="0">
              <a:solidFill>
                <a:srgbClr val="3F3E4B"/>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AB1E8F3B-E39B-44FE-93CB-16787F4225BE}" type="slidenum">
              <a:rPr lang="en-NL" smtClean="0"/>
              <a:t>7</a:t>
            </a:fld>
            <a:endParaRPr lang="en-NL"/>
          </a:p>
        </p:txBody>
      </p:sp>
    </p:spTree>
    <p:extLst>
      <p:ext uri="{BB962C8B-B14F-4D97-AF65-F5344CB8AC3E}">
        <p14:creationId xmlns:p14="http://schemas.microsoft.com/office/powerpoint/2010/main" val="179545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from the worst prediction = avg. sale price. Base model, if you can call it a model actually, no model yet.</a:t>
            </a:r>
          </a:p>
          <a:p>
            <a:r>
              <a:rPr lang="en-US" dirty="0"/>
              <a:t>Error: how much the prediction deviated from the actual sale price. Observed price – avg. price. Ex/ prediction is 41000 USD off</a:t>
            </a:r>
          </a:p>
          <a:p>
            <a:r>
              <a:rPr lang="en-US" dirty="0"/>
              <a:t>2. Errors will be predicted</a:t>
            </a:r>
          </a:p>
          <a:p>
            <a:r>
              <a:rPr lang="en-US" dirty="0"/>
              <a:t>3. LR = at what speed you want to change the predicted value</a:t>
            </a:r>
            <a:endParaRPr lang="en-NL" dirty="0"/>
          </a:p>
        </p:txBody>
      </p:sp>
      <p:sp>
        <p:nvSpPr>
          <p:cNvPr id="4" name="Slide Number Placeholder 3"/>
          <p:cNvSpPr>
            <a:spLocks noGrp="1"/>
          </p:cNvSpPr>
          <p:nvPr>
            <p:ph type="sldNum" sz="quarter" idx="5"/>
          </p:nvPr>
        </p:nvSpPr>
        <p:spPr/>
        <p:txBody>
          <a:bodyPr/>
          <a:lstStyle/>
          <a:p>
            <a:fld id="{AB1E8F3B-E39B-44FE-93CB-16787F4225BE}" type="slidenum">
              <a:rPr lang="en-NL" smtClean="0"/>
              <a:t>8</a:t>
            </a:fld>
            <a:endParaRPr lang="en-NL"/>
          </a:p>
        </p:txBody>
      </p:sp>
    </p:spTree>
    <p:extLst>
      <p:ext uri="{BB962C8B-B14F-4D97-AF65-F5344CB8AC3E}">
        <p14:creationId xmlns:p14="http://schemas.microsoft.com/office/powerpoint/2010/main" val="97996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from the worst prediction = avg. sale price. Base model, if you can call it a model actually, no model yet.</a:t>
            </a:r>
          </a:p>
          <a:p>
            <a:r>
              <a:rPr lang="en-US" dirty="0"/>
              <a:t>Error: how much the prediction deviated from the actual sale price. Observed price – avg. price. Ex/ prediction is 41000 USD off</a:t>
            </a:r>
          </a:p>
          <a:p>
            <a:r>
              <a:rPr lang="en-US" dirty="0"/>
              <a:t>2. Errors will be predicted</a:t>
            </a:r>
          </a:p>
          <a:p>
            <a:r>
              <a:rPr lang="en-US" dirty="0"/>
              <a:t>3. LR = at what speed you want to change the predicted value</a:t>
            </a:r>
            <a:endParaRPr lang="en-NL" dirty="0"/>
          </a:p>
        </p:txBody>
      </p:sp>
      <p:sp>
        <p:nvSpPr>
          <p:cNvPr id="4" name="Slide Number Placeholder 3"/>
          <p:cNvSpPr>
            <a:spLocks noGrp="1"/>
          </p:cNvSpPr>
          <p:nvPr>
            <p:ph type="sldNum" sz="quarter" idx="5"/>
          </p:nvPr>
        </p:nvSpPr>
        <p:spPr/>
        <p:txBody>
          <a:bodyPr/>
          <a:lstStyle/>
          <a:p>
            <a:fld id="{AB1E8F3B-E39B-44FE-93CB-16787F4225BE}" type="slidenum">
              <a:rPr lang="en-NL" smtClean="0"/>
              <a:t>9</a:t>
            </a:fld>
            <a:endParaRPr lang="en-NL"/>
          </a:p>
        </p:txBody>
      </p:sp>
    </p:spTree>
    <p:extLst>
      <p:ext uri="{BB962C8B-B14F-4D97-AF65-F5344CB8AC3E}">
        <p14:creationId xmlns:p14="http://schemas.microsoft.com/office/powerpoint/2010/main" val="2612435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637C-0956-3985-9A72-AD3BCF590A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EB4B957D-35A1-B6E1-E0F1-052B63DCA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FC93D355-2C14-59A9-9876-7D158481E2AF}"/>
              </a:ext>
            </a:extLst>
          </p:cNvPr>
          <p:cNvSpPr>
            <a:spLocks noGrp="1"/>
          </p:cNvSpPr>
          <p:nvPr>
            <p:ph type="dt" sz="half" idx="10"/>
          </p:nvPr>
        </p:nvSpPr>
        <p:spPr/>
        <p:txBody>
          <a:bodyPr/>
          <a:lstStyle/>
          <a:p>
            <a:fld id="{900470F7-6D25-4028-8518-C27CF145F73F}" type="datetimeFigureOut">
              <a:rPr lang="en-NL" smtClean="0"/>
              <a:t>19/12/2022</a:t>
            </a:fld>
            <a:endParaRPr lang="en-NL"/>
          </a:p>
        </p:txBody>
      </p:sp>
      <p:sp>
        <p:nvSpPr>
          <p:cNvPr id="5" name="Footer Placeholder 4">
            <a:extLst>
              <a:ext uri="{FF2B5EF4-FFF2-40B4-BE49-F238E27FC236}">
                <a16:creationId xmlns:a16="http://schemas.microsoft.com/office/drawing/2014/main" id="{83789993-7296-FD50-A19A-FAE569332547}"/>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08CC6CF-58F5-C110-B050-AC831C166ADF}"/>
              </a:ext>
            </a:extLst>
          </p:cNvPr>
          <p:cNvSpPr>
            <a:spLocks noGrp="1"/>
          </p:cNvSpPr>
          <p:nvPr>
            <p:ph type="sldNum" sz="quarter" idx="12"/>
          </p:nvPr>
        </p:nvSpPr>
        <p:spPr/>
        <p:txBody>
          <a:bodyPr/>
          <a:lstStyle/>
          <a:p>
            <a:fld id="{E6607C07-61CB-487A-9C4F-3CE6208D2E8C}" type="slidenum">
              <a:rPr lang="en-NL" smtClean="0"/>
              <a:t>‹#›</a:t>
            </a:fld>
            <a:endParaRPr lang="en-NL"/>
          </a:p>
        </p:txBody>
      </p:sp>
    </p:spTree>
    <p:extLst>
      <p:ext uri="{BB962C8B-B14F-4D97-AF65-F5344CB8AC3E}">
        <p14:creationId xmlns:p14="http://schemas.microsoft.com/office/powerpoint/2010/main" val="170429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3484-BCB8-F17D-305F-5BC45AC45EF1}"/>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EB144477-A2E5-EA34-C4E8-1B901581BD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2BD729EE-B0BB-8BCB-7ABA-C586633D91F0}"/>
              </a:ext>
            </a:extLst>
          </p:cNvPr>
          <p:cNvSpPr>
            <a:spLocks noGrp="1"/>
          </p:cNvSpPr>
          <p:nvPr>
            <p:ph type="dt" sz="half" idx="10"/>
          </p:nvPr>
        </p:nvSpPr>
        <p:spPr/>
        <p:txBody>
          <a:bodyPr/>
          <a:lstStyle/>
          <a:p>
            <a:fld id="{900470F7-6D25-4028-8518-C27CF145F73F}" type="datetimeFigureOut">
              <a:rPr lang="en-NL" smtClean="0"/>
              <a:t>19/12/2022</a:t>
            </a:fld>
            <a:endParaRPr lang="en-NL"/>
          </a:p>
        </p:txBody>
      </p:sp>
      <p:sp>
        <p:nvSpPr>
          <p:cNvPr id="5" name="Footer Placeholder 4">
            <a:extLst>
              <a:ext uri="{FF2B5EF4-FFF2-40B4-BE49-F238E27FC236}">
                <a16:creationId xmlns:a16="http://schemas.microsoft.com/office/drawing/2014/main" id="{D7F3A51B-415E-3DBE-3C7F-8F665B73377A}"/>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ABE2CBC-BF2A-FDFF-EF60-315462BEB589}"/>
              </a:ext>
            </a:extLst>
          </p:cNvPr>
          <p:cNvSpPr>
            <a:spLocks noGrp="1"/>
          </p:cNvSpPr>
          <p:nvPr>
            <p:ph type="sldNum" sz="quarter" idx="12"/>
          </p:nvPr>
        </p:nvSpPr>
        <p:spPr/>
        <p:txBody>
          <a:bodyPr/>
          <a:lstStyle/>
          <a:p>
            <a:fld id="{E6607C07-61CB-487A-9C4F-3CE6208D2E8C}" type="slidenum">
              <a:rPr lang="en-NL" smtClean="0"/>
              <a:t>‹#›</a:t>
            </a:fld>
            <a:endParaRPr lang="en-NL"/>
          </a:p>
        </p:txBody>
      </p:sp>
    </p:spTree>
    <p:extLst>
      <p:ext uri="{BB962C8B-B14F-4D97-AF65-F5344CB8AC3E}">
        <p14:creationId xmlns:p14="http://schemas.microsoft.com/office/powerpoint/2010/main" val="3670808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DEA27-9197-ECD7-9110-7218E52880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4E9AC448-792F-8441-B2F4-FC1B242624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0D4B046F-C5F0-5CEF-7BA1-8A0FEECF4627}"/>
              </a:ext>
            </a:extLst>
          </p:cNvPr>
          <p:cNvSpPr>
            <a:spLocks noGrp="1"/>
          </p:cNvSpPr>
          <p:nvPr>
            <p:ph type="dt" sz="half" idx="10"/>
          </p:nvPr>
        </p:nvSpPr>
        <p:spPr/>
        <p:txBody>
          <a:bodyPr/>
          <a:lstStyle/>
          <a:p>
            <a:fld id="{900470F7-6D25-4028-8518-C27CF145F73F}" type="datetimeFigureOut">
              <a:rPr lang="en-NL" smtClean="0"/>
              <a:t>19/12/2022</a:t>
            </a:fld>
            <a:endParaRPr lang="en-NL"/>
          </a:p>
        </p:txBody>
      </p:sp>
      <p:sp>
        <p:nvSpPr>
          <p:cNvPr id="5" name="Footer Placeholder 4">
            <a:extLst>
              <a:ext uri="{FF2B5EF4-FFF2-40B4-BE49-F238E27FC236}">
                <a16:creationId xmlns:a16="http://schemas.microsoft.com/office/drawing/2014/main" id="{FC97900C-4345-0C54-2109-E67BE684A01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CD3F063-F0C3-33B9-BFEA-65C1CB3EF881}"/>
              </a:ext>
            </a:extLst>
          </p:cNvPr>
          <p:cNvSpPr>
            <a:spLocks noGrp="1"/>
          </p:cNvSpPr>
          <p:nvPr>
            <p:ph type="sldNum" sz="quarter" idx="12"/>
          </p:nvPr>
        </p:nvSpPr>
        <p:spPr/>
        <p:txBody>
          <a:bodyPr/>
          <a:lstStyle/>
          <a:p>
            <a:fld id="{E6607C07-61CB-487A-9C4F-3CE6208D2E8C}" type="slidenum">
              <a:rPr lang="en-NL" smtClean="0"/>
              <a:t>‹#›</a:t>
            </a:fld>
            <a:endParaRPr lang="en-NL"/>
          </a:p>
        </p:txBody>
      </p:sp>
    </p:spTree>
    <p:extLst>
      <p:ext uri="{BB962C8B-B14F-4D97-AF65-F5344CB8AC3E}">
        <p14:creationId xmlns:p14="http://schemas.microsoft.com/office/powerpoint/2010/main" val="2358429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4356-5DEB-1EA0-05D5-7744C23F5ADA}"/>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704CB070-7646-8263-D01C-1925AFFEC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3516546F-4E41-466C-0BB2-A0623D65EF5B}"/>
              </a:ext>
            </a:extLst>
          </p:cNvPr>
          <p:cNvSpPr>
            <a:spLocks noGrp="1"/>
          </p:cNvSpPr>
          <p:nvPr>
            <p:ph type="dt" sz="half" idx="10"/>
          </p:nvPr>
        </p:nvSpPr>
        <p:spPr/>
        <p:txBody>
          <a:bodyPr/>
          <a:lstStyle/>
          <a:p>
            <a:fld id="{900470F7-6D25-4028-8518-C27CF145F73F}" type="datetimeFigureOut">
              <a:rPr lang="en-NL" smtClean="0"/>
              <a:t>19/12/2022</a:t>
            </a:fld>
            <a:endParaRPr lang="en-NL"/>
          </a:p>
        </p:txBody>
      </p:sp>
      <p:sp>
        <p:nvSpPr>
          <p:cNvPr id="5" name="Footer Placeholder 4">
            <a:extLst>
              <a:ext uri="{FF2B5EF4-FFF2-40B4-BE49-F238E27FC236}">
                <a16:creationId xmlns:a16="http://schemas.microsoft.com/office/drawing/2014/main" id="{630649CB-C13A-6F22-FC0A-A9A3961C8957}"/>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6B5ABAB-3C27-E967-3EC2-3B6330D5FBA1}"/>
              </a:ext>
            </a:extLst>
          </p:cNvPr>
          <p:cNvSpPr>
            <a:spLocks noGrp="1"/>
          </p:cNvSpPr>
          <p:nvPr>
            <p:ph type="sldNum" sz="quarter" idx="12"/>
          </p:nvPr>
        </p:nvSpPr>
        <p:spPr/>
        <p:txBody>
          <a:bodyPr/>
          <a:lstStyle/>
          <a:p>
            <a:fld id="{E6607C07-61CB-487A-9C4F-3CE6208D2E8C}" type="slidenum">
              <a:rPr lang="en-NL" smtClean="0"/>
              <a:t>‹#›</a:t>
            </a:fld>
            <a:endParaRPr lang="en-NL"/>
          </a:p>
        </p:txBody>
      </p:sp>
    </p:spTree>
    <p:extLst>
      <p:ext uri="{BB962C8B-B14F-4D97-AF65-F5344CB8AC3E}">
        <p14:creationId xmlns:p14="http://schemas.microsoft.com/office/powerpoint/2010/main" val="284852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904F-504D-CFEA-55CE-D31AC93841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5058523A-B016-8BCD-CBDD-DA1CC3712B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588E9-928C-2EC1-FCD5-734E60B2D373}"/>
              </a:ext>
            </a:extLst>
          </p:cNvPr>
          <p:cNvSpPr>
            <a:spLocks noGrp="1"/>
          </p:cNvSpPr>
          <p:nvPr>
            <p:ph type="dt" sz="half" idx="10"/>
          </p:nvPr>
        </p:nvSpPr>
        <p:spPr/>
        <p:txBody>
          <a:bodyPr/>
          <a:lstStyle/>
          <a:p>
            <a:fld id="{900470F7-6D25-4028-8518-C27CF145F73F}" type="datetimeFigureOut">
              <a:rPr lang="en-NL" smtClean="0"/>
              <a:t>19/12/2022</a:t>
            </a:fld>
            <a:endParaRPr lang="en-NL"/>
          </a:p>
        </p:txBody>
      </p:sp>
      <p:sp>
        <p:nvSpPr>
          <p:cNvPr id="5" name="Footer Placeholder 4">
            <a:extLst>
              <a:ext uri="{FF2B5EF4-FFF2-40B4-BE49-F238E27FC236}">
                <a16:creationId xmlns:a16="http://schemas.microsoft.com/office/drawing/2014/main" id="{AF6B86D4-BC40-635B-BDEC-730D760BE79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6A1E4033-2B07-9F70-160F-D2B2E1A5058A}"/>
              </a:ext>
            </a:extLst>
          </p:cNvPr>
          <p:cNvSpPr>
            <a:spLocks noGrp="1"/>
          </p:cNvSpPr>
          <p:nvPr>
            <p:ph type="sldNum" sz="quarter" idx="12"/>
          </p:nvPr>
        </p:nvSpPr>
        <p:spPr/>
        <p:txBody>
          <a:bodyPr/>
          <a:lstStyle/>
          <a:p>
            <a:fld id="{E6607C07-61CB-487A-9C4F-3CE6208D2E8C}" type="slidenum">
              <a:rPr lang="en-NL" smtClean="0"/>
              <a:t>‹#›</a:t>
            </a:fld>
            <a:endParaRPr lang="en-NL"/>
          </a:p>
        </p:txBody>
      </p:sp>
    </p:spTree>
    <p:extLst>
      <p:ext uri="{BB962C8B-B14F-4D97-AF65-F5344CB8AC3E}">
        <p14:creationId xmlns:p14="http://schemas.microsoft.com/office/powerpoint/2010/main" val="68354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90E0-13ED-3904-20C3-6BC0CC79AEEE}"/>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A1250724-0732-E354-9964-11EE6AD253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BBB5D175-C433-A15C-847A-BD79044366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C73B3F8D-A7FC-61CF-CEDB-7F1AF904F374}"/>
              </a:ext>
            </a:extLst>
          </p:cNvPr>
          <p:cNvSpPr>
            <a:spLocks noGrp="1"/>
          </p:cNvSpPr>
          <p:nvPr>
            <p:ph type="dt" sz="half" idx="10"/>
          </p:nvPr>
        </p:nvSpPr>
        <p:spPr/>
        <p:txBody>
          <a:bodyPr/>
          <a:lstStyle/>
          <a:p>
            <a:fld id="{900470F7-6D25-4028-8518-C27CF145F73F}" type="datetimeFigureOut">
              <a:rPr lang="en-NL" smtClean="0"/>
              <a:t>19/12/2022</a:t>
            </a:fld>
            <a:endParaRPr lang="en-NL"/>
          </a:p>
        </p:txBody>
      </p:sp>
      <p:sp>
        <p:nvSpPr>
          <p:cNvPr id="6" name="Footer Placeholder 5">
            <a:extLst>
              <a:ext uri="{FF2B5EF4-FFF2-40B4-BE49-F238E27FC236}">
                <a16:creationId xmlns:a16="http://schemas.microsoft.com/office/drawing/2014/main" id="{7BD9AC76-980B-ABF3-59E8-66A7201A5D81}"/>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7A791D7-3FAF-EB36-EB6E-6DB31A341B73}"/>
              </a:ext>
            </a:extLst>
          </p:cNvPr>
          <p:cNvSpPr>
            <a:spLocks noGrp="1"/>
          </p:cNvSpPr>
          <p:nvPr>
            <p:ph type="sldNum" sz="quarter" idx="12"/>
          </p:nvPr>
        </p:nvSpPr>
        <p:spPr/>
        <p:txBody>
          <a:bodyPr/>
          <a:lstStyle/>
          <a:p>
            <a:fld id="{E6607C07-61CB-487A-9C4F-3CE6208D2E8C}" type="slidenum">
              <a:rPr lang="en-NL" smtClean="0"/>
              <a:t>‹#›</a:t>
            </a:fld>
            <a:endParaRPr lang="en-NL"/>
          </a:p>
        </p:txBody>
      </p:sp>
    </p:spTree>
    <p:extLst>
      <p:ext uri="{BB962C8B-B14F-4D97-AF65-F5344CB8AC3E}">
        <p14:creationId xmlns:p14="http://schemas.microsoft.com/office/powerpoint/2010/main" val="17008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157B-5EB1-A97B-BB61-A7E3E3B6659B}"/>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62C07713-7C83-FA41-94B0-964A69FAF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B80623-9F80-0DFC-B1C8-A5779181C7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0B6D1153-AB82-0A28-E284-FEB7ACDE4A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6634F4-DD33-F8E8-3594-3C0182AFCC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AFEB0343-DC2F-69C5-FD41-3279CEF1ADB4}"/>
              </a:ext>
            </a:extLst>
          </p:cNvPr>
          <p:cNvSpPr>
            <a:spLocks noGrp="1"/>
          </p:cNvSpPr>
          <p:nvPr>
            <p:ph type="dt" sz="half" idx="10"/>
          </p:nvPr>
        </p:nvSpPr>
        <p:spPr/>
        <p:txBody>
          <a:bodyPr/>
          <a:lstStyle/>
          <a:p>
            <a:fld id="{900470F7-6D25-4028-8518-C27CF145F73F}" type="datetimeFigureOut">
              <a:rPr lang="en-NL" smtClean="0"/>
              <a:t>19/12/2022</a:t>
            </a:fld>
            <a:endParaRPr lang="en-NL"/>
          </a:p>
        </p:txBody>
      </p:sp>
      <p:sp>
        <p:nvSpPr>
          <p:cNvPr id="8" name="Footer Placeholder 7">
            <a:extLst>
              <a:ext uri="{FF2B5EF4-FFF2-40B4-BE49-F238E27FC236}">
                <a16:creationId xmlns:a16="http://schemas.microsoft.com/office/drawing/2014/main" id="{F9CE26A3-330E-3ACC-81BF-28FEA1AF49B2}"/>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3FBF4520-CDA9-53F6-7D2E-11B9A562F1BF}"/>
              </a:ext>
            </a:extLst>
          </p:cNvPr>
          <p:cNvSpPr>
            <a:spLocks noGrp="1"/>
          </p:cNvSpPr>
          <p:nvPr>
            <p:ph type="sldNum" sz="quarter" idx="12"/>
          </p:nvPr>
        </p:nvSpPr>
        <p:spPr/>
        <p:txBody>
          <a:bodyPr/>
          <a:lstStyle/>
          <a:p>
            <a:fld id="{E6607C07-61CB-487A-9C4F-3CE6208D2E8C}" type="slidenum">
              <a:rPr lang="en-NL" smtClean="0"/>
              <a:t>‹#›</a:t>
            </a:fld>
            <a:endParaRPr lang="en-NL"/>
          </a:p>
        </p:txBody>
      </p:sp>
    </p:spTree>
    <p:extLst>
      <p:ext uri="{BB962C8B-B14F-4D97-AF65-F5344CB8AC3E}">
        <p14:creationId xmlns:p14="http://schemas.microsoft.com/office/powerpoint/2010/main" val="377792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4982-DEEA-18F6-4F33-389CA8DC0DDC}"/>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C82D8EA6-097F-391C-419D-0416A2E3EC9D}"/>
              </a:ext>
            </a:extLst>
          </p:cNvPr>
          <p:cNvSpPr>
            <a:spLocks noGrp="1"/>
          </p:cNvSpPr>
          <p:nvPr>
            <p:ph type="dt" sz="half" idx="10"/>
          </p:nvPr>
        </p:nvSpPr>
        <p:spPr/>
        <p:txBody>
          <a:bodyPr/>
          <a:lstStyle/>
          <a:p>
            <a:fld id="{900470F7-6D25-4028-8518-C27CF145F73F}" type="datetimeFigureOut">
              <a:rPr lang="en-NL" smtClean="0"/>
              <a:t>19/12/2022</a:t>
            </a:fld>
            <a:endParaRPr lang="en-NL"/>
          </a:p>
        </p:txBody>
      </p:sp>
      <p:sp>
        <p:nvSpPr>
          <p:cNvPr id="4" name="Footer Placeholder 3">
            <a:extLst>
              <a:ext uri="{FF2B5EF4-FFF2-40B4-BE49-F238E27FC236}">
                <a16:creationId xmlns:a16="http://schemas.microsoft.com/office/drawing/2014/main" id="{9939B872-B317-B95C-A731-EC035E9C4D11}"/>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3EA131BB-2A56-B702-05C1-AE4CD0D8971D}"/>
              </a:ext>
            </a:extLst>
          </p:cNvPr>
          <p:cNvSpPr>
            <a:spLocks noGrp="1"/>
          </p:cNvSpPr>
          <p:nvPr>
            <p:ph type="sldNum" sz="quarter" idx="12"/>
          </p:nvPr>
        </p:nvSpPr>
        <p:spPr/>
        <p:txBody>
          <a:bodyPr/>
          <a:lstStyle/>
          <a:p>
            <a:fld id="{E6607C07-61CB-487A-9C4F-3CE6208D2E8C}" type="slidenum">
              <a:rPr lang="en-NL" smtClean="0"/>
              <a:t>‹#›</a:t>
            </a:fld>
            <a:endParaRPr lang="en-NL"/>
          </a:p>
        </p:txBody>
      </p:sp>
    </p:spTree>
    <p:extLst>
      <p:ext uri="{BB962C8B-B14F-4D97-AF65-F5344CB8AC3E}">
        <p14:creationId xmlns:p14="http://schemas.microsoft.com/office/powerpoint/2010/main" val="211121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771540-ACCE-422F-A589-0BE06EEA0E92}"/>
              </a:ext>
            </a:extLst>
          </p:cNvPr>
          <p:cNvSpPr>
            <a:spLocks noGrp="1"/>
          </p:cNvSpPr>
          <p:nvPr>
            <p:ph type="dt" sz="half" idx="10"/>
          </p:nvPr>
        </p:nvSpPr>
        <p:spPr/>
        <p:txBody>
          <a:bodyPr/>
          <a:lstStyle/>
          <a:p>
            <a:fld id="{900470F7-6D25-4028-8518-C27CF145F73F}" type="datetimeFigureOut">
              <a:rPr lang="en-NL" smtClean="0"/>
              <a:t>19/12/2022</a:t>
            </a:fld>
            <a:endParaRPr lang="en-NL"/>
          </a:p>
        </p:txBody>
      </p:sp>
      <p:sp>
        <p:nvSpPr>
          <p:cNvPr id="3" name="Footer Placeholder 2">
            <a:extLst>
              <a:ext uri="{FF2B5EF4-FFF2-40B4-BE49-F238E27FC236}">
                <a16:creationId xmlns:a16="http://schemas.microsoft.com/office/drawing/2014/main" id="{0541601E-9FEB-13CB-084F-D1C72E02F9C1}"/>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97E3137C-A3B5-F79D-BBEF-D71CB2978580}"/>
              </a:ext>
            </a:extLst>
          </p:cNvPr>
          <p:cNvSpPr>
            <a:spLocks noGrp="1"/>
          </p:cNvSpPr>
          <p:nvPr>
            <p:ph type="sldNum" sz="quarter" idx="12"/>
          </p:nvPr>
        </p:nvSpPr>
        <p:spPr/>
        <p:txBody>
          <a:bodyPr/>
          <a:lstStyle/>
          <a:p>
            <a:fld id="{E6607C07-61CB-487A-9C4F-3CE6208D2E8C}" type="slidenum">
              <a:rPr lang="en-NL" smtClean="0"/>
              <a:t>‹#›</a:t>
            </a:fld>
            <a:endParaRPr lang="en-NL"/>
          </a:p>
        </p:txBody>
      </p:sp>
    </p:spTree>
    <p:extLst>
      <p:ext uri="{BB962C8B-B14F-4D97-AF65-F5344CB8AC3E}">
        <p14:creationId xmlns:p14="http://schemas.microsoft.com/office/powerpoint/2010/main" val="116776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6903-CC9C-3E15-A263-F3FF519DD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2D52DF98-5468-4C72-2F98-801155363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7DF57806-C797-8748-C8D5-99DB6854F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15F55-3622-BD5B-58E3-6A9D88FD00B3}"/>
              </a:ext>
            </a:extLst>
          </p:cNvPr>
          <p:cNvSpPr>
            <a:spLocks noGrp="1"/>
          </p:cNvSpPr>
          <p:nvPr>
            <p:ph type="dt" sz="half" idx="10"/>
          </p:nvPr>
        </p:nvSpPr>
        <p:spPr/>
        <p:txBody>
          <a:bodyPr/>
          <a:lstStyle/>
          <a:p>
            <a:fld id="{900470F7-6D25-4028-8518-C27CF145F73F}" type="datetimeFigureOut">
              <a:rPr lang="en-NL" smtClean="0"/>
              <a:t>19/12/2022</a:t>
            </a:fld>
            <a:endParaRPr lang="en-NL"/>
          </a:p>
        </p:txBody>
      </p:sp>
      <p:sp>
        <p:nvSpPr>
          <p:cNvPr id="6" name="Footer Placeholder 5">
            <a:extLst>
              <a:ext uri="{FF2B5EF4-FFF2-40B4-BE49-F238E27FC236}">
                <a16:creationId xmlns:a16="http://schemas.microsoft.com/office/drawing/2014/main" id="{3159A8C5-B526-5C48-5616-0259B7D0D06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CAAE5A16-9611-B45B-4320-A25B8C19B0ED}"/>
              </a:ext>
            </a:extLst>
          </p:cNvPr>
          <p:cNvSpPr>
            <a:spLocks noGrp="1"/>
          </p:cNvSpPr>
          <p:nvPr>
            <p:ph type="sldNum" sz="quarter" idx="12"/>
          </p:nvPr>
        </p:nvSpPr>
        <p:spPr/>
        <p:txBody>
          <a:bodyPr/>
          <a:lstStyle/>
          <a:p>
            <a:fld id="{E6607C07-61CB-487A-9C4F-3CE6208D2E8C}" type="slidenum">
              <a:rPr lang="en-NL" smtClean="0"/>
              <a:t>‹#›</a:t>
            </a:fld>
            <a:endParaRPr lang="en-NL"/>
          </a:p>
        </p:txBody>
      </p:sp>
    </p:spTree>
    <p:extLst>
      <p:ext uri="{BB962C8B-B14F-4D97-AF65-F5344CB8AC3E}">
        <p14:creationId xmlns:p14="http://schemas.microsoft.com/office/powerpoint/2010/main" val="348195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CCA3-7D9A-E1E6-BE50-341A71C46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5F401284-C2B4-F1D4-580D-C8EFE475D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0A99BACD-5216-E9E8-D5BD-EFC2F52C1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1B9A1-69AF-746F-1151-B9B51D35A7D9}"/>
              </a:ext>
            </a:extLst>
          </p:cNvPr>
          <p:cNvSpPr>
            <a:spLocks noGrp="1"/>
          </p:cNvSpPr>
          <p:nvPr>
            <p:ph type="dt" sz="half" idx="10"/>
          </p:nvPr>
        </p:nvSpPr>
        <p:spPr/>
        <p:txBody>
          <a:bodyPr/>
          <a:lstStyle/>
          <a:p>
            <a:fld id="{900470F7-6D25-4028-8518-C27CF145F73F}" type="datetimeFigureOut">
              <a:rPr lang="en-NL" smtClean="0"/>
              <a:t>19/12/2022</a:t>
            </a:fld>
            <a:endParaRPr lang="en-NL"/>
          </a:p>
        </p:txBody>
      </p:sp>
      <p:sp>
        <p:nvSpPr>
          <p:cNvPr id="6" name="Footer Placeholder 5">
            <a:extLst>
              <a:ext uri="{FF2B5EF4-FFF2-40B4-BE49-F238E27FC236}">
                <a16:creationId xmlns:a16="http://schemas.microsoft.com/office/drawing/2014/main" id="{8DF0CD51-493E-2AB5-E1C8-B149B45EBD4B}"/>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F96C2EEE-5B24-0A58-A574-A2A1DA9DC179}"/>
              </a:ext>
            </a:extLst>
          </p:cNvPr>
          <p:cNvSpPr>
            <a:spLocks noGrp="1"/>
          </p:cNvSpPr>
          <p:nvPr>
            <p:ph type="sldNum" sz="quarter" idx="12"/>
          </p:nvPr>
        </p:nvSpPr>
        <p:spPr/>
        <p:txBody>
          <a:bodyPr/>
          <a:lstStyle/>
          <a:p>
            <a:fld id="{E6607C07-61CB-487A-9C4F-3CE6208D2E8C}" type="slidenum">
              <a:rPr lang="en-NL" smtClean="0"/>
              <a:t>‹#›</a:t>
            </a:fld>
            <a:endParaRPr lang="en-NL"/>
          </a:p>
        </p:txBody>
      </p:sp>
    </p:spTree>
    <p:extLst>
      <p:ext uri="{BB962C8B-B14F-4D97-AF65-F5344CB8AC3E}">
        <p14:creationId xmlns:p14="http://schemas.microsoft.com/office/powerpoint/2010/main" val="412253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C64984-DA9B-218B-9F05-253BB39BE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AA4EB5E3-8669-7E10-D488-9F39B4A78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22C7C43F-4DA7-2B10-4184-6F4F29E3C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470F7-6D25-4028-8518-C27CF145F73F}" type="datetimeFigureOut">
              <a:rPr lang="en-NL" smtClean="0"/>
              <a:t>19/12/2022</a:t>
            </a:fld>
            <a:endParaRPr lang="en-NL"/>
          </a:p>
        </p:txBody>
      </p:sp>
      <p:sp>
        <p:nvSpPr>
          <p:cNvPr id="5" name="Footer Placeholder 4">
            <a:extLst>
              <a:ext uri="{FF2B5EF4-FFF2-40B4-BE49-F238E27FC236}">
                <a16:creationId xmlns:a16="http://schemas.microsoft.com/office/drawing/2014/main" id="{D1324B86-000C-3009-EBAA-91B7AD383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E0571192-6EBE-55E6-2E9E-60CA7E297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07C07-61CB-487A-9C4F-3CE6208D2E8C}" type="slidenum">
              <a:rPr lang="en-NL" smtClean="0"/>
              <a:t>‹#›</a:t>
            </a:fld>
            <a:endParaRPr lang="en-NL"/>
          </a:p>
        </p:txBody>
      </p:sp>
      <p:sp>
        <p:nvSpPr>
          <p:cNvPr id="8" name="TextBox 7">
            <a:extLst>
              <a:ext uri="{FF2B5EF4-FFF2-40B4-BE49-F238E27FC236}">
                <a16:creationId xmlns:a16="http://schemas.microsoft.com/office/drawing/2014/main" id="{A6DEA7BC-6DA3-9928-289B-9FADA6FE889F}"/>
              </a:ext>
            </a:extLst>
          </p:cNvPr>
          <p:cNvSpPr txBox="1"/>
          <p:nvPr userDrawn="1">
            <p:extLst>
              <p:ext uri="{1162E1C5-73C7-4A58-AE30-91384D911F3F}">
                <p184:classification xmlns:p184="http://schemas.microsoft.com/office/powerpoint/2018/4/main" val="hdr"/>
              </p:ext>
            </p:extLst>
          </p:nvPr>
        </p:nvSpPr>
        <p:spPr>
          <a:xfrm>
            <a:off x="0" y="0"/>
            <a:ext cx="1393825" cy="152400"/>
          </a:xfrm>
          <a:prstGeom prst="rect">
            <a:avLst/>
          </a:prstGeom>
        </p:spPr>
        <p:txBody>
          <a:bodyPr horzOverflow="overflow" lIns="0" tIns="0" rIns="0" bIns="0">
            <a:spAutoFit/>
          </a:bodyPr>
          <a:lstStyle/>
          <a:p>
            <a:pPr algn="l"/>
            <a:r>
              <a:rPr lang="en-NL" sz="1000">
                <a:solidFill>
                  <a:srgbClr val="000000"/>
                </a:solidFill>
                <a:latin typeface="Calibri" panose="020F0502020204030204" pitchFamily="34" charset="0"/>
                <a:cs typeface="Calibri" panose="020F0502020204030204" pitchFamily="34" charset="0"/>
              </a:rPr>
              <a:t>        Classification: Internal</a:t>
            </a:r>
          </a:p>
        </p:txBody>
      </p:sp>
    </p:spTree>
    <p:extLst>
      <p:ext uri="{BB962C8B-B14F-4D97-AF65-F5344CB8AC3E}">
        <p14:creationId xmlns:p14="http://schemas.microsoft.com/office/powerpoint/2010/main" val="386306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www.pluralsight.com/guides/ensemble-methods:-bagging-versus-boost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0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9.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medium.com/swlh/gradient-boosting-trees-for-classification-a-beginners-guide-596b594a14ea"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45A41BC-71F0-9093-4F15-F6177ABD111D}"/>
              </a:ext>
            </a:extLst>
          </p:cNvPr>
          <p:cNvSpPr>
            <a:spLocks noGrp="1"/>
          </p:cNvSpPr>
          <p:nvPr>
            <p:ph type="ctrTitle"/>
          </p:nvPr>
        </p:nvSpPr>
        <p:spPr>
          <a:xfrm>
            <a:off x="354105" y="2501549"/>
            <a:ext cx="2880828" cy="3071906"/>
          </a:xfrm>
        </p:spPr>
        <p:txBody>
          <a:bodyPr anchor="t">
            <a:normAutofit/>
          </a:bodyPr>
          <a:lstStyle/>
          <a:p>
            <a:pPr algn="l"/>
            <a:r>
              <a:rPr lang="en-US" sz="4000" dirty="0">
                <a:solidFill>
                  <a:srgbClr val="FFFFFF"/>
                </a:solidFill>
              </a:rPr>
              <a:t>Gradient Boosting Machines</a:t>
            </a:r>
            <a:endParaRPr lang="en-NL" sz="4000" dirty="0">
              <a:solidFill>
                <a:srgbClr val="FFFFFF"/>
              </a:solidFill>
            </a:endParaRPr>
          </a:p>
        </p:txBody>
      </p:sp>
      <p:pic>
        <p:nvPicPr>
          <p:cNvPr id="8" name="Picture 7" descr="A picture containing text&#10;&#10;Description automatically generated">
            <a:extLst>
              <a:ext uri="{FF2B5EF4-FFF2-40B4-BE49-F238E27FC236}">
                <a16:creationId xmlns:a16="http://schemas.microsoft.com/office/drawing/2014/main" id="{864CA283-7D38-6630-11E6-087CFF3CD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5" y="1211441"/>
            <a:ext cx="8153396" cy="4586285"/>
          </a:xfrm>
          <a:prstGeom prst="rect">
            <a:avLst/>
          </a:prstGeom>
        </p:spPr>
      </p:pic>
    </p:spTree>
    <p:extLst>
      <p:ext uri="{BB962C8B-B14F-4D97-AF65-F5344CB8AC3E}">
        <p14:creationId xmlns:p14="http://schemas.microsoft.com/office/powerpoint/2010/main" val="16951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938B-23D2-1C4A-B861-BCA96D02A259}"/>
              </a:ext>
            </a:extLst>
          </p:cNvPr>
          <p:cNvSpPr>
            <a:spLocks noGrp="1"/>
          </p:cNvSpPr>
          <p:nvPr>
            <p:ph type="title"/>
          </p:nvPr>
        </p:nvSpPr>
        <p:spPr/>
        <p:txBody>
          <a:bodyPr>
            <a:noAutofit/>
          </a:bodyPr>
          <a:lstStyle/>
          <a:p>
            <a:r>
              <a:rPr lang="en-US" sz="2400" dirty="0">
                <a:solidFill>
                  <a:schemeClr val="bg1"/>
                </a:solidFill>
              </a:rPr>
              <a:t>GBM | Applying GBM on Ames housing to show improvement in error in model 1</a:t>
            </a:r>
            <a:br>
              <a:rPr lang="en-US" sz="2400" dirty="0">
                <a:solidFill>
                  <a:schemeClr val="bg1"/>
                </a:solidFill>
              </a:rPr>
            </a:br>
            <a:endParaRPr lang="en-NL" sz="2400" dirty="0"/>
          </a:p>
        </p:txBody>
      </p:sp>
      <p:sp>
        <p:nvSpPr>
          <p:cNvPr id="5" name="Rectangle 4">
            <a:extLst>
              <a:ext uri="{FF2B5EF4-FFF2-40B4-BE49-F238E27FC236}">
                <a16:creationId xmlns:a16="http://schemas.microsoft.com/office/drawing/2014/main" id="{D4BED720-9587-20AC-8A34-4E99117B599D}"/>
              </a:ext>
            </a:extLst>
          </p:cNvPr>
          <p:cNvSpPr/>
          <p:nvPr/>
        </p:nvSpPr>
        <p:spPr>
          <a:xfrm>
            <a:off x="838200" y="4070847"/>
            <a:ext cx="3255666" cy="716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New prediction on top of Model 0:           174 + (0.1 </a:t>
            </a:r>
            <a:r>
              <a:rPr lang="en-US" sz="1200" dirty="0">
                <a:solidFill>
                  <a:schemeClr val="bg1"/>
                </a:solidFill>
              </a:rPr>
              <a:t>✖</a:t>
            </a:r>
            <a:r>
              <a:rPr lang="en-US" sz="1600" dirty="0">
                <a:solidFill>
                  <a:schemeClr val="bg1"/>
                </a:solidFill>
              </a:rPr>
              <a:t> -79) = 166 </a:t>
            </a:r>
          </a:p>
          <a:p>
            <a:r>
              <a:rPr lang="en-US" sz="1600" dirty="0">
                <a:solidFill>
                  <a:schemeClr val="bg1"/>
                </a:solidFill>
              </a:rPr>
              <a:t>New error: 95 – 166 = -71</a:t>
            </a:r>
          </a:p>
        </p:txBody>
      </p:sp>
      <p:sp>
        <p:nvSpPr>
          <p:cNvPr id="6" name="Rectangle 5">
            <a:extLst>
              <a:ext uri="{FF2B5EF4-FFF2-40B4-BE49-F238E27FC236}">
                <a16:creationId xmlns:a16="http://schemas.microsoft.com/office/drawing/2014/main" id="{D4B21DD5-84EA-095C-2BDC-8FC4E566965F}"/>
              </a:ext>
            </a:extLst>
          </p:cNvPr>
          <p:cNvSpPr/>
          <p:nvPr/>
        </p:nvSpPr>
        <p:spPr>
          <a:xfrm>
            <a:off x="838200" y="5570180"/>
            <a:ext cx="8186435" cy="623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bg1"/>
                </a:solidFill>
              </a:rPr>
              <a:t>Model 0 + Model 1 + … + Model n = Final prediction</a:t>
            </a:r>
            <a:endParaRPr lang="en-NL" sz="1600" b="1" dirty="0">
              <a:solidFill>
                <a:schemeClr val="bg1"/>
              </a:solidFill>
            </a:endParaRPr>
          </a:p>
        </p:txBody>
      </p:sp>
      <p:graphicFrame>
        <p:nvGraphicFramePr>
          <p:cNvPr id="7" name="Table 20">
            <a:extLst>
              <a:ext uri="{FF2B5EF4-FFF2-40B4-BE49-F238E27FC236}">
                <a16:creationId xmlns:a16="http://schemas.microsoft.com/office/drawing/2014/main" id="{C20AF91F-DEFE-3F0A-BEFE-4E89E4B81854}"/>
              </a:ext>
            </a:extLst>
          </p:cNvPr>
          <p:cNvGraphicFramePr>
            <a:graphicFrameLocks noGrp="1"/>
          </p:cNvGraphicFramePr>
          <p:nvPr>
            <p:extLst>
              <p:ext uri="{D42A27DB-BD31-4B8C-83A1-F6EECF244321}">
                <p14:modId xmlns:p14="http://schemas.microsoft.com/office/powerpoint/2010/main" val="3297116670"/>
              </p:ext>
            </p:extLst>
          </p:nvPr>
        </p:nvGraphicFramePr>
        <p:xfrm>
          <a:off x="838200" y="1447995"/>
          <a:ext cx="10034010" cy="2048512"/>
        </p:xfrm>
        <a:graphic>
          <a:graphicData uri="http://schemas.openxmlformats.org/drawingml/2006/table">
            <a:tbl>
              <a:tblPr>
                <a:tableStyleId>{5C22544A-7EE6-4342-B048-85BDC9FD1C3A}</a:tableStyleId>
              </a:tblPr>
              <a:tblGrid>
                <a:gridCol w="1672335">
                  <a:extLst>
                    <a:ext uri="{9D8B030D-6E8A-4147-A177-3AD203B41FA5}">
                      <a16:colId xmlns:a16="http://schemas.microsoft.com/office/drawing/2014/main" val="2762061919"/>
                    </a:ext>
                  </a:extLst>
                </a:gridCol>
                <a:gridCol w="1672335">
                  <a:extLst>
                    <a:ext uri="{9D8B030D-6E8A-4147-A177-3AD203B41FA5}">
                      <a16:colId xmlns:a16="http://schemas.microsoft.com/office/drawing/2014/main" val="3560636806"/>
                    </a:ext>
                  </a:extLst>
                </a:gridCol>
                <a:gridCol w="1672335">
                  <a:extLst>
                    <a:ext uri="{9D8B030D-6E8A-4147-A177-3AD203B41FA5}">
                      <a16:colId xmlns:a16="http://schemas.microsoft.com/office/drawing/2014/main" val="853394279"/>
                    </a:ext>
                  </a:extLst>
                </a:gridCol>
                <a:gridCol w="1672335">
                  <a:extLst>
                    <a:ext uri="{9D8B030D-6E8A-4147-A177-3AD203B41FA5}">
                      <a16:colId xmlns:a16="http://schemas.microsoft.com/office/drawing/2014/main" val="2275596127"/>
                    </a:ext>
                  </a:extLst>
                </a:gridCol>
                <a:gridCol w="1672335">
                  <a:extLst>
                    <a:ext uri="{9D8B030D-6E8A-4147-A177-3AD203B41FA5}">
                      <a16:colId xmlns:a16="http://schemas.microsoft.com/office/drawing/2014/main" val="3862885737"/>
                    </a:ext>
                  </a:extLst>
                </a:gridCol>
                <a:gridCol w="1672335">
                  <a:extLst>
                    <a:ext uri="{9D8B030D-6E8A-4147-A177-3AD203B41FA5}">
                      <a16:colId xmlns:a16="http://schemas.microsoft.com/office/drawing/2014/main" val="2823513637"/>
                    </a:ext>
                  </a:extLst>
                </a:gridCol>
              </a:tblGrid>
              <a:tr h="648780">
                <a:tc>
                  <a:txBody>
                    <a:bodyPr/>
                    <a:lstStyle/>
                    <a:p>
                      <a:pPr algn="ctr"/>
                      <a:r>
                        <a:rPr lang="en-US" sz="1700" dirty="0">
                          <a:solidFill>
                            <a:schemeClr val="bg1"/>
                          </a:solidFill>
                        </a:rPr>
                        <a:t>Sale price         </a:t>
                      </a:r>
                    </a:p>
                    <a:p>
                      <a:pPr algn="ctr"/>
                      <a:r>
                        <a:rPr lang="en-US" sz="1700" dirty="0">
                          <a:solidFill>
                            <a:schemeClr val="bg1"/>
                          </a:solidFill>
                        </a:rPr>
                        <a:t>(in thousands </a:t>
                      </a:r>
                      <a:r>
                        <a:rPr lang="en-NL" sz="1700" b="0" i="0" kern="1200" dirty="0">
                          <a:solidFill>
                            <a:schemeClr val="bg1"/>
                          </a:solidFill>
                          <a:effectLst/>
                          <a:latin typeface="+mn-lt"/>
                          <a:ea typeface="+mn-ea"/>
                          <a:cs typeface="+mn-cs"/>
                        </a:rPr>
                        <a:t>$</a:t>
                      </a:r>
                      <a:r>
                        <a:rPr lang="en-US" sz="1700" dirty="0">
                          <a:solidFill>
                            <a:schemeClr val="bg1"/>
                          </a:solidFill>
                        </a:rPr>
                        <a:t>)</a:t>
                      </a:r>
                      <a:endParaRPr lang="en-NL" sz="17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1700" dirty="0">
                          <a:solidFill>
                            <a:schemeClr val="bg1"/>
                          </a:solidFill>
                        </a:rPr>
                        <a:t>Overall quality</a:t>
                      </a:r>
                      <a:endParaRPr lang="en-NL" sz="17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1700" dirty="0">
                          <a:solidFill>
                            <a:schemeClr val="bg1"/>
                          </a:solidFill>
                        </a:rPr>
                        <a:t>Gr liv area</a:t>
                      </a:r>
                      <a:endParaRPr lang="en-NL" sz="17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1700" dirty="0">
                          <a:solidFill>
                            <a:schemeClr val="bg1"/>
                          </a:solidFill>
                        </a:rPr>
                        <a:t>Predicted sale price</a:t>
                      </a:r>
                      <a:endParaRPr lang="en-NL" sz="17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1700" dirty="0">
                          <a:solidFill>
                            <a:schemeClr val="bg1"/>
                          </a:solidFill>
                        </a:rPr>
                        <a:t>Error</a:t>
                      </a:r>
                      <a:endParaRPr lang="en-NL" sz="17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1700" dirty="0">
                          <a:solidFill>
                            <a:schemeClr val="bg1"/>
                          </a:solidFill>
                        </a:rPr>
                        <a:t>Predicted error</a:t>
                      </a:r>
                      <a:endParaRPr lang="en-NL" sz="17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1995064458"/>
                  </a:ext>
                </a:extLst>
              </a:tr>
              <a:tr h="349933">
                <a:tc>
                  <a:txBody>
                    <a:bodyPr/>
                    <a:lstStyle/>
                    <a:p>
                      <a:pPr algn="ctr"/>
                      <a:r>
                        <a:rPr lang="en-US" sz="1600" dirty="0">
                          <a:solidFill>
                            <a:schemeClr val="bg1"/>
                          </a:solidFill>
                        </a:rPr>
                        <a:t>215</a:t>
                      </a: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bg1"/>
                          </a:solidFill>
                        </a:rPr>
                        <a:t>6</a:t>
                      </a: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bg1"/>
                          </a:solidFill>
                        </a:rPr>
                        <a:t>1656</a:t>
                      </a: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7954022"/>
                  </a:ext>
                </a:extLst>
              </a:tr>
              <a:tr h="349933">
                <a:tc>
                  <a:txBody>
                    <a:bodyPr/>
                    <a:lstStyle/>
                    <a:p>
                      <a:pPr algn="ctr"/>
                      <a:r>
                        <a:rPr lang="en-US" sz="1600" dirty="0">
                          <a:solidFill>
                            <a:schemeClr val="bg1"/>
                          </a:solidFill>
                        </a:rPr>
                        <a:t>167</a:t>
                      </a: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bg1"/>
                          </a:solidFill>
                        </a:rPr>
                        <a:t>6</a:t>
                      </a: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bg1"/>
                          </a:solidFill>
                        </a:rPr>
                        <a:t>1516</a:t>
                      </a: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1395758"/>
                  </a:ext>
                </a:extLst>
              </a:tr>
              <a:tr h="349933">
                <a:tc>
                  <a:txBody>
                    <a:bodyPr/>
                    <a:lstStyle/>
                    <a:p>
                      <a:pPr algn="ctr"/>
                      <a:r>
                        <a:rPr lang="en-US" sz="1600" dirty="0">
                          <a:solidFill>
                            <a:schemeClr val="bg1"/>
                          </a:solidFill>
                        </a:rPr>
                        <a:t>95</a:t>
                      </a: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bg1"/>
                          </a:solidFill>
                        </a:rPr>
                        <a:t>3</a:t>
                      </a: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bg1"/>
                          </a:solidFill>
                        </a:rPr>
                        <a:t>1699</a:t>
                      </a: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3098289"/>
                  </a:ext>
                </a:extLst>
              </a:tr>
              <a:tr h="349933">
                <a:tc>
                  <a:txBody>
                    <a:bodyPr/>
                    <a:lstStyle/>
                    <a:p>
                      <a:pPr algn="ctr"/>
                      <a:r>
                        <a:rPr lang="en-US" sz="1600" dirty="0">
                          <a:solidFill>
                            <a:schemeClr val="bg1"/>
                          </a:solidFill>
                        </a:rPr>
                        <a:t>220</a:t>
                      </a: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bg1"/>
                          </a:solidFill>
                        </a:rPr>
                        <a:t>7</a:t>
                      </a: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bg1"/>
                          </a:solidFill>
                        </a:rPr>
                        <a:t>1782</a:t>
                      </a: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600" dirty="0">
                        <a:solidFill>
                          <a:schemeClr val="bg1"/>
                        </a:solidFill>
                      </a:endParaRPr>
                    </a:p>
                  </a:txBody>
                  <a:tcPr marL="86285" marR="86285" marT="43142" marB="431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047198"/>
                  </a:ext>
                </a:extLst>
              </a:tr>
            </a:tbl>
          </a:graphicData>
        </a:graphic>
      </p:graphicFrame>
      <p:sp>
        <p:nvSpPr>
          <p:cNvPr id="8" name="TextBox 7">
            <a:extLst>
              <a:ext uri="{FF2B5EF4-FFF2-40B4-BE49-F238E27FC236}">
                <a16:creationId xmlns:a16="http://schemas.microsoft.com/office/drawing/2014/main" id="{749FD656-E35D-C945-D0DB-E9FCF10ED4B0}"/>
              </a:ext>
            </a:extLst>
          </p:cNvPr>
          <p:cNvSpPr txBox="1"/>
          <p:nvPr/>
        </p:nvSpPr>
        <p:spPr>
          <a:xfrm>
            <a:off x="6358874" y="2066678"/>
            <a:ext cx="589036" cy="338554"/>
          </a:xfrm>
          <a:prstGeom prst="rect">
            <a:avLst/>
          </a:prstGeom>
          <a:noFill/>
        </p:spPr>
        <p:txBody>
          <a:bodyPr wrap="square" rtlCol="0">
            <a:spAutoFit/>
          </a:bodyPr>
          <a:lstStyle/>
          <a:p>
            <a:r>
              <a:rPr lang="en-US" sz="1600" dirty="0">
                <a:solidFill>
                  <a:schemeClr val="bg1"/>
                </a:solidFill>
              </a:rPr>
              <a:t>174</a:t>
            </a:r>
            <a:endParaRPr lang="en-NL" sz="1400" dirty="0">
              <a:solidFill>
                <a:schemeClr val="bg1"/>
              </a:solidFill>
            </a:endParaRPr>
          </a:p>
        </p:txBody>
      </p:sp>
      <p:sp>
        <p:nvSpPr>
          <p:cNvPr id="9" name="TextBox 8">
            <a:extLst>
              <a:ext uri="{FF2B5EF4-FFF2-40B4-BE49-F238E27FC236}">
                <a16:creationId xmlns:a16="http://schemas.microsoft.com/office/drawing/2014/main" id="{3C3713EE-0884-8E82-979E-E1C6E8E83BD0}"/>
              </a:ext>
            </a:extLst>
          </p:cNvPr>
          <p:cNvSpPr txBox="1"/>
          <p:nvPr/>
        </p:nvSpPr>
        <p:spPr>
          <a:xfrm>
            <a:off x="6358874" y="2436010"/>
            <a:ext cx="589036" cy="338554"/>
          </a:xfrm>
          <a:prstGeom prst="rect">
            <a:avLst/>
          </a:prstGeom>
          <a:noFill/>
        </p:spPr>
        <p:txBody>
          <a:bodyPr wrap="square" rtlCol="0">
            <a:spAutoFit/>
          </a:bodyPr>
          <a:lstStyle/>
          <a:p>
            <a:r>
              <a:rPr lang="en-US" sz="1600" dirty="0">
                <a:solidFill>
                  <a:schemeClr val="bg1"/>
                </a:solidFill>
              </a:rPr>
              <a:t>174</a:t>
            </a:r>
            <a:endParaRPr lang="en-NL" sz="1600" dirty="0">
              <a:solidFill>
                <a:schemeClr val="bg1"/>
              </a:solidFill>
            </a:endParaRPr>
          </a:p>
        </p:txBody>
      </p:sp>
      <p:sp>
        <p:nvSpPr>
          <p:cNvPr id="10" name="TextBox 9">
            <a:extLst>
              <a:ext uri="{FF2B5EF4-FFF2-40B4-BE49-F238E27FC236}">
                <a16:creationId xmlns:a16="http://schemas.microsoft.com/office/drawing/2014/main" id="{00827096-15DA-B849-2E3C-438B2F3D4DDD}"/>
              </a:ext>
            </a:extLst>
          </p:cNvPr>
          <p:cNvSpPr txBox="1"/>
          <p:nvPr/>
        </p:nvSpPr>
        <p:spPr>
          <a:xfrm>
            <a:off x="6358874" y="2750457"/>
            <a:ext cx="589036" cy="338554"/>
          </a:xfrm>
          <a:prstGeom prst="rect">
            <a:avLst/>
          </a:prstGeom>
          <a:noFill/>
        </p:spPr>
        <p:txBody>
          <a:bodyPr wrap="square" rtlCol="0">
            <a:spAutoFit/>
          </a:bodyPr>
          <a:lstStyle/>
          <a:p>
            <a:r>
              <a:rPr lang="en-US" sz="1600" dirty="0">
                <a:solidFill>
                  <a:schemeClr val="bg1"/>
                </a:solidFill>
              </a:rPr>
              <a:t>174</a:t>
            </a:r>
            <a:endParaRPr lang="en-NL" sz="1600" dirty="0">
              <a:solidFill>
                <a:schemeClr val="bg1"/>
              </a:solidFill>
            </a:endParaRPr>
          </a:p>
        </p:txBody>
      </p:sp>
      <p:sp>
        <p:nvSpPr>
          <p:cNvPr id="11" name="TextBox 10">
            <a:extLst>
              <a:ext uri="{FF2B5EF4-FFF2-40B4-BE49-F238E27FC236}">
                <a16:creationId xmlns:a16="http://schemas.microsoft.com/office/drawing/2014/main" id="{7C98D98B-2DE5-1FE8-4130-EE780195CB36}"/>
              </a:ext>
            </a:extLst>
          </p:cNvPr>
          <p:cNvSpPr txBox="1"/>
          <p:nvPr/>
        </p:nvSpPr>
        <p:spPr>
          <a:xfrm>
            <a:off x="6358874" y="3137007"/>
            <a:ext cx="589036" cy="338554"/>
          </a:xfrm>
          <a:prstGeom prst="rect">
            <a:avLst/>
          </a:prstGeom>
          <a:noFill/>
        </p:spPr>
        <p:txBody>
          <a:bodyPr wrap="square" rtlCol="0">
            <a:spAutoFit/>
          </a:bodyPr>
          <a:lstStyle/>
          <a:p>
            <a:r>
              <a:rPr lang="en-US" sz="1600" dirty="0">
                <a:solidFill>
                  <a:schemeClr val="bg1"/>
                </a:solidFill>
              </a:rPr>
              <a:t>174</a:t>
            </a:r>
            <a:endParaRPr lang="en-NL" sz="1600" dirty="0">
              <a:solidFill>
                <a:schemeClr val="bg1"/>
              </a:solidFill>
            </a:endParaRPr>
          </a:p>
        </p:txBody>
      </p:sp>
      <p:sp>
        <p:nvSpPr>
          <p:cNvPr id="12" name="TextBox 11">
            <a:extLst>
              <a:ext uri="{FF2B5EF4-FFF2-40B4-BE49-F238E27FC236}">
                <a16:creationId xmlns:a16="http://schemas.microsoft.com/office/drawing/2014/main" id="{E6FB47FA-40DC-6042-8218-8ABA21FE6003}"/>
              </a:ext>
            </a:extLst>
          </p:cNvPr>
          <p:cNvSpPr txBox="1"/>
          <p:nvPr/>
        </p:nvSpPr>
        <p:spPr>
          <a:xfrm>
            <a:off x="8176841" y="2060830"/>
            <a:ext cx="393056" cy="338554"/>
          </a:xfrm>
          <a:prstGeom prst="rect">
            <a:avLst/>
          </a:prstGeom>
          <a:noFill/>
        </p:spPr>
        <p:txBody>
          <a:bodyPr wrap="none" rtlCol="0">
            <a:spAutoFit/>
          </a:bodyPr>
          <a:lstStyle/>
          <a:p>
            <a:r>
              <a:rPr lang="en-US" sz="1600" dirty="0">
                <a:solidFill>
                  <a:schemeClr val="bg1"/>
                </a:solidFill>
              </a:rPr>
              <a:t>41</a:t>
            </a:r>
            <a:endParaRPr lang="en-NL" sz="1600" dirty="0">
              <a:solidFill>
                <a:schemeClr val="bg1"/>
              </a:solidFill>
            </a:endParaRPr>
          </a:p>
        </p:txBody>
      </p:sp>
      <p:sp>
        <p:nvSpPr>
          <p:cNvPr id="13" name="TextBox 12">
            <a:extLst>
              <a:ext uri="{FF2B5EF4-FFF2-40B4-BE49-F238E27FC236}">
                <a16:creationId xmlns:a16="http://schemas.microsoft.com/office/drawing/2014/main" id="{C57F7A59-4ED2-DE9E-3564-027B90B5D903}"/>
              </a:ext>
            </a:extLst>
          </p:cNvPr>
          <p:cNvSpPr txBox="1"/>
          <p:nvPr/>
        </p:nvSpPr>
        <p:spPr>
          <a:xfrm>
            <a:off x="8200084" y="2404431"/>
            <a:ext cx="351378" cy="338554"/>
          </a:xfrm>
          <a:prstGeom prst="rect">
            <a:avLst/>
          </a:prstGeom>
          <a:noFill/>
        </p:spPr>
        <p:txBody>
          <a:bodyPr wrap="none" rtlCol="0">
            <a:spAutoFit/>
          </a:bodyPr>
          <a:lstStyle/>
          <a:p>
            <a:r>
              <a:rPr lang="en-US" sz="1600" dirty="0">
                <a:solidFill>
                  <a:schemeClr val="bg1"/>
                </a:solidFill>
              </a:rPr>
              <a:t>-7</a:t>
            </a:r>
            <a:endParaRPr lang="en-NL" sz="1600" dirty="0">
              <a:solidFill>
                <a:schemeClr val="bg1"/>
              </a:solidFill>
            </a:endParaRPr>
          </a:p>
        </p:txBody>
      </p:sp>
      <p:sp>
        <p:nvSpPr>
          <p:cNvPr id="14" name="TextBox 13">
            <a:extLst>
              <a:ext uri="{FF2B5EF4-FFF2-40B4-BE49-F238E27FC236}">
                <a16:creationId xmlns:a16="http://schemas.microsoft.com/office/drawing/2014/main" id="{27586B58-0EAC-56B8-25DE-28282AA92A17}"/>
              </a:ext>
            </a:extLst>
          </p:cNvPr>
          <p:cNvSpPr txBox="1"/>
          <p:nvPr/>
        </p:nvSpPr>
        <p:spPr>
          <a:xfrm>
            <a:off x="8141575" y="2760676"/>
            <a:ext cx="455574" cy="338554"/>
          </a:xfrm>
          <a:prstGeom prst="rect">
            <a:avLst/>
          </a:prstGeom>
          <a:noFill/>
        </p:spPr>
        <p:txBody>
          <a:bodyPr wrap="none" rtlCol="0">
            <a:spAutoFit/>
          </a:bodyPr>
          <a:lstStyle/>
          <a:p>
            <a:r>
              <a:rPr lang="en-US" sz="1600" dirty="0">
                <a:solidFill>
                  <a:schemeClr val="bg1"/>
                </a:solidFill>
              </a:rPr>
              <a:t>-79</a:t>
            </a:r>
            <a:endParaRPr lang="en-NL" sz="1600" dirty="0">
              <a:solidFill>
                <a:schemeClr val="bg1"/>
              </a:solidFill>
            </a:endParaRPr>
          </a:p>
        </p:txBody>
      </p:sp>
      <p:sp>
        <p:nvSpPr>
          <p:cNvPr id="15" name="TextBox 14">
            <a:extLst>
              <a:ext uri="{FF2B5EF4-FFF2-40B4-BE49-F238E27FC236}">
                <a16:creationId xmlns:a16="http://schemas.microsoft.com/office/drawing/2014/main" id="{72474576-F02E-75AB-D998-AEA9E83E10D2}"/>
              </a:ext>
            </a:extLst>
          </p:cNvPr>
          <p:cNvSpPr txBox="1"/>
          <p:nvPr/>
        </p:nvSpPr>
        <p:spPr>
          <a:xfrm>
            <a:off x="8176841" y="3120213"/>
            <a:ext cx="393056" cy="338554"/>
          </a:xfrm>
          <a:prstGeom prst="rect">
            <a:avLst/>
          </a:prstGeom>
          <a:noFill/>
        </p:spPr>
        <p:txBody>
          <a:bodyPr wrap="none" rtlCol="0">
            <a:spAutoFit/>
          </a:bodyPr>
          <a:lstStyle/>
          <a:p>
            <a:r>
              <a:rPr lang="en-US" sz="1600" dirty="0">
                <a:solidFill>
                  <a:schemeClr val="bg1"/>
                </a:solidFill>
              </a:rPr>
              <a:t>46</a:t>
            </a:r>
            <a:endParaRPr lang="en-NL" sz="1600" dirty="0">
              <a:solidFill>
                <a:schemeClr val="bg1"/>
              </a:solidFill>
            </a:endParaRPr>
          </a:p>
        </p:txBody>
      </p:sp>
      <p:sp>
        <p:nvSpPr>
          <p:cNvPr id="16" name="TextBox 15">
            <a:extLst>
              <a:ext uri="{FF2B5EF4-FFF2-40B4-BE49-F238E27FC236}">
                <a16:creationId xmlns:a16="http://schemas.microsoft.com/office/drawing/2014/main" id="{26E52D9B-FB63-895C-C8E4-C9AC16BF5771}"/>
              </a:ext>
            </a:extLst>
          </p:cNvPr>
          <p:cNvSpPr txBox="1"/>
          <p:nvPr/>
        </p:nvSpPr>
        <p:spPr>
          <a:xfrm>
            <a:off x="9890001" y="2060830"/>
            <a:ext cx="393056" cy="338554"/>
          </a:xfrm>
          <a:prstGeom prst="rect">
            <a:avLst/>
          </a:prstGeom>
          <a:noFill/>
        </p:spPr>
        <p:txBody>
          <a:bodyPr wrap="none" rtlCol="0">
            <a:spAutoFit/>
          </a:bodyPr>
          <a:lstStyle/>
          <a:p>
            <a:r>
              <a:rPr lang="en-US" sz="1600" dirty="0">
                <a:solidFill>
                  <a:schemeClr val="bg1"/>
                </a:solidFill>
              </a:rPr>
              <a:t>39</a:t>
            </a:r>
            <a:endParaRPr lang="en-NL" sz="1600" dirty="0">
              <a:solidFill>
                <a:schemeClr val="bg1"/>
              </a:solidFill>
            </a:endParaRPr>
          </a:p>
        </p:txBody>
      </p:sp>
      <p:sp>
        <p:nvSpPr>
          <p:cNvPr id="17" name="TextBox 16">
            <a:extLst>
              <a:ext uri="{FF2B5EF4-FFF2-40B4-BE49-F238E27FC236}">
                <a16:creationId xmlns:a16="http://schemas.microsoft.com/office/drawing/2014/main" id="{1B18A12B-22C6-0D25-30BA-6B19B9F8D18F}"/>
              </a:ext>
            </a:extLst>
          </p:cNvPr>
          <p:cNvSpPr txBox="1"/>
          <p:nvPr/>
        </p:nvSpPr>
        <p:spPr>
          <a:xfrm>
            <a:off x="9913244" y="2404431"/>
            <a:ext cx="351378" cy="338554"/>
          </a:xfrm>
          <a:prstGeom prst="rect">
            <a:avLst/>
          </a:prstGeom>
          <a:noFill/>
        </p:spPr>
        <p:txBody>
          <a:bodyPr wrap="none" rtlCol="0">
            <a:spAutoFit/>
          </a:bodyPr>
          <a:lstStyle/>
          <a:p>
            <a:r>
              <a:rPr lang="en-US" sz="1600" dirty="0">
                <a:solidFill>
                  <a:schemeClr val="bg1"/>
                </a:solidFill>
              </a:rPr>
              <a:t>-9</a:t>
            </a:r>
            <a:endParaRPr lang="en-NL" sz="1600" dirty="0">
              <a:solidFill>
                <a:schemeClr val="bg1"/>
              </a:solidFill>
            </a:endParaRPr>
          </a:p>
        </p:txBody>
      </p:sp>
      <p:sp>
        <p:nvSpPr>
          <p:cNvPr id="18" name="TextBox 17">
            <a:extLst>
              <a:ext uri="{FF2B5EF4-FFF2-40B4-BE49-F238E27FC236}">
                <a16:creationId xmlns:a16="http://schemas.microsoft.com/office/drawing/2014/main" id="{ED2A6A2C-348E-07ED-130D-EAFD318511BF}"/>
              </a:ext>
            </a:extLst>
          </p:cNvPr>
          <p:cNvSpPr txBox="1"/>
          <p:nvPr/>
        </p:nvSpPr>
        <p:spPr>
          <a:xfrm>
            <a:off x="9854735" y="2760676"/>
            <a:ext cx="455574" cy="338554"/>
          </a:xfrm>
          <a:prstGeom prst="rect">
            <a:avLst/>
          </a:prstGeom>
          <a:noFill/>
        </p:spPr>
        <p:txBody>
          <a:bodyPr wrap="none" rtlCol="0">
            <a:spAutoFit/>
          </a:bodyPr>
          <a:lstStyle/>
          <a:p>
            <a:r>
              <a:rPr lang="en-US" sz="1600" dirty="0">
                <a:solidFill>
                  <a:schemeClr val="bg1"/>
                </a:solidFill>
              </a:rPr>
              <a:t>-71</a:t>
            </a:r>
            <a:endParaRPr lang="en-NL" sz="1600" dirty="0">
              <a:solidFill>
                <a:schemeClr val="bg1"/>
              </a:solidFill>
            </a:endParaRPr>
          </a:p>
        </p:txBody>
      </p:sp>
      <p:sp>
        <p:nvSpPr>
          <p:cNvPr id="19" name="TextBox 18">
            <a:extLst>
              <a:ext uri="{FF2B5EF4-FFF2-40B4-BE49-F238E27FC236}">
                <a16:creationId xmlns:a16="http://schemas.microsoft.com/office/drawing/2014/main" id="{FBEA0952-F15A-9906-3C46-561845E0833C}"/>
              </a:ext>
            </a:extLst>
          </p:cNvPr>
          <p:cNvSpPr txBox="1"/>
          <p:nvPr/>
        </p:nvSpPr>
        <p:spPr>
          <a:xfrm>
            <a:off x="9890001" y="3120213"/>
            <a:ext cx="393056" cy="338554"/>
          </a:xfrm>
          <a:prstGeom prst="rect">
            <a:avLst/>
          </a:prstGeom>
          <a:noFill/>
        </p:spPr>
        <p:txBody>
          <a:bodyPr wrap="none" rtlCol="0">
            <a:spAutoFit/>
          </a:bodyPr>
          <a:lstStyle/>
          <a:p>
            <a:r>
              <a:rPr lang="en-US" sz="1600" dirty="0">
                <a:solidFill>
                  <a:schemeClr val="bg1"/>
                </a:solidFill>
              </a:rPr>
              <a:t>41</a:t>
            </a:r>
            <a:endParaRPr lang="en-NL" sz="1600" dirty="0">
              <a:solidFill>
                <a:schemeClr val="bg1"/>
              </a:solidFill>
            </a:endParaRPr>
          </a:p>
        </p:txBody>
      </p:sp>
      <p:sp>
        <p:nvSpPr>
          <p:cNvPr id="35" name="Rectangle: Rounded Corners 34">
            <a:extLst>
              <a:ext uri="{FF2B5EF4-FFF2-40B4-BE49-F238E27FC236}">
                <a16:creationId xmlns:a16="http://schemas.microsoft.com/office/drawing/2014/main" id="{D490281D-9121-BE3D-8943-94C471CCB3CA}"/>
              </a:ext>
            </a:extLst>
          </p:cNvPr>
          <p:cNvSpPr/>
          <p:nvPr/>
        </p:nvSpPr>
        <p:spPr>
          <a:xfrm>
            <a:off x="7726911" y="3610461"/>
            <a:ext cx="1297724" cy="5925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Model 0</a:t>
            </a:r>
            <a:endParaRPr lang="en-NL" sz="1200" dirty="0">
              <a:solidFill>
                <a:schemeClr val="bg1"/>
              </a:solidFill>
            </a:endParaRPr>
          </a:p>
        </p:txBody>
      </p:sp>
      <p:sp>
        <p:nvSpPr>
          <p:cNvPr id="36" name="Rectangle: Rounded Corners 35">
            <a:extLst>
              <a:ext uri="{FF2B5EF4-FFF2-40B4-BE49-F238E27FC236}">
                <a16:creationId xmlns:a16="http://schemas.microsoft.com/office/drawing/2014/main" id="{C278C133-B0CE-FB5D-7584-6FEF30D4094B}"/>
              </a:ext>
            </a:extLst>
          </p:cNvPr>
          <p:cNvSpPr/>
          <p:nvPr/>
        </p:nvSpPr>
        <p:spPr>
          <a:xfrm>
            <a:off x="9574486" y="3610461"/>
            <a:ext cx="1297724" cy="5925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Model 1</a:t>
            </a:r>
            <a:endParaRPr lang="en-NL" sz="1200" dirty="0">
              <a:solidFill>
                <a:schemeClr val="bg1"/>
              </a:solidFill>
            </a:endParaRPr>
          </a:p>
        </p:txBody>
      </p:sp>
      <p:sp>
        <p:nvSpPr>
          <p:cNvPr id="37" name="Rectangle 36">
            <a:extLst>
              <a:ext uri="{FF2B5EF4-FFF2-40B4-BE49-F238E27FC236}">
                <a16:creationId xmlns:a16="http://schemas.microsoft.com/office/drawing/2014/main" id="{2AD05A11-F323-41AF-F7D6-CB9A15E7E21D}"/>
              </a:ext>
            </a:extLst>
          </p:cNvPr>
          <p:cNvSpPr/>
          <p:nvPr/>
        </p:nvSpPr>
        <p:spPr>
          <a:xfrm>
            <a:off x="7664990" y="2702699"/>
            <a:ext cx="3207220" cy="45450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39" name="Connector: Elbow 38">
            <a:extLst>
              <a:ext uri="{FF2B5EF4-FFF2-40B4-BE49-F238E27FC236}">
                <a16:creationId xmlns:a16="http://schemas.microsoft.com/office/drawing/2014/main" id="{42B6264C-D0BB-7422-D4D7-7A6D4426B67E}"/>
              </a:ext>
            </a:extLst>
          </p:cNvPr>
          <p:cNvCxnSpPr>
            <a:cxnSpLocks/>
            <a:endCxn id="37" idx="2"/>
          </p:cNvCxnSpPr>
          <p:nvPr/>
        </p:nvCxnSpPr>
        <p:spPr>
          <a:xfrm flipV="1">
            <a:off x="4125988" y="3157206"/>
            <a:ext cx="5142612" cy="125845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6" name="Graphic 45" descr="Arrow: Slight curve outline">
            <a:extLst>
              <a:ext uri="{FF2B5EF4-FFF2-40B4-BE49-F238E27FC236}">
                <a16:creationId xmlns:a16="http://schemas.microsoft.com/office/drawing/2014/main" id="{AA87521A-C5BA-2801-239F-174F33D38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560000">
            <a:off x="835975" y="4733530"/>
            <a:ext cx="914400" cy="914400"/>
          </a:xfrm>
          <a:prstGeom prst="rect">
            <a:avLst/>
          </a:prstGeom>
        </p:spPr>
      </p:pic>
      <p:sp>
        <p:nvSpPr>
          <p:cNvPr id="48" name="Rectangle 47">
            <a:extLst>
              <a:ext uri="{FF2B5EF4-FFF2-40B4-BE49-F238E27FC236}">
                <a16:creationId xmlns:a16="http://schemas.microsoft.com/office/drawing/2014/main" id="{CD7578D4-01BF-F594-5DB1-D3DDC4C9383C}"/>
              </a:ext>
            </a:extLst>
          </p:cNvPr>
          <p:cNvSpPr/>
          <p:nvPr/>
        </p:nvSpPr>
        <p:spPr>
          <a:xfrm>
            <a:off x="0" y="0"/>
            <a:ext cx="1500027" cy="13192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40663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6" grpId="0"/>
      <p:bldP spid="17" grpId="0"/>
      <p:bldP spid="18" grpId="0"/>
      <p:bldP spid="19" grpId="0"/>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TextBox 61">
            <a:extLst>
              <a:ext uri="{FF2B5EF4-FFF2-40B4-BE49-F238E27FC236}">
                <a16:creationId xmlns:a16="http://schemas.microsoft.com/office/drawing/2014/main" id="{DCDABEF6-F5DD-65CF-6DEE-03F5CFD7147F}"/>
              </a:ext>
            </a:extLst>
          </p:cNvPr>
          <p:cNvSpPr txBox="1"/>
          <p:nvPr/>
        </p:nvSpPr>
        <p:spPr>
          <a:xfrm>
            <a:off x="1536034" y="499811"/>
            <a:ext cx="5027530" cy="369332"/>
          </a:xfrm>
          <a:prstGeom prst="rect">
            <a:avLst/>
          </a:prstGeom>
          <a:noFill/>
        </p:spPr>
        <p:txBody>
          <a:bodyPr wrap="none" rtlCol="0">
            <a:spAutoFit/>
          </a:bodyPr>
          <a:lstStyle/>
          <a:p>
            <a:r>
              <a:rPr lang="en-US" dirty="0">
                <a:solidFill>
                  <a:schemeClr val="bg1"/>
                </a:solidFill>
              </a:rPr>
              <a:t>Model 0 + Model 1 + … + Model n = Final prediction</a:t>
            </a:r>
            <a:endParaRPr lang="en-NL" dirty="0">
              <a:solidFill>
                <a:schemeClr val="bg1"/>
              </a:solidFill>
            </a:endParaRPr>
          </a:p>
        </p:txBody>
      </p:sp>
      <p:pic>
        <p:nvPicPr>
          <p:cNvPr id="31" name="Picture 30" descr="Chart&#10;&#10;Description automatically generated">
            <a:extLst>
              <a:ext uri="{FF2B5EF4-FFF2-40B4-BE49-F238E27FC236}">
                <a16:creationId xmlns:a16="http://schemas.microsoft.com/office/drawing/2014/main" id="{EFE7A452-D376-0E2B-7F22-009A29FB2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49" y="1055833"/>
            <a:ext cx="7353300" cy="4867275"/>
          </a:xfrm>
          <a:prstGeom prst="rect">
            <a:avLst/>
          </a:prstGeom>
        </p:spPr>
      </p:pic>
      <p:sp>
        <p:nvSpPr>
          <p:cNvPr id="2" name="TextBox 1">
            <a:extLst>
              <a:ext uri="{FF2B5EF4-FFF2-40B4-BE49-F238E27FC236}">
                <a16:creationId xmlns:a16="http://schemas.microsoft.com/office/drawing/2014/main" id="{1F0D1F20-24D1-174A-9B49-7B1AFF949C6D}"/>
              </a:ext>
            </a:extLst>
          </p:cNvPr>
          <p:cNvSpPr txBox="1"/>
          <p:nvPr/>
        </p:nvSpPr>
        <p:spPr>
          <a:xfrm>
            <a:off x="7944658" y="2697294"/>
            <a:ext cx="4084964" cy="1477328"/>
          </a:xfrm>
          <a:prstGeom prst="rect">
            <a:avLst/>
          </a:prstGeom>
          <a:noFill/>
        </p:spPr>
        <p:txBody>
          <a:bodyPr wrap="none" rtlCol="0">
            <a:spAutoFit/>
          </a:bodyPr>
          <a:lstStyle/>
          <a:p>
            <a:r>
              <a:rPr lang="en-US" dirty="0">
                <a:solidFill>
                  <a:schemeClr val="bg1"/>
                </a:solidFill>
              </a:rPr>
              <a:t>Blue line: one predictor (x)</a:t>
            </a:r>
          </a:p>
          <a:p>
            <a:endParaRPr lang="en-US" dirty="0">
              <a:solidFill>
                <a:schemeClr val="bg1"/>
              </a:solidFill>
            </a:endParaRPr>
          </a:p>
          <a:p>
            <a:r>
              <a:rPr lang="en-US" dirty="0">
                <a:solidFill>
                  <a:schemeClr val="bg1"/>
                </a:solidFill>
              </a:rPr>
              <a:t>From Model 0 to Model 1024, initial large</a:t>
            </a:r>
          </a:p>
          <a:p>
            <a:r>
              <a:rPr lang="en-US" dirty="0">
                <a:solidFill>
                  <a:schemeClr val="bg1"/>
                </a:solidFill>
              </a:rPr>
              <a:t>errors reduce.</a:t>
            </a:r>
          </a:p>
          <a:p>
            <a:r>
              <a:rPr lang="en-US" dirty="0">
                <a:solidFill>
                  <a:schemeClr val="bg1"/>
                </a:solidFill>
              </a:rPr>
              <a:t> </a:t>
            </a:r>
          </a:p>
        </p:txBody>
      </p:sp>
    </p:spTree>
    <p:extLst>
      <p:ext uri="{BB962C8B-B14F-4D97-AF65-F5344CB8AC3E}">
        <p14:creationId xmlns:p14="http://schemas.microsoft.com/office/powerpoint/2010/main" val="311324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BF2710D8-9FAA-2F47-C5CA-ABBFD0C32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018" y="2235098"/>
            <a:ext cx="6971252" cy="3991041"/>
          </a:xfrm>
          <a:prstGeom prst="rect">
            <a:avLst/>
          </a:prstGeom>
        </p:spPr>
      </p:pic>
      <p:sp>
        <p:nvSpPr>
          <p:cNvPr id="4" name="Rectangle: Rounded Corners 3">
            <a:extLst>
              <a:ext uri="{FF2B5EF4-FFF2-40B4-BE49-F238E27FC236}">
                <a16:creationId xmlns:a16="http://schemas.microsoft.com/office/drawing/2014/main" id="{33EB6E6A-916E-348F-039F-68E0EDBF786A}"/>
              </a:ext>
            </a:extLst>
          </p:cNvPr>
          <p:cNvSpPr/>
          <p:nvPr/>
        </p:nvSpPr>
        <p:spPr>
          <a:xfrm>
            <a:off x="8332343" y="1459892"/>
            <a:ext cx="3678148" cy="4766247"/>
          </a:xfrm>
          <a:prstGeom prst="roundRect">
            <a:avLst/>
          </a:prstGeom>
          <a:solidFill>
            <a:schemeClr val="accent2">
              <a:lumMod val="40000"/>
              <a:lumOff val="60000"/>
            </a:schemeClr>
          </a:solidFill>
          <a:ln w="19050">
            <a:solidFill>
              <a:schemeClr val="accent2">
                <a:lumMod val="40000"/>
                <a:lumOff val="6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solidFill>
                  <a:schemeClr val="tx1">
                    <a:lumMod val="75000"/>
                    <a:lumOff val="25000"/>
                  </a:schemeClr>
                </a:solidFill>
              </a:rPr>
              <a:t>Bagging “Train &amp; keep”</a:t>
            </a:r>
          </a:p>
          <a:p>
            <a:pPr algn="ctr"/>
            <a:endParaRPr lang="en-US" dirty="0">
              <a:solidFill>
                <a:schemeClr val="tx1">
                  <a:lumMod val="75000"/>
                  <a:lumOff val="25000"/>
                </a:schemeClr>
              </a:solidFill>
            </a:endParaRPr>
          </a:p>
          <a:p>
            <a:pPr marL="285750" indent="-285750">
              <a:buFont typeface="Arial" panose="020B0604020202020204" pitchFamily="34" charset="0"/>
              <a:buChar char="•"/>
            </a:pPr>
            <a:r>
              <a:rPr lang="en-US" sz="1600" dirty="0">
                <a:solidFill>
                  <a:schemeClr val="tx1">
                    <a:lumMod val="75000"/>
                    <a:lumOff val="25000"/>
                  </a:schemeClr>
                </a:solidFill>
              </a:rPr>
              <a:t>Independent and simultaneous trees</a:t>
            </a:r>
          </a:p>
          <a:p>
            <a:pPr marL="285750" indent="-285750">
              <a:buFont typeface="Arial" panose="020B0604020202020204" pitchFamily="34" charset="0"/>
              <a:buChar char="•"/>
            </a:pPr>
            <a:r>
              <a:rPr lang="en-US" sz="1600" dirty="0">
                <a:solidFill>
                  <a:schemeClr val="tx1">
                    <a:lumMod val="75000"/>
                    <a:lumOff val="25000"/>
                  </a:schemeClr>
                </a:solidFill>
              </a:rPr>
              <a:t>Average of results at the end</a:t>
            </a:r>
          </a:p>
          <a:p>
            <a:pPr marL="285750" indent="-285750">
              <a:buFont typeface="Arial" panose="020B0604020202020204" pitchFamily="34" charset="0"/>
              <a:buChar char="•"/>
            </a:pPr>
            <a:r>
              <a:rPr lang="en-US" sz="1600" dirty="0">
                <a:solidFill>
                  <a:schemeClr val="tx1">
                    <a:lumMod val="75000"/>
                    <a:lumOff val="25000"/>
                  </a:schemeClr>
                </a:solidFill>
              </a:rPr>
              <a:t>Random training subsets</a:t>
            </a:r>
          </a:p>
          <a:p>
            <a:pPr marL="285750" indent="-285750">
              <a:buFont typeface="Arial" panose="020B0604020202020204" pitchFamily="34" charset="0"/>
              <a:buChar char="•"/>
            </a:pPr>
            <a:r>
              <a:rPr lang="en-US" sz="1600" dirty="0">
                <a:solidFill>
                  <a:schemeClr val="tx1">
                    <a:lumMod val="75000"/>
                    <a:lumOff val="25000"/>
                  </a:schemeClr>
                </a:solidFill>
              </a:rPr>
              <a:t>Each tree can fit subsample</a:t>
            </a:r>
          </a:p>
          <a:p>
            <a:pPr marL="285750" indent="-285750" algn="just">
              <a:buFont typeface="Arial" panose="020B0604020202020204" pitchFamily="34" charset="0"/>
              <a:buChar char="•"/>
            </a:pPr>
            <a:endParaRPr lang="en-US" sz="1600" dirty="0">
              <a:solidFill>
                <a:schemeClr val="tx1">
                  <a:lumMod val="75000"/>
                  <a:lumOff val="25000"/>
                </a:schemeClr>
              </a:solidFill>
            </a:endParaRPr>
          </a:p>
          <a:p>
            <a:pPr algn="ctr"/>
            <a:r>
              <a:rPr lang="en-US" b="1" dirty="0">
                <a:solidFill>
                  <a:schemeClr val="tx1">
                    <a:lumMod val="75000"/>
                    <a:lumOff val="25000"/>
                  </a:schemeClr>
                </a:solidFill>
              </a:rPr>
              <a:t>Boosting</a:t>
            </a:r>
            <a:r>
              <a:rPr lang="en-US" dirty="0">
                <a:solidFill>
                  <a:schemeClr val="tx1">
                    <a:lumMod val="75000"/>
                    <a:lumOff val="25000"/>
                  </a:schemeClr>
                </a:solidFill>
              </a:rPr>
              <a:t> </a:t>
            </a:r>
            <a:r>
              <a:rPr lang="en-US" b="1" dirty="0">
                <a:solidFill>
                  <a:schemeClr val="tx1">
                    <a:lumMod val="75000"/>
                    <a:lumOff val="25000"/>
                  </a:schemeClr>
                </a:solidFill>
              </a:rPr>
              <a:t>“Train &amp; Evaluate”</a:t>
            </a:r>
          </a:p>
          <a:p>
            <a:pPr algn="ctr"/>
            <a:endParaRPr lang="en-US" sz="1600" dirty="0">
              <a:solidFill>
                <a:schemeClr val="tx1">
                  <a:lumMod val="75000"/>
                  <a:lumOff val="25000"/>
                </a:schemeClr>
              </a:solidFill>
            </a:endParaRPr>
          </a:p>
          <a:p>
            <a:pPr marL="285750" indent="-285750">
              <a:buFont typeface="Arial" panose="020B0604020202020204" pitchFamily="34" charset="0"/>
              <a:buChar char="•"/>
            </a:pPr>
            <a:r>
              <a:rPr lang="en-US" sz="1600" dirty="0">
                <a:solidFill>
                  <a:schemeClr val="tx1">
                    <a:lumMod val="75000"/>
                    <a:lumOff val="25000"/>
                  </a:schemeClr>
                </a:solidFill>
              </a:rPr>
              <a:t>Sequential tree chain</a:t>
            </a:r>
          </a:p>
          <a:p>
            <a:pPr marL="285750" indent="-285750">
              <a:buFont typeface="Arial" panose="020B0604020202020204" pitchFamily="34" charset="0"/>
              <a:buChar char="•"/>
            </a:pPr>
            <a:r>
              <a:rPr lang="en-US" sz="1600" dirty="0">
                <a:solidFill>
                  <a:schemeClr val="tx1">
                    <a:lumMod val="75000"/>
                    <a:lumOff val="25000"/>
                  </a:schemeClr>
                </a:solidFill>
              </a:rPr>
              <a:t>Combine results along the way</a:t>
            </a:r>
          </a:p>
          <a:p>
            <a:pPr marL="285750" indent="-285750">
              <a:buFont typeface="Arial" panose="020B0604020202020204" pitchFamily="34" charset="0"/>
              <a:buChar char="•"/>
            </a:pPr>
            <a:r>
              <a:rPr lang="en-US" sz="1600" dirty="0">
                <a:solidFill>
                  <a:schemeClr val="tx1">
                    <a:lumMod val="75000"/>
                    <a:lumOff val="25000"/>
                  </a:schemeClr>
                </a:solidFill>
              </a:rPr>
              <a:t>Training subsets contain previously misclassified observations</a:t>
            </a:r>
          </a:p>
          <a:p>
            <a:pPr marL="285750" indent="-285750">
              <a:buFont typeface="Arial" panose="020B0604020202020204" pitchFamily="34" charset="0"/>
              <a:buChar char="•"/>
            </a:pPr>
            <a:r>
              <a:rPr lang="en-US" sz="1600" dirty="0">
                <a:solidFill>
                  <a:schemeClr val="tx1">
                    <a:lumMod val="75000"/>
                    <a:lumOff val="25000"/>
                  </a:schemeClr>
                </a:solidFill>
              </a:rPr>
              <a:t>A tree doesn’t fit into the entire dataset</a:t>
            </a:r>
          </a:p>
          <a:p>
            <a:pPr algn="just"/>
            <a:endParaRPr lang="en-US" sz="1600" dirty="0">
              <a:solidFill>
                <a:schemeClr val="tx1"/>
              </a:solidFill>
            </a:endParaRPr>
          </a:p>
        </p:txBody>
      </p:sp>
      <p:sp>
        <p:nvSpPr>
          <p:cNvPr id="7" name="TextBox 6">
            <a:extLst>
              <a:ext uri="{FF2B5EF4-FFF2-40B4-BE49-F238E27FC236}">
                <a16:creationId xmlns:a16="http://schemas.microsoft.com/office/drawing/2014/main" id="{8D7F0416-F2BE-921F-0D34-B8F13E1FB866}"/>
              </a:ext>
            </a:extLst>
          </p:cNvPr>
          <p:cNvSpPr txBox="1"/>
          <p:nvPr/>
        </p:nvSpPr>
        <p:spPr>
          <a:xfrm>
            <a:off x="580254" y="204477"/>
            <a:ext cx="6097712" cy="461665"/>
          </a:xfrm>
          <a:prstGeom prst="rect">
            <a:avLst/>
          </a:prstGeom>
          <a:noFill/>
        </p:spPr>
        <p:txBody>
          <a:bodyPr wrap="square">
            <a:spAutoFit/>
          </a:bodyPr>
          <a:lstStyle/>
          <a:p>
            <a:r>
              <a:rPr lang="en-US" sz="2400" kern="1200" dirty="0">
                <a:solidFill>
                  <a:srgbClr val="FFFFFF"/>
                </a:solidFill>
                <a:latin typeface="+mj-lt"/>
                <a:ea typeface="+mj-ea"/>
                <a:cs typeface="+mj-cs"/>
              </a:rPr>
              <a:t>RF vs GBM</a:t>
            </a:r>
            <a:endParaRPr lang="en-NL" sz="2400" dirty="0"/>
          </a:p>
        </p:txBody>
      </p:sp>
      <p:sp>
        <p:nvSpPr>
          <p:cNvPr id="8" name="Rectangle: Rounded Corners 7">
            <a:extLst>
              <a:ext uri="{FF2B5EF4-FFF2-40B4-BE49-F238E27FC236}">
                <a16:creationId xmlns:a16="http://schemas.microsoft.com/office/drawing/2014/main" id="{8DD9B430-B6DB-471C-6C22-00BF166C2A54}"/>
              </a:ext>
            </a:extLst>
          </p:cNvPr>
          <p:cNvSpPr/>
          <p:nvPr/>
        </p:nvSpPr>
        <p:spPr>
          <a:xfrm>
            <a:off x="580254" y="771425"/>
            <a:ext cx="8152780" cy="369332"/>
          </a:xfrm>
          <a:prstGeom prst="roundRect">
            <a:avLst/>
          </a:prstGeom>
          <a:solidFill>
            <a:schemeClr val="accent2">
              <a:lumMod val="40000"/>
              <a:lumOff val="60000"/>
            </a:schemeClr>
          </a:solidFill>
          <a:ln w="19050">
            <a:solidFill>
              <a:schemeClr val="accent2">
                <a:lumMod val="40000"/>
                <a:lumOff val="6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solidFill>
                  <a:schemeClr val="tx1">
                    <a:lumMod val="75000"/>
                    <a:lumOff val="25000"/>
                  </a:schemeClr>
                </a:solidFill>
              </a:rPr>
              <a:t>Ensemble technique</a:t>
            </a:r>
            <a:endParaRPr lang="en-NL" b="1" dirty="0">
              <a:solidFill>
                <a:schemeClr val="tx1">
                  <a:lumMod val="75000"/>
                  <a:lumOff val="25000"/>
                </a:schemeClr>
              </a:solidFill>
            </a:endParaRPr>
          </a:p>
        </p:txBody>
      </p:sp>
      <p:sp>
        <p:nvSpPr>
          <p:cNvPr id="9" name="Rectangle: Rounded Corners 8">
            <a:extLst>
              <a:ext uri="{FF2B5EF4-FFF2-40B4-BE49-F238E27FC236}">
                <a16:creationId xmlns:a16="http://schemas.microsoft.com/office/drawing/2014/main" id="{2DBFD877-CCB3-1157-FFF4-235719A230DA}"/>
              </a:ext>
            </a:extLst>
          </p:cNvPr>
          <p:cNvSpPr/>
          <p:nvPr/>
        </p:nvSpPr>
        <p:spPr>
          <a:xfrm>
            <a:off x="2531995" y="1583469"/>
            <a:ext cx="924164" cy="369332"/>
          </a:xfrm>
          <a:prstGeom prst="roundRect">
            <a:avLst/>
          </a:prstGeom>
          <a:solidFill>
            <a:schemeClr val="accent2">
              <a:lumMod val="40000"/>
              <a:lumOff val="60000"/>
            </a:schemeClr>
          </a:solidFill>
          <a:ln w="19050">
            <a:solidFill>
              <a:schemeClr val="accent2">
                <a:lumMod val="40000"/>
                <a:lumOff val="6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solidFill>
                  <a:schemeClr val="tx1">
                    <a:lumMod val="75000"/>
                    <a:lumOff val="25000"/>
                  </a:schemeClr>
                </a:solidFill>
              </a:rPr>
              <a:t>RF</a:t>
            </a:r>
          </a:p>
        </p:txBody>
      </p:sp>
      <p:sp>
        <p:nvSpPr>
          <p:cNvPr id="11" name="Rectangle: Rounded Corners 10">
            <a:extLst>
              <a:ext uri="{FF2B5EF4-FFF2-40B4-BE49-F238E27FC236}">
                <a16:creationId xmlns:a16="http://schemas.microsoft.com/office/drawing/2014/main" id="{82F86157-E6B5-9B4D-3494-C395E4F82BDD}"/>
              </a:ext>
            </a:extLst>
          </p:cNvPr>
          <p:cNvSpPr/>
          <p:nvPr/>
        </p:nvSpPr>
        <p:spPr>
          <a:xfrm>
            <a:off x="5753802" y="1583469"/>
            <a:ext cx="924164" cy="369332"/>
          </a:xfrm>
          <a:prstGeom prst="roundRect">
            <a:avLst/>
          </a:prstGeom>
          <a:solidFill>
            <a:schemeClr val="accent2">
              <a:lumMod val="40000"/>
              <a:lumOff val="60000"/>
            </a:schemeClr>
          </a:solidFill>
          <a:ln w="19050">
            <a:solidFill>
              <a:schemeClr val="accent2">
                <a:lumMod val="40000"/>
                <a:lumOff val="6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solidFill>
                  <a:schemeClr val="tx1">
                    <a:lumMod val="75000"/>
                    <a:lumOff val="25000"/>
                  </a:schemeClr>
                </a:solidFill>
              </a:rPr>
              <a:t>GBM</a:t>
            </a:r>
          </a:p>
        </p:txBody>
      </p:sp>
      <p:cxnSp>
        <p:nvCxnSpPr>
          <p:cNvPr id="13" name="Straight Arrow Connector 12">
            <a:extLst>
              <a:ext uri="{FF2B5EF4-FFF2-40B4-BE49-F238E27FC236}">
                <a16:creationId xmlns:a16="http://schemas.microsoft.com/office/drawing/2014/main" id="{C2B9B77F-57C6-F8F8-4223-FA3FC42F3750}"/>
              </a:ext>
            </a:extLst>
          </p:cNvPr>
          <p:cNvCxnSpPr>
            <a:cxnSpLocks/>
          </p:cNvCxnSpPr>
          <p:nvPr/>
        </p:nvCxnSpPr>
        <p:spPr>
          <a:xfrm>
            <a:off x="3014625" y="1213313"/>
            <a:ext cx="0" cy="360844"/>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524ACD6-01A3-EF3C-C2A6-1DAB5F7BDD07}"/>
              </a:ext>
            </a:extLst>
          </p:cNvPr>
          <p:cNvCxnSpPr>
            <a:cxnSpLocks/>
          </p:cNvCxnSpPr>
          <p:nvPr/>
        </p:nvCxnSpPr>
        <p:spPr>
          <a:xfrm>
            <a:off x="6220163" y="1222625"/>
            <a:ext cx="0" cy="360844"/>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EDA83F0F-0B37-EEE0-335D-B12A31DCDB0C}"/>
              </a:ext>
            </a:extLst>
          </p:cNvPr>
          <p:cNvSpPr/>
          <p:nvPr/>
        </p:nvSpPr>
        <p:spPr>
          <a:xfrm>
            <a:off x="0" y="0"/>
            <a:ext cx="1500027" cy="13192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TextBox 22">
            <a:extLst>
              <a:ext uri="{FF2B5EF4-FFF2-40B4-BE49-F238E27FC236}">
                <a16:creationId xmlns:a16="http://schemas.microsoft.com/office/drawing/2014/main" id="{2B7AA0F7-527C-51B3-D244-F37F64D8C14F}"/>
              </a:ext>
            </a:extLst>
          </p:cNvPr>
          <p:cNvSpPr txBox="1"/>
          <p:nvPr/>
        </p:nvSpPr>
        <p:spPr>
          <a:xfrm>
            <a:off x="4244608" y="6284191"/>
            <a:ext cx="824072" cy="369332"/>
          </a:xfrm>
          <a:prstGeom prst="rect">
            <a:avLst/>
          </a:prstGeom>
          <a:noFill/>
        </p:spPr>
        <p:txBody>
          <a:bodyPr wrap="none" rtlCol="0">
            <a:spAutoFit/>
          </a:bodyPr>
          <a:lstStyle/>
          <a:p>
            <a:r>
              <a:rPr lang="en-US" dirty="0">
                <a:solidFill>
                  <a:schemeClr val="bg1"/>
                </a:solidFill>
                <a:hlinkClick r:id="rId4"/>
              </a:rPr>
              <a:t>Source</a:t>
            </a:r>
            <a:endParaRPr lang="en-NL" dirty="0">
              <a:solidFill>
                <a:schemeClr val="bg1"/>
              </a:solidFill>
            </a:endParaRPr>
          </a:p>
        </p:txBody>
      </p:sp>
    </p:spTree>
    <p:extLst>
      <p:ext uri="{BB962C8B-B14F-4D97-AF65-F5344CB8AC3E}">
        <p14:creationId xmlns:p14="http://schemas.microsoft.com/office/powerpoint/2010/main" val="1125796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0C942-26B8-703B-797A-A2D5F50E54D1}"/>
              </a:ext>
            </a:extLst>
          </p:cNvPr>
          <p:cNvSpPr>
            <a:spLocks noGrp="1"/>
          </p:cNvSpPr>
          <p:nvPr>
            <p:ph type="title"/>
          </p:nvPr>
        </p:nvSpPr>
        <p:spPr>
          <a:xfrm>
            <a:off x="257698" y="278535"/>
            <a:ext cx="9895951" cy="1033669"/>
          </a:xfrm>
        </p:spPr>
        <p:txBody>
          <a:bodyPr vert="horz" lIns="91440" tIns="45720" rIns="91440" bIns="45720" rtlCol="0">
            <a:normAutofit/>
          </a:bodyPr>
          <a:lstStyle/>
          <a:p>
            <a:r>
              <a:rPr lang="en-US" sz="4000" kern="1200" dirty="0">
                <a:solidFill>
                  <a:srgbClr val="FFFFFF"/>
                </a:solidFill>
                <a:latin typeface="+mj-lt"/>
                <a:ea typeface="+mj-ea"/>
                <a:cs typeface="+mj-cs"/>
              </a:rPr>
              <a:t>Hyperparameters</a:t>
            </a:r>
          </a:p>
        </p:txBody>
      </p:sp>
      <p:sp>
        <p:nvSpPr>
          <p:cNvPr id="3" name="Rectangle: Rounded Corners 2">
            <a:extLst>
              <a:ext uri="{FF2B5EF4-FFF2-40B4-BE49-F238E27FC236}">
                <a16:creationId xmlns:a16="http://schemas.microsoft.com/office/drawing/2014/main" id="{B2AEF3A0-869F-753B-D8D6-E5726DAF00E9}"/>
              </a:ext>
            </a:extLst>
          </p:cNvPr>
          <p:cNvSpPr/>
          <p:nvPr/>
        </p:nvSpPr>
        <p:spPr>
          <a:xfrm>
            <a:off x="5154075" y="1856659"/>
            <a:ext cx="2001516" cy="341815"/>
          </a:xfrm>
          <a:prstGeom prst="roundRect">
            <a:avLst/>
          </a:prstGeom>
          <a:solidFill>
            <a:srgbClr val="3B65C3"/>
          </a:solidFill>
          <a:ln w="19050">
            <a:solidFill>
              <a:srgbClr val="3B65C3"/>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chemeClr val="bg1"/>
                </a:solidFill>
              </a:rPr>
              <a:t>Hyperparameters</a:t>
            </a:r>
            <a:endParaRPr lang="en-NL" dirty="0">
              <a:solidFill>
                <a:schemeClr val="bg1"/>
              </a:solidFill>
            </a:endParaRPr>
          </a:p>
        </p:txBody>
      </p:sp>
      <p:sp>
        <p:nvSpPr>
          <p:cNvPr id="4" name="Rectangle: Rounded Corners 3">
            <a:extLst>
              <a:ext uri="{FF2B5EF4-FFF2-40B4-BE49-F238E27FC236}">
                <a16:creationId xmlns:a16="http://schemas.microsoft.com/office/drawing/2014/main" id="{65173819-1F04-6E9F-CE89-3F655C223CE7}"/>
              </a:ext>
            </a:extLst>
          </p:cNvPr>
          <p:cNvSpPr/>
          <p:nvPr/>
        </p:nvSpPr>
        <p:spPr>
          <a:xfrm>
            <a:off x="799979" y="3076748"/>
            <a:ext cx="2001516" cy="341815"/>
          </a:xfrm>
          <a:prstGeom prst="roundRect">
            <a:avLst/>
          </a:prstGeom>
          <a:solidFill>
            <a:srgbClr val="3B65C3"/>
          </a:solidFill>
          <a:ln w="19050">
            <a:solidFill>
              <a:srgbClr val="3B65C3"/>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chemeClr val="bg1"/>
                </a:solidFill>
              </a:rPr>
              <a:t>Number of trees</a:t>
            </a:r>
            <a:endParaRPr lang="en-NL" sz="1600" dirty="0">
              <a:solidFill>
                <a:schemeClr val="bg1"/>
              </a:solidFill>
            </a:endParaRPr>
          </a:p>
        </p:txBody>
      </p:sp>
      <p:sp>
        <p:nvSpPr>
          <p:cNvPr id="5" name="Rectangle: Rounded Corners 4">
            <a:extLst>
              <a:ext uri="{FF2B5EF4-FFF2-40B4-BE49-F238E27FC236}">
                <a16:creationId xmlns:a16="http://schemas.microsoft.com/office/drawing/2014/main" id="{BEA3A566-C241-C4E5-13AC-698B9394FCB9}"/>
              </a:ext>
            </a:extLst>
          </p:cNvPr>
          <p:cNvSpPr/>
          <p:nvPr/>
        </p:nvSpPr>
        <p:spPr>
          <a:xfrm>
            <a:off x="3634106" y="3061157"/>
            <a:ext cx="2001516" cy="341815"/>
          </a:xfrm>
          <a:prstGeom prst="roundRect">
            <a:avLst/>
          </a:prstGeom>
          <a:solidFill>
            <a:srgbClr val="3B65C3"/>
          </a:solidFill>
          <a:ln w="19050">
            <a:solidFill>
              <a:srgbClr val="3B65C3"/>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chemeClr val="bg1"/>
                </a:solidFill>
              </a:rPr>
              <a:t>Learning rate</a:t>
            </a:r>
            <a:endParaRPr lang="en-NL" sz="1400" dirty="0">
              <a:solidFill>
                <a:schemeClr val="bg1"/>
              </a:solidFill>
            </a:endParaRPr>
          </a:p>
        </p:txBody>
      </p:sp>
      <p:sp>
        <p:nvSpPr>
          <p:cNvPr id="6" name="Rectangle: Rounded Corners 5">
            <a:extLst>
              <a:ext uri="{FF2B5EF4-FFF2-40B4-BE49-F238E27FC236}">
                <a16:creationId xmlns:a16="http://schemas.microsoft.com/office/drawing/2014/main" id="{EB89269E-76A2-10B8-5EA5-F56A236158B0}"/>
              </a:ext>
            </a:extLst>
          </p:cNvPr>
          <p:cNvSpPr/>
          <p:nvPr/>
        </p:nvSpPr>
        <p:spPr>
          <a:xfrm>
            <a:off x="6515502" y="3045566"/>
            <a:ext cx="2001516" cy="341815"/>
          </a:xfrm>
          <a:prstGeom prst="roundRect">
            <a:avLst/>
          </a:prstGeom>
          <a:solidFill>
            <a:srgbClr val="3B65C3"/>
          </a:solidFill>
          <a:ln w="19050">
            <a:solidFill>
              <a:srgbClr val="3B65C3"/>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chemeClr val="bg1"/>
                </a:solidFill>
              </a:rPr>
              <a:t>Tree depth</a:t>
            </a:r>
            <a:endParaRPr lang="en-NL" sz="1400" dirty="0">
              <a:solidFill>
                <a:schemeClr val="bg1"/>
              </a:solidFill>
            </a:endParaRPr>
          </a:p>
        </p:txBody>
      </p:sp>
      <p:sp>
        <p:nvSpPr>
          <p:cNvPr id="7" name="Rectangle: Rounded Corners 6">
            <a:extLst>
              <a:ext uri="{FF2B5EF4-FFF2-40B4-BE49-F238E27FC236}">
                <a16:creationId xmlns:a16="http://schemas.microsoft.com/office/drawing/2014/main" id="{D6EC51DD-D6F5-E816-4A42-59771B54B376}"/>
              </a:ext>
            </a:extLst>
          </p:cNvPr>
          <p:cNvSpPr/>
          <p:nvPr/>
        </p:nvSpPr>
        <p:spPr>
          <a:xfrm>
            <a:off x="9258924" y="3045566"/>
            <a:ext cx="2355417" cy="341815"/>
          </a:xfrm>
          <a:prstGeom prst="roundRect">
            <a:avLst/>
          </a:prstGeom>
          <a:solidFill>
            <a:srgbClr val="3B65C3"/>
          </a:solidFill>
          <a:ln w="19050">
            <a:solidFill>
              <a:srgbClr val="3B65C3"/>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chemeClr val="bg1"/>
                </a:solidFill>
              </a:rPr>
              <a:t>Minimum observations</a:t>
            </a:r>
            <a:endParaRPr lang="en-NL" sz="1400" dirty="0">
              <a:solidFill>
                <a:schemeClr val="bg1"/>
              </a:solidFill>
            </a:endParaRPr>
          </a:p>
        </p:txBody>
      </p:sp>
      <p:sp>
        <p:nvSpPr>
          <p:cNvPr id="28" name="TextBox 27">
            <a:extLst>
              <a:ext uri="{FF2B5EF4-FFF2-40B4-BE49-F238E27FC236}">
                <a16:creationId xmlns:a16="http://schemas.microsoft.com/office/drawing/2014/main" id="{49ED590C-231E-B62D-5D77-E0A09009FAAE}"/>
              </a:ext>
            </a:extLst>
          </p:cNvPr>
          <p:cNvSpPr txBox="1"/>
          <p:nvPr/>
        </p:nvSpPr>
        <p:spPr>
          <a:xfrm>
            <a:off x="490239" y="3418564"/>
            <a:ext cx="2620997" cy="307777"/>
          </a:xfrm>
          <a:prstGeom prst="rect">
            <a:avLst/>
          </a:prstGeom>
          <a:noFill/>
        </p:spPr>
        <p:txBody>
          <a:bodyPr wrap="square" rtlCol="0">
            <a:spAutoFit/>
          </a:bodyPr>
          <a:lstStyle/>
          <a:p>
            <a:pPr algn="just"/>
            <a:r>
              <a:rPr lang="en-US" sz="1400" i="1" dirty="0"/>
              <a:t>	</a:t>
            </a:r>
            <a:r>
              <a:rPr lang="en-US" sz="1400" i="1" dirty="0" err="1"/>
              <a:t>n.trees</a:t>
            </a:r>
            <a:endParaRPr lang="en-US" sz="1400" dirty="0"/>
          </a:p>
        </p:txBody>
      </p:sp>
      <p:sp>
        <p:nvSpPr>
          <p:cNvPr id="29" name="TextBox 28">
            <a:extLst>
              <a:ext uri="{FF2B5EF4-FFF2-40B4-BE49-F238E27FC236}">
                <a16:creationId xmlns:a16="http://schemas.microsoft.com/office/drawing/2014/main" id="{92531BF9-53F5-0D03-FCA7-2D5F9A3027B2}"/>
              </a:ext>
            </a:extLst>
          </p:cNvPr>
          <p:cNvSpPr txBox="1"/>
          <p:nvPr/>
        </p:nvSpPr>
        <p:spPr>
          <a:xfrm>
            <a:off x="4189550" y="3418564"/>
            <a:ext cx="890628" cy="307777"/>
          </a:xfrm>
          <a:prstGeom prst="rect">
            <a:avLst/>
          </a:prstGeom>
          <a:noFill/>
        </p:spPr>
        <p:txBody>
          <a:bodyPr wrap="none" rtlCol="0">
            <a:spAutoFit/>
          </a:bodyPr>
          <a:lstStyle/>
          <a:p>
            <a:pPr algn="ctr"/>
            <a:r>
              <a:rPr lang="en-US" sz="1400" i="1" dirty="0"/>
              <a:t>shrinkage</a:t>
            </a:r>
          </a:p>
        </p:txBody>
      </p:sp>
      <p:sp>
        <p:nvSpPr>
          <p:cNvPr id="30" name="TextBox 29">
            <a:extLst>
              <a:ext uri="{FF2B5EF4-FFF2-40B4-BE49-F238E27FC236}">
                <a16:creationId xmlns:a16="http://schemas.microsoft.com/office/drawing/2014/main" id="{012EB0FD-1B99-3155-3F1E-93AFDF15CE6B}"/>
              </a:ext>
            </a:extLst>
          </p:cNvPr>
          <p:cNvSpPr txBox="1"/>
          <p:nvPr/>
        </p:nvSpPr>
        <p:spPr>
          <a:xfrm>
            <a:off x="6623667" y="3418564"/>
            <a:ext cx="1785187" cy="307777"/>
          </a:xfrm>
          <a:prstGeom prst="rect">
            <a:avLst/>
          </a:prstGeom>
          <a:noFill/>
        </p:spPr>
        <p:txBody>
          <a:bodyPr wrap="square" rtlCol="0">
            <a:spAutoFit/>
          </a:bodyPr>
          <a:lstStyle/>
          <a:p>
            <a:r>
              <a:rPr lang="en-US" sz="1400" i="1" dirty="0" err="1"/>
              <a:t>interaction.depth</a:t>
            </a:r>
            <a:endParaRPr lang="en-NL" sz="1400" i="1" dirty="0"/>
          </a:p>
        </p:txBody>
      </p:sp>
      <p:sp>
        <p:nvSpPr>
          <p:cNvPr id="31" name="TextBox 30">
            <a:extLst>
              <a:ext uri="{FF2B5EF4-FFF2-40B4-BE49-F238E27FC236}">
                <a16:creationId xmlns:a16="http://schemas.microsoft.com/office/drawing/2014/main" id="{30F29522-1C25-DE3A-A7CF-60114A415DAF}"/>
              </a:ext>
            </a:extLst>
          </p:cNvPr>
          <p:cNvSpPr txBox="1"/>
          <p:nvPr/>
        </p:nvSpPr>
        <p:spPr>
          <a:xfrm>
            <a:off x="9761255" y="3418564"/>
            <a:ext cx="1350754" cy="307777"/>
          </a:xfrm>
          <a:prstGeom prst="rect">
            <a:avLst/>
          </a:prstGeom>
          <a:noFill/>
        </p:spPr>
        <p:txBody>
          <a:bodyPr wrap="none" rtlCol="0">
            <a:spAutoFit/>
          </a:bodyPr>
          <a:lstStyle/>
          <a:p>
            <a:r>
              <a:rPr lang="en-US" sz="1400" i="1" dirty="0" err="1"/>
              <a:t>n.minobsinnode</a:t>
            </a:r>
            <a:endParaRPr lang="en-NL" sz="1400" i="1" dirty="0"/>
          </a:p>
        </p:txBody>
      </p:sp>
      <p:sp>
        <p:nvSpPr>
          <p:cNvPr id="33" name="Rectangle: Rounded Corners 32">
            <a:extLst>
              <a:ext uri="{FF2B5EF4-FFF2-40B4-BE49-F238E27FC236}">
                <a16:creationId xmlns:a16="http://schemas.microsoft.com/office/drawing/2014/main" id="{90107552-4FC5-6266-B472-4368A3A871A3}"/>
              </a:ext>
            </a:extLst>
          </p:cNvPr>
          <p:cNvSpPr/>
          <p:nvPr/>
        </p:nvSpPr>
        <p:spPr>
          <a:xfrm>
            <a:off x="473033" y="3854031"/>
            <a:ext cx="2655408" cy="1683245"/>
          </a:xfrm>
          <a:prstGeom prst="roundRect">
            <a:avLst/>
          </a:prstGeom>
          <a:solidFill>
            <a:schemeClr val="accent1">
              <a:lumMod val="75000"/>
            </a:schemeClr>
          </a:solidFill>
          <a:ln w="19050">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marL="285750" indent="-285750" algn="just">
              <a:buFont typeface="Arial" panose="020B0604020202020204" pitchFamily="34" charset="0"/>
              <a:buChar char="•"/>
            </a:pPr>
            <a:r>
              <a:rPr lang="en-US" sz="1200" dirty="0">
                <a:solidFill>
                  <a:schemeClr val="bg1"/>
                </a:solidFill>
              </a:rPr>
              <a:t>The optimized number of trees to minimize the loss function</a:t>
            </a:r>
          </a:p>
          <a:p>
            <a:pPr marL="285750" indent="-285750" algn="just">
              <a:buFont typeface="Arial" panose="020B0604020202020204" pitchFamily="34" charset="0"/>
              <a:buChar char="•"/>
            </a:pPr>
            <a:r>
              <a:rPr lang="en-US" sz="1200" b="1" dirty="0">
                <a:solidFill>
                  <a:schemeClr val="bg1"/>
                </a:solidFill>
              </a:rPr>
              <a:t>Cross validation</a:t>
            </a:r>
            <a:r>
              <a:rPr lang="en-US" sz="1200" dirty="0">
                <a:solidFill>
                  <a:schemeClr val="bg1"/>
                </a:solidFill>
              </a:rPr>
              <a:t> must be used to stop adding trees!</a:t>
            </a:r>
          </a:p>
          <a:p>
            <a:endParaRPr lang="en-NL" sz="1400" dirty="0">
              <a:solidFill>
                <a:schemeClr val="bg1"/>
              </a:solidFill>
            </a:endParaRPr>
          </a:p>
        </p:txBody>
      </p:sp>
      <p:sp>
        <p:nvSpPr>
          <p:cNvPr id="35" name="Rectangle: Rounded Corners 34">
            <a:extLst>
              <a:ext uri="{FF2B5EF4-FFF2-40B4-BE49-F238E27FC236}">
                <a16:creationId xmlns:a16="http://schemas.microsoft.com/office/drawing/2014/main" id="{4C96B5F8-2F02-A380-6885-E303097F112A}"/>
              </a:ext>
            </a:extLst>
          </p:cNvPr>
          <p:cNvSpPr/>
          <p:nvPr/>
        </p:nvSpPr>
        <p:spPr>
          <a:xfrm>
            <a:off x="3304356" y="3854030"/>
            <a:ext cx="2661016" cy="1683246"/>
          </a:xfrm>
          <a:prstGeom prst="roundRect">
            <a:avLst/>
          </a:prstGeom>
          <a:solidFill>
            <a:schemeClr val="accent1">
              <a:lumMod val="75000"/>
            </a:schemeClr>
          </a:solidFill>
          <a:ln w="19050">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marL="285750" indent="-285750" algn="just">
              <a:buFont typeface="Arial" panose="020B0604020202020204" pitchFamily="34" charset="0"/>
              <a:buChar char="•"/>
            </a:pPr>
            <a:r>
              <a:rPr lang="en-US" sz="1200" dirty="0">
                <a:solidFill>
                  <a:schemeClr val="bg1"/>
                </a:solidFill>
              </a:rPr>
              <a:t>Contribution of each tree on the final outcome</a:t>
            </a:r>
          </a:p>
          <a:p>
            <a:pPr marL="285750" indent="-285750" algn="just">
              <a:buFont typeface="Arial" panose="020B0604020202020204" pitchFamily="34" charset="0"/>
              <a:buChar char="•"/>
            </a:pPr>
            <a:r>
              <a:rPr lang="en-US" sz="1200" dirty="0">
                <a:solidFill>
                  <a:schemeClr val="bg1"/>
                </a:solidFill>
              </a:rPr>
              <a:t>Controls the speed of changing the prediction</a:t>
            </a:r>
          </a:p>
          <a:p>
            <a:pPr marL="285750" indent="-285750" algn="just">
              <a:buFont typeface="Arial" panose="020B0604020202020204" pitchFamily="34" charset="0"/>
              <a:buChar char="•"/>
            </a:pPr>
            <a:r>
              <a:rPr lang="en-US" sz="1200" dirty="0">
                <a:solidFill>
                  <a:schemeClr val="bg1"/>
                </a:solidFill>
              </a:rPr>
              <a:t>0 – 1 range; smaller the value, more robust the model  </a:t>
            </a:r>
            <a:endParaRPr lang="en-NL" sz="1200" dirty="0">
              <a:solidFill>
                <a:schemeClr val="bg1"/>
              </a:solidFill>
            </a:endParaRPr>
          </a:p>
          <a:p>
            <a:endParaRPr lang="en-NL" sz="1400" dirty="0">
              <a:solidFill>
                <a:schemeClr val="bg1"/>
              </a:solidFill>
            </a:endParaRPr>
          </a:p>
        </p:txBody>
      </p:sp>
      <p:sp>
        <p:nvSpPr>
          <p:cNvPr id="41" name="Rectangle: Rounded Corners 40">
            <a:extLst>
              <a:ext uri="{FF2B5EF4-FFF2-40B4-BE49-F238E27FC236}">
                <a16:creationId xmlns:a16="http://schemas.microsoft.com/office/drawing/2014/main" id="{28DBD4FD-5B92-3217-9170-511068681666}"/>
              </a:ext>
            </a:extLst>
          </p:cNvPr>
          <p:cNvSpPr/>
          <p:nvPr/>
        </p:nvSpPr>
        <p:spPr>
          <a:xfrm>
            <a:off x="6141287" y="3854031"/>
            <a:ext cx="2749947" cy="1683245"/>
          </a:xfrm>
          <a:prstGeom prst="roundRect">
            <a:avLst/>
          </a:prstGeom>
          <a:solidFill>
            <a:schemeClr val="accent1">
              <a:lumMod val="75000"/>
            </a:schemeClr>
          </a:solidFill>
          <a:ln w="19050">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dirty="0">
                <a:solidFill>
                  <a:schemeClr val="bg1"/>
                </a:solidFill>
              </a:rPr>
              <a:t>The number of split on a tree</a:t>
            </a:r>
          </a:p>
          <a:p>
            <a:pPr marL="285750" indent="-285750">
              <a:buFont typeface="Arial" panose="020B0604020202020204" pitchFamily="34" charset="0"/>
              <a:buChar char="•"/>
            </a:pPr>
            <a:r>
              <a:rPr lang="en-US" sz="1200" dirty="0">
                <a:solidFill>
                  <a:schemeClr val="bg1"/>
                </a:solidFill>
              </a:rPr>
              <a:t>Checks the </a:t>
            </a:r>
            <a:r>
              <a:rPr lang="en-US" sz="1200" dirty="0" err="1">
                <a:solidFill>
                  <a:schemeClr val="bg1"/>
                </a:solidFill>
              </a:rPr>
              <a:t>interections</a:t>
            </a:r>
            <a:r>
              <a:rPr lang="en-US" sz="1200" dirty="0">
                <a:solidFill>
                  <a:schemeClr val="bg1"/>
                </a:solidFill>
              </a:rPr>
              <a:t> between predictors (if </a:t>
            </a:r>
            <a:r>
              <a:rPr lang="en-US" sz="1200" dirty="0" err="1">
                <a:solidFill>
                  <a:schemeClr val="bg1"/>
                </a:solidFill>
              </a:rPr>
              <a:t>interaction.depth</a:t>
            </a:r>
            <a:r>
              <a:rPr lang="en-US" sz="1200" dirty="0">
                <a:solidFill>
                  <a:schemeClr val="bg1"/>
                </a:solidFill>
              </a:rPr>
              <a:t>&gt;1)</a:t>
            </a:r>
          </a:p>
          <a:p>
            <a:pPr marL="285750" indent="-285750">
              <a:buFont typeface="Arial" panose="020B0604020202020204" pitchFamily="34" charset="0"/>
              <a:buChar char="•"/>
            </a:pPr>
            <a:r>
              <a:rPr lang="en-US" sz="1200" dirty="0">
                <a:solidFill>
                  <a:schemeClr val="bg1"/>
                </a:solidFill>
              </a:rPr>
              <a:t>3 – 8 range; smaller the value, more tree, less interaction</a:t>
            </a:r>
            <a:endParaRPr lang="en-NL" sz="1200" dirty="0">
              <a:solidFill>
                <a:schemeClr val="bg1"/>
              </a:solidFill>
            </a:endParaRPr>
          </a:p>
          <a:p>
            <a:pPr algn="ctr"/>
            <a:endParaRPr lang="en-NL" sz="1200" dirty="0">
              <a:solidFill>
                <a:schemeClr val="bg1"/>
              </a:solidFill>
            </a:endParaRPr>
          </a:p>
        </p:txBody>
      </p:sp>
      <p:sp>
        <p:nvSpPr>
          <p:cNvPr id="42" name="Rectangle: Rounded Corners 41">
            <a:extLst>
              <a:ext uri="{FF2B5EF4-FFF2-40B4-BE49-F238E27FC236}">
                <a16:creationId xmlns:a16="http://schemas.microsoft.com/office/drawing/2014/main" id="{42FB3280-446D-D619-A2C4-733AA98EA066}"/>
              </a:ext>
            </a:extLst>
          </p:cNvPr>
          <p:cNvSpPr/>
          <p:nvPr/>
        </p:nvSpPr>
        <p:spPr>
          <a:xfrm>
            <a:off x="9067149" y="3854031"/>
            <a:ext cx="2738966" cy="1683245"/>
          </a:xfrm>
          <a:prstGeom prst="roundRect">
            <a:avLst/>
          </a:prstGeom>
          <a:solidFill>
            <a:schemeClr val="accent1">
              <a:lumMod val="75000"/>
            </a:schemeClr>
          </a:solidFill>
          <a:ln w="19050">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200" dirty="0">
                <a:solidFill>
                  <a:schemeClr val="bg1"/>
                </a:solidFill>
              </a:rPr>
              <a:t>The minimum number of observations in terminal/leaf  nodes</a:t>
            </a:r>
          </a:p>
          <a:p>
            <a:pPr marL="285750" indent="-285750">
              <a:buFont typeface="Arial" panose="020B0604020202020204" pitchFamily="34" charset="0"/>
              <a:buChar char="•"/>
            </a:pPr>
            <a:r>
              <a:rPr lang="en-US" sz="1200" dirty="0">
                <a:solidFill>
                  <a:schemeClr val="bg1"/>
                </a:solidFill>
              </a:rPr>
              <a:t>The number of minimum observations depends on the dataset</a:t>
            </a:r>
          </a:p>
          <a:p>
            <a:pPr algn="ctr"/>
            <a:endParaRPr lang="en-NL" sz="1200" dirty="0">
              <a:solidFill>
                <a:schemeClr val="bg1"/>
              </a:solidFill>
            </a:endParaRPr>
          </a:p>
        </p:txBody>
      </p:sp>
      <mc:AlternateContent xmlns:mc="http://schemas.openxmlformats.org/markup-compatibility/2006" xmlns:pslz="http://schemas.microsoft.com/office/powerpoint/2016/slidezoom">
        <mc:Choice Requires="pslz">
          <p:graphicFrame>
            <p:nvGraphicFramePr>
              <p:cNvPr id="47" name="Slide Zoom 46">
                <a:extLst>
                  <a:ext uri="{FF2B5EF4-FFF2-40B4-BE49-F238E27FC236}">
                    <a16:creationId xmlns:a16="http://schemas.microsoft.com/office/drawing/2014/main" id="{8AFA3D79-2F3E-0C3C-3F95-72BFE9865D71}"/>
                  </a:ext>
                </a:extLst>
              </p:cNvPr>
              <p:cNvGraphicFramePr>
                <a:graphicFrameLocks noChangeAspect="1"/>
              </p:cNvGraphicFramePr>
              <p:nvPr>
                <p:extLst>
                  <p:ext uri="{D42A27DB-BD31-4B8C-83A1-F6EECF244321}">
                    <p14:modId xmlns:p14="http://schemas.microsoft.com/office/powerpoint/2010/main" val="3174235678"/>
                  </p:ext>
                </p:extLst>
              </p:nvPr>
            </p:nvGraphicFramePr>
            <p:xfrm>
              <a:off x="8005271" y="5075930"/>
              <a:ext cx="706236" cy="397258"/>
            </p:xfrm>
            <a:graphic>
              <a:graphicData uri="http://schemas.microsoft.com/office/powerpoint/2016/slidezoom">
                <pslz:sldZm>
                  <pslz:sldZmObj sldId="279" cId="1030857579">
                    <pslz:zmPr id="{25F9B47E-E682-4D76-9800-FA1BF1DEF916}" returnToParent="0" transitionDur="1000">
                      <p166:blipFill xmlns:p166="http://schemas.microsoft.com/office/powerpoint/2016/6/main">
                        <a:blip r:embed="rId3"/>
                        <a:stretch>
                          <a:fillRect/>
                        </a:stretch>
                      </p166:blipFill>
                      <p166:spPr xmlns:p166="http://schemas.microsoft.com/office/powerpoint/2016/6/main">
                        <a:xfrm>
                          <a:off x="0" y="0"/>
                          <a:ext cx="706236" cy="397258"/>
                        </a:xfrm>
                        <a:prstGeom prst="rect">
                          <a:avLst/>
                        </a:prstGeom>
                        <a:ln>
                          <a:noFill/>
                        </a:ln>
                        <a:effectLst>
                          <a:outerShdw blurRad="292100" dist="139700" dir="2700000" algn="tl" rotWithShape="0">
                            <a:srgbClr val="333333">
                              <a:alpha val="65000"/>
                            </a:srgbClr>
                          </a:outerShdw>
                        </a:effectLst>
                      </p166:spPr>
                    </pslz:zmPr>
                  </pslz:sldZmObj>
                </pslz:sldZm>
              </a:graphicData>
            </a:graphic>
          </p:graphicFrame>
        </mc:Choice>
        <mc:Fallback xmlns="">
          <p:pic>
            <p:nvPicPr>
              <p:cNvPr id="47" name="Slide Zoom 46">
                <a:hlinkClick r:id="rId4" action="ppaction://hlinksldjump"/>
                <a:extLst>
                  <a:ext uri="{FF2B5EF4-FFF2-40B4-BE49-F238E27FC236}">
                    <a16:creationId xmlns:a16="http://schemas.microsoft.com/office/drawing/2014/main" id="{8AFA3D79-2F3E-0C3C-3F95-72BFE9865D71}"/>
                  </a:ext>
                </a:extLst>
              </p:cNvPr>
              <p:cNvPicPr>
                <a:picLocks noGrp="1" noRot="1" noChangeAspect="1" noMove="1" noResize="1" noEditPoints="1" noAdjustHandles="1" noChangeArrowheads="1" noChangeShapeType="1"/>
              </p:cNvPicPr>
              <p:nvPr/>
            </p:nvPicPr>
            <p:blipFill>
              <a:blip r:embed="rId5"/>
              <a:stretch>
                <a:fillRect/>
              </a:stretch>
            </p:blipFill>
            <p:spPr>
              <a:xfrm>
                <a:off x="8005271" y="5075930"/>
                <a:ext cx="706236" cy="397258"/>
              </a:xfrm>
              <a:prstGeom prst="rect">
                <a:avLst/>
              </a:prstGeom>
              <a:ln>
                <a:noFill/>
              </a:ln>
              <a:effectLst>
                <a:outerShdw blurRad="292100" dist="139700" dir="2700000" algn="tl" rotWithShape="0">
                  <a:srgbClr val="333333">
                    <a:alpha val="65000"/>
                  </a:srgbClr>
                </a:outerShdw>
              </a:effectLst>
            </p:spPr>
          </p:pic>
        </mc:Fallback>
      </mc:AlternateContent>
      <p:sp>
        <p:nvSpPr>
          <p:cNvPr id="11" name="Left Brace 10">
            <a:extLst>
              <a:ext uri="{FF2B5EF4-FFF2-40B4-BE49-F238E27FC236}">
                <a16:creationId xmlns:a16="http://schemas.microsoft.com/office/drawing/2014/main" id="{2B256608-31B6-1EB7-CDE6-BD67E03DEC59}"/>
              </a:ext>
            </a:extLst>
          </p:cNvPr>
          <p:cNvSpPr/>
          <p:nvPr/>
        </p:nvSpPr>
        <p:spPr>
          <a:xfrm rot="16200000">
            <a:off x="6014167" y="3027650"/>
            <a:ext cx="163662" cy="5586878"/>
          </a:xfrm>
          <a:prstGeom prst="leftBrace">
            <a:avLst/>
          </a:prstGeom>
          <a:ln>
            <a:solidFill>
              <a:schemeClr val="bg1">
                <a:lumMod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NL"/>
          </a:p>
        </p:txBody>
      </p:sp>
      <p:cxnSp>
        <p:nvCxnSpPr>
          <p:cNvPr id="63" name="Straight Connector 62">
            <a:extLst>
              <a:ext uri="{FF2B5EF4-FFF2-40B4-BE49-F238E27FC236}">
                <a16:creationId xmlns:a16="http://schemas.microsoft.com/office/drawing/2014/main" id="{B91B73E9-4947-E31A-C3F3-75C68687268F}"/>
              </a:ext>
            </a:extLst>
          </p:cNvPr>
          <p:cNvCxnSpPr>
            <a:cxnSpLocks/>
          </p:cNvCxnSpPr>
          <p:nvPr/>
        </p:nvCxnSpPr>
        <p:spPr>
          <a:xfrm>
            <a:off x="695325" y="2612388"/>
            <a:ext cx="1091901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B0BBFD2D-F82D-473E-8BF3-0A74C82EDEDF}"/>
              </a:ext>
            </a:extLst>
          </p:cNvPr>
          <p:cNvGrpSpPr/>
          <p:nvPr/>
        </p:nvGrpSpPr>
        <p:grpSpPr>
          <a:xfrm>
            <a:off x="5941109" y="2441480"/>
            <a:ext cx="373966" cy="341815"/>
            <a:chOff x="5667224" y="1516569"/>
            <a:chExt cx="318129" cy="318129"/>
          </a:xfrm>
        </p:grpSpPr>
        <p:sp>
          <p:nvSpPr>
            <p:cNvPr id="64" name="Oval 63">
              <a:extLst>
                <a:ext uri="{FF2B5EF4-FFF2-40B4-BE49-F238E27FC236}">
                  <a16:creationId xmlns:a16="http://schemas.microsoft.com/office/drawing/2014/main" id="{A6CC023D-AE5C-89FB-B87F-194A9BABBDE0}"/>
                </a:ext>
              </a:extLst>
            </p:cNvPr>
            <p:cNvSpPr/>
            <p:nvPr/>
          </p:nvSpPr>
          <p:spPr>
            <a:xfrm>
              <a:off x="5667224" y="1516569"/>
              <a:ext cx="318129" cy="318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5" name="Isosceles Triangle 64">
              <a:extLst>
                <a:ext uri="{FF2B5EF4-FFF2-40B4-BE49-F238E27FC236}">
                  <a16:creationId xmlns:a16="http://schemas.microsoft.com/office/drawing/2014/main" id="{8652DC48-AF79-867B-8ECF-C0A8BDF8A5B8}"/>
                </a:ext>
              </a:extLst>
            </p:cNvPr>
            <p:cNvSpPr/>
            <p:nvPr/>
          </p:nvSpPr>
          <p:spPr>
            <a:xfrm flipV="1">
              <a:off x="5711392" y="1601316"/>
              <a:ext cx="229792" cy="198097"/>
            </a:xfrm>
            <a:prstGeom prst="triangl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
        <p:nvSpPr>
          <p:cNvPr id="70" name="Rectangle: Rounded Corners 69">
            <a:extLst>
              <a:ext uri="{FF2B5EF4-FFF2-40B4-BE49-F238E27FC236}">
                <a16:creationId xmlns:a16="http://schemas.microsoft.com/office/drawing/2014/main" id="{3DD9A409-EEC9-A223-4A62-907A62ADA2AC}"/>
              </a:ext>
            </a:extLst>
          </p:cNvPr>
          <p:cNvSpPr/>
          <p:nvPr/>
        </p:nvSpPr>
        <p:spPr>
          <a:xfrm>
            <a:off x="3526262" y="6037801"/>
            <a:ext cx="5139472" cy="357458"/>
          </a:xfrm>
          <a:prstGeom prst="roundRect">
            <a:avLst/>
          </a:prstGeom>
          <a:solidFill>
            <a:schemeClr val="bg1">
              <a:lumMod val="8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Together they decide the tree numbers for optimal prediction</a:t>
            </a:r>
            <a:endParaRPr lang="en-NL" sz="1400" dirty="0">
              <a:solidFill>
                <a:schemeClr val="tx1"/>
              </a:solidFill>
            </a:endParaRPr>
          </a:p>
        </p:txBody>
      </p:sp>
    </p:spTree>
    <p:extLst>
      <p:ext uri="{BB962C8B-B14F-4D97-AF65-F5344CB8AC3E}">
        <p14:creationId xmlns:p14="http://schemas.microsoft.com/office/powerpoint/2010/main" val="287973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41" grpId="0" animBg="1"/>
      <p:bldP spid="42" grpId="0" animBg="1"/>
      <p:bldP spid="11" grpId="0" animBg="1"/>
      <p:bldP spid="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7A365E4-8749-A0D6-E903-11064A092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487" y="1183507"/>
            <a:ext cx="6343650" cy="5314950"/>
          </a:xfrm>
          <a:prstGeom prst="rect">
            <a:avLst/>
          </a:prstGeom>
        </p:spPr>
      </p:pic>
      <p:sp>
        <p:nvSpPr>
          <p:cNvPr id="7" name="TextBox 6">
            <a:extLst>
              <a:ext uri="{FF2B5EF4-FFF2-40B4-BE49-F238E27FC236}">
                <a16:creationId xmlns:a16="http://schemas.microsoft.com/office/drawing/2014/main" id="{D50F837D-00CB-FBFF-C253-808A377692BF}"/>
              </a:ext>
            </a:extLst>
          </p:cNvPr>
          <p:cNvSpPr txBox="1"/>
          <p:nvPr/>
        </p:nvSpPr>
        <p:spPr>
          <a:xfrm>
            <a:off x="5318096" y="444379"/>
            <a:ext cx="2353529" cy="400110"/>
          </a:xfrm>
          <a:prstGeom prst="rect">
            <a:avLst/>
          </a:prstGeom>
          <a:noFill/>
        </p:spPr>
        <p:txBody>
          <a:bodyPr wrap="none" rtlCol="0">
            <a:spAutoFit/>
          </a:bodyPr>
          <a:lstStyle/>
          <a:p>
            <a:r>
              <a:rPr lang="en-US" sz="2000" i="1" dirty="0" err="1">
                <a:solidFill>
                  <a:schemeClr val="bg1"/>
                </a:solidFill>
              </a:rPr>
              <a:t>interaction.depth</a:t>
            </a:r>
            <a:r>
              <a:rPr lang="en-US" sz="2000" i="1" dirty="0">
                <a:solidFill>
                  <a:schemeClr val="bg1"/>
                </a:solidFill>
              </a:rPr>
              <a:t> = 3</a:t>
            </a:r>
            <a:endParaRPr lang="en-NL" sz="2000" i="1" dirty="0">
              <a:solidFill>
                <a:schemeClr val="bg1"/>
              </a:solidFill>
            </a:endParaRPr>
          </a:p>
        </p:txBody>
      </p:sp>
      <p:sp>
        <p:nvSpPr>
          <p:cNvPr id="2" name="TextBox 1">
            <a:extLst>
              <a:ext uri="{FF2B5EF4-FFF2-40B4-BE49-F238E27FC236}">
                <a16:creationId xmlns:a16="http://schemas.microsoft.com/office/drawing/2014/main" id="{B6257880-9BF5-F61D-98D0-88775649AD98}"/>
              </a:ext>
            </a:extLst>
          </p:cNvPr>
          <p:cNvSpPr txBox="1"/>
          <p:nvPr/>
        </p:nvSpPr>
        <p:spPr>
          <a:xfrm>
            <a:off x="7402624" y="3105620"/>
            <a:ext cx="3965637" cy="646331"/>
          </a:xfrm>
          <a:prstGeom prst="rect">
            <a:avLst/>
          </a:prstGeom>
          <a:noFill/>
        </p:spPr>
        <p:txBody>
          <a:bodyPr wrap="none" rtlCol="0">
            <a:spAutoFit/>
          </a:bodyPr>
          <a:lstStyle/>
          <a:p>
            <a:r>
              <a:rPr lang="en-US" dirty="0">
                <a:solidFill>
                  <a:schemeClr val="bg1"/>
                </a:solidFill>
              </a:rPr>
              <a:t>Maximum number of branches between</a:t>
            </a:r>
          </a:p>
          <a:p>
            <a:r>
              <a:rPr lang="en-US" dirty="0">
                <a:solidFill>
                  <a:schemeClr val="bg1"/>
                </a:solidFill>
              </a:rPr>
              <a:t>the top and the lower end</a:t>
            </a:r>
          </a:p>
        </p:txBody>
      </p:sp>
    </p:spTree>
    <p:extLst>
      <p:ext uri="{BB962C8B-B14F-4D97-AF65-F5344CB8AC3E}">
        <p14:creationId xmlns:p14="http://schemas.microsoft.com/office/powerpoint/2010/main" val="103085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7F0416-F2BE-921F-0D34-B8F13E1FB866}"/>
              </a:ext>
            </a:extLst>
          </p:cNvPr>
          <p:cNvSpPr txBox="1"/>
          <p:nvPr/>
        </p:nvSpPr>
        <p:spPr>
          <a:xfrm>
            <a:off x="261754" y="327235"/>
            <a:ext cx="10248707" cy="461665"/>
          </a:xfrm>
          <a:prstGeom prst="rect">
            <a:avLst/>
          </a:prstGeom>
          <a:noFill/>
        </p:spPr>
        <p:txBody>
          <a:bodyPr wrap="square">
            <a:spAutoFit/>
          </a:bodyPr>
          <a:lstStyle/>
          <a:p>
            <a:r>
              <a:rPr lang="en-US" sz="2400" dirty="0"/>
              <a:t>Implementation in R to show the prediction error improvement</a:t>
            </a:r>
            <a:endParaRPr lang="en-NL" sz="2400" dirty="0"/>
          </a:p>
        </p:txBody>
      </p:sp>
      <p:sp>
        <p:nvSpPr>
          <p:cNvPr id="8" name="Rectangle: Rounded Corners 7">
            <a:extLst>
              <a:ext uri="{FF2B5EF4-FFF2-40B4-BE49-F238E27FC236}">
                <a16:creationId xmlns:a16="http://schemas.microsoft.com/office/drawing/2014/main" id="{8DD9B430-B6DB-471C-6C22-00BF166C2A54}"/>
              </a:ext>
            </a:extLst>
          </p:cNvPr>
          <p:cNvSpPr/>
          <p:nvPr/>
        </p:nvSpPr>
        <p:spPr>
          <a:xfrm>
            <a:off x="5025776" y="3542327"/>
            <a:ext cx="1774803" cy="59014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Iteration 1</a:t>
            </a:r>
          </a:p>
          <a:p>
            <a:pPr algn="ctr"/>
            <a:r>
              <a:rPr lang="en-US" sz="1200" dirty="0">
                <a:solidFill>
                  <a:schemeClr val="tx1"/>
                </a:solidFill>
              </a:rPr>
              <a:t>Average worst RMSE: 77.488</a:t>
            </a:r>
          </a:p>
        </p:txBody>
      </p:sp>
      <p:sp>
        <p:nvSpPr>
          <p:cNvPr id="2" name="TextBox 1">
            <a:extLst>
              <a:ext uri="{FF2B5EF4-FFF2-40B4-BE49-F238E27FC236}">
                <a16:creationId xmlns:a16="http://schemas.microsoft.com/office/drawing/2014/main" id="{326627AD-58E3-521B-A2FC-9B4F5AD5A7FB}"/>
              </a:ext>
            </a:extLst>
          </p:cNvPr>
          <p:cNvSpPr txBox="1"/>
          <p:nvPr/>
        </p:nvSpPr>
        <p:spPr>
          <a:xfrm>
            <a:off x="402496" y="859672"/>
            <a:ext cx="4171340" cy="5724644"/>
          </a:xfrm>
          <a:prstGeom prst="rect">
            <a:avLst/>
          </a:prstGeom>
          <a:noFill/>
        </p:spPr>
        <p:txBody>
          <a:bodyPr wrap="square" rtlCol="0">
            <a:spAutoFit/>
          </a:bodyPr>
          <a:lstStyle/>
          <a:p>
            <a:pPr algn="ctr"/>
            <a:r>
              <a:rPr lang="en-US" sz="1400" b="1" dirty="0"/>
              <a:t>Basic GBM Model</a:t>
            </a:r>
          </a:p>
          <a:p>
            <a:endParaRPr lang="en-US" sz="1400" b="1" dirty="0"/>
          </a:p>
          <a:p>
            <a:r>
              <a:rPr lang="en-US" sz="1400" i="1" dirty="0"/>
              <a:t>fit &lt;- gbm(</a:t>
            </a:r>
          </a:p>
          <a:p>
            <a:r>
              <a:rPr lang="en-US" sz="1400" i="1" dirty="0"/>
              <a:t>	formula = SalePrice ~ ., </a:t>
            </a:r>
          </a:p>
          <a:p>
            <a:r>
              <a:rPr lang="en-US" sz="1400" i="1" dirty="0"/>
              <a:t>	data = train, </a:t>
            </a:r>
          </a:p>
          <a:p>
            <a:r>
              <a:rPr lang="en-US" sz="1400" i="1" dirty="0"/>
              <a:t>	n.trees=1500, </a:t>
            </a:r>
          </a:p>
          <a:p>
            <a:r>
              <a:rPr lang="en-US" sz="1400" i="1" dirty="0"/>
              <a:t>	interaction.depth=3,</a:t>
            </a:r>
          </a:p>
          <a:p>
            <a:r>
              <a:rPr lang="en-US" sz="1400" i="1" dirty="0"/>
              <a:t>           	distribution="gaussian",</a:t>
            </a:r>
          </a:p>
          <a:p>
            <a:r>
              <a:rPr lang="en-US" sz="1400" i="1" dirty="0"/>
              <a:t>	n.minobsinnode=10, </a:t>
            </a:r>
          </a:p>
          <a:p>
            <a:r>
              <a:rPr lang="en-US" sz="1400" i="1" dirty="0"/>
              <a:t>	shrinkage=0.05, </a:t>
            </a:r>
          </a:p>
          <a:p>
            <a:r>
              <a:rPr lang="en-US" sz="1400" i="1" dirty="0"/>
              <a:t>	cv.folds = 10)</a:t>
            </a:r>
          </a:p>
          <a:p>
            <a:endParaRPr lang="en-US" sz="1400" dirty="0"/>
          </a:p>
          <a:p>
            <a:r>
              <a:rPr lang="en-US" sz="1400" dirty="0">
                <a:solidFill>
                  <a:schemeClr val="accent6"/>
                </a:solidFill>
              </a:rPr>
              <a:t># Loss function obtained from the best number of iterations/trees</a:t>
            </a:r>
          </a:p>
          <a:p>
            <a:r>
              <a:rPr lang="en-US" sz="1400" i="1" dirty="0"/>
              <a:t>best.iter &lt;- gbm.perf(fit)		853 trees</a:t>
            </a:r>
          </a:p>
          <a:p>
            <a:endParaRPr lang="en-US" sz="1400" i="1" dirty="0"/>
          </a:p>
          <a:p>
            <a:r>
              <a:rPr lang="en-US" sz="1400" i="1" dirty="0">
                <a:solidFill>
                  <a:schemeClr val="accent6"/>
                </a:solidFill>
              </a:rPr>
              <a:t># Model evaluation: making prediction on the test set with the model derived from the train set</a:t>
            </a:r>
          </a:p>
          <a:p>
            <a:r>
              <a:rPr lang="en-US" sz="1400" i="1" dirty="0" err="1"/>
              <a:t>test$pred</a:t>
            </a:r>
            <a:r>
              <a:rPr lang="en-US" sz="1400" i="1" dirty="0"/>
              <a:t> &lt;- predict(fit, </a:t>
            </a:r>
            <a:r>
              <a:rPr lang="en-US" sz="1400" i="1" dirty="0" err="1"/>
              <a:t>newdata</a:t>
            </a:r>
            <a:r>
              <a:rPr lang="en-US" sz="1400" i="1" dirty="0"/>
              <a:t> = test[, -1], n.trees = best.iter)</a:t>
            </a:r>
          </a:p>
          <a:p>
            <a:endParaRPr lang="en-US" sz="1400" i="1" dirty="0"/>
          </a:p>
          <a:p>
            <a:r>
              <a:rPr lang="en-US" sz="1400" i="1" dirty="0" err="1"/>
              <a:t>testRMSEWorst</a:t>
            </a:r>
            <a:r>
              <a:rPr lang="en-US" sz="1400" i="1" dirty="0"/>
              <a:t> &lt;- </a:t>
            </a:r>
            <a:r>
              <a:rPr lang="en-US" sz="1400" i="1" dirty="0" err="1"/>
              <a:t>rmse</a:t>
            </a:r>
            <a:r>
              <a:rPr lang="en-US" sz="1400" i="1" dirty="0"/>
              <a:t>(mean(</a:t>
            </a:r>
            <a:r>
              <a:rPr lang="en-US" sz="1400" i="1" dirty="0" err="1"/>
              <a:t>train$SalePrice</a:t>
            </a:r>
            <a:r>
              <a:rPr lang="en-US" sz="1400" i="1" dirty="0"/>
              <a:t>), </a:t>
            </a:r>
            <a:r>
              <a:rPr lang="en-US" sz="1400" i="1" dirty="0" err="1"/>
              <a:t>test$SalePrice</a:t>
            </a:r>
            <a:r>
              <a:rPr lang="en-US" sz="1400" i="1" dirty="0"/>
              <a:t>)</a:t>
            </a:r>
          </a:p>
          <a:p>
            <a:endParaRPr lang="en-US" sz="1400" i="1" dirty="0"/>
          </a:p>
          <a:p>
            <a:r>
              <a:rPr lang="en-US" sz="1400" i="1" dirty="0">
                <a:solidFill>
                  <a:schemeClr val="accent6"/>
                </a:solidFill>
              </a:rPr>
              <a:t># Prediction error</a:t>
            </a:r>
          </a:p>
          <a:p>
            <a:r>
              <a:rPr lang="en-US" sz="1400" i="1" dirty="0" err="1"/>
              <a:t>testRMSE</a:t>
            </a:r>
            <a:r>
              <a:rPr lang="en-US" sz="1400" i="1" dirty="0"/>
              <a:t> &lt;- </a:t>
            </a:r>
            <a:r>
              <a:rPr lang="en-US" sz="1400" i="1" dirty="0" err="1"/>
              <a:t>rmse</a:t>
            </a:r>
            <a:r>
              <a:rPr lang="en-US" sz="1400" i="1" dirty="0"/>
              <a:t>(</a:t>
            </a:r>
            <a:r>
              <a:rPr lang="en-US" sz="1400" i="1" dirty="0" err="1"/>
              <a:t>test$pred</a:t>
            </a:r>
            <a:r>
              <a:rPr lang="en-US" sz="1400" i="1" dirty="0"/>
              <a:t>, </a:t>
            </a:r>
            <a:r>
              <a:rPr lang="en-US" sz="1400" i="1" dirty="0" err="1"/>
              <a:t>test$SalePrice</a:t>
            </a:r>
            <a:r>
              <a:rPr lang="en-US" sz="1400" i="1" dirty="0"/>
              <a:t>)</a:t>
            </a:r>
          </a:p>
        </p:txBody>
      </p:sp>
      <p:cxnSp>
        <p:nvCxnSpPr>
          <p:cNvPr id="9" name="Straight Connector 8">
            <a:extLst>
              <a:ext uri="{FF2B5EF4-FFF2-40B4-BE49-F238E27FC236}">
                <a16:creationId xmlns:a16="http://schemas.microsoft.com/office/drawing/2014/main" id="{1F71B735-503B-9E80-474E-0600B67E7854}"/>
              </a:ext>
            </a:extLst>
          </p:cNvPr>
          <p:cNvCxnSpPr>
            <a:cxnSpLocks/>
          </p:cNvCxnSpPr>
          <p:nvPr/>
        </p:nvCxnSpPr>
        <p:spPr>
          <a:xfrm>
            <a:off x="4573836" y="859672"/>
            <a:ext cx="0" cy="5561676"/>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88B8773-D580-7FF5-3999-8FCF3A1CA5C4}"/>
              </a:ext>
            </a:extLst>
          </p:cNvPr>
          <p:cNvSpPr/>
          <p:nvPr/>
        </p:nvSpPr>
        <p:spPr>
          <a:xfrm flipV="1">
            <a:off x="4372456" y="3570975"/>
            <a:ext cx="402768" cy="402768"/>
          </a:xfrm>
          <a:prstGeom prst="ellipse">
            <a:avLst/>
          </a:prstGeom>
          <a:solidFill>
            <a:schemeClr val="accent1"/>
          </a:solidFill>
          <a:ln>
            <a:solidFill>
              <a:srgbClr val="3B65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Isosceles Triangle 10">
            <a:extLst>
              <a:ext uri="{FF2B5EF4-FFF2-40B4-BE49-F238E27FC236}">
                <a16:creationId xmlns:a16="http://schemas.microsoft.com/office/drawing/2014/main" id="{BBADCC4E-0173-74B8-2280-29C1BA4EE5D1}"/>
              </a:ext>
            </a:extLst>
          </p:cNvPr>
          <p:cNvSpPr/>
          <p:nvPr/>
        </p:nvSpPr>
        <p:spPr>
          <a:xfrm rot="5400000">
            <a:off x="4478670" y="3675121"/>
            <a:ext cx="267936" cy="19447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solidFill>
                <a:schemeClr val="bg1"/>
              </a:solidFill>
            </a:endParaRPr>
          </a:p>
        </p:txBody>
      </p:sp>
      <p:sp>
        <p:nvSpPr>
          <p:cNvPr id="12" name="Rectangle: Rounded Corners 11">
            <a:extLst>
              <a:ext uri="{FF2B5EF4-FFF2-40B4-BE49-F238E27FC236}">
                <a16:creationId xmlns:a16="http://schemas.microsoft.com/office/drawing/2014/main" id="{12325F3A-164A-1CBB-899E-63446CC03317}"/>
              </a:ext>
            </a:extLst>
          </p:cNvPr>
          <p:cNvSpPr/>
          <p:nvPr/>
        </p:nvSpPr>
        <p:spPr>
          <a:xfrm>
            <a:off x="7474348" y="3542328"/>
            <a:ext cx="1774803" cy="5901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solidFill>
                  <a:schemeClr val="tx1"/>
                </a:solidFill>
              </a:rPr>
              <a:t>Iteration 853</a:t>
            </a:r>
          </a:p>
          <a:p>
            <a:pPr algn="ctr"/>
            <a:r>
              <a:rPr lang="en-US" sz="1200" dirty="0">
                <a:solidFill>
                  <a:schemeClr val="tx1"/>
                </a:solidFill>
              </a:rPr>
              <a:t>Average RMSE: 27.422</a:t>
            </a:r>
          </a:p>
          <a:p>
            <a:pPr algn="ctr"/>
            <a:endParaRPr lang="en-NL" dirty="0">
              <a:solidFill>
                <a:schemeClr val="tx1"/>
              </a:solidFill>
            </a:endParaRPr>
          </a:p>
        </p:txBody>
      </p:sp>
      <p:sp>
        <p:nvSpPr>
          <p:cNvPr id="17" name="Isosceles Triangle 16">
            <a:extLst>
              <a:ext uri="{FF2B5EF4-FFF2-40B4-BE49-F238E27FC236}">
                <a16:creationId xmlns:a16="http://schemas.microsoft.com/office/drawing/2014/main" id="{B2BAF0E5-3EC7-895B-126D-F1E602103126}"/>
              </a:ext>
            </a:extLst>
          </p:cNvPr>
          <p:cNvSpPr/>
          <p:nvPr/>
        </p:nvSpPr>
        <p:spPr>
          <a:xfrm rot="5400000" flipH="1">
            <a:off x="7016308" y="3660257"/>
            <a:ext cx="410966" cy="354281"/>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Isosceles Triangle 17">
            <a:extLst>
              <a:ext uri="{FF2B5EF4-FFF2-40B4-BE49-F238E27FC236}">
                <a16:creationId xmlns:a16="http://schemas.microsoft.com/office/drawing/2014/main" id="{31EB8326-E14C-189B-16D0-33C4749B2A98}"/>
              </a:ext>
            </a:extLst>
          </p:cNvPr>
          <p:cNvSpPr/>
          <p:nvPr/>
        </p:nvSpPr>
        <p:spPr>
          <a:xfrm rot="5400000" flipH="1">
            <a:off x="9353968" y="3660257"/>
            <a:ext cx="410966" cy="354281"/>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ectangle: Rounded Corners 20">
            <a:extLst>
              <a:ext uri="{FF2B5EF4-FFF2-40B4-BE49-F238E27FC236}">
                <a16:creationId xmlns:a16="http://schemas.microsoft.com/office/drawing/2014/main" id="{9329B9FB-FC13-3B9C-F4D4-23D3CA45E92B}"/>
              </a:ext>
            </a:extLst>
          </p:cNvPr>
          <p:cNvSpPr/>
          <p:nvPr/>
        </p:nvSpPr>
        <p:spPr>
          <a:xfrm>
            <a:off x="9922920" y="3133618"/>
            <a:ext cx="1774803" cy="1407559"/>
          </a:xfrm>
          <a:prstGeom prst="roundRect">
            <a:avLst/>
          </a:prstGeom>
          <a:solidFill>
            <a:schemeClr val="accent1">
              <a:lumMod val="60000"/>
              <a:lumOff val="40000"/>
            </a:schemeClr>
          </a:solid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a:solidFill>
                  <a:schemeClr val="bg1"/>
                </a:solidFill>
              </a:rPr>
              <a:t>Prediction error improved by</a:t>
            </a:r>
          </a:p>
          <a:p>
            <a:pPr algn="ctr"/>
            <a:r>
              <a:rPr lang="en-US" b="1" dirty="0">
                <a:solidFill>
                  <a:schemeClr val="bg1"/>
                </a:solidFill>
              </a:rPr>
              <a:t>35%</a:t>
            </a:r>
            <a:endParaRPr lang="en-US" sz="1200" b="1" dirty="0">
              <a:solidFill>
                <a:schemeClr val="bg1"/>
              </a:solidFill>
            </a:endParaRPr>
          </a:p>
        </p:txBody>
      </p:sp>
      <p:sp>
        <p:nvSpPr>
          <p:cNvPr id="22" name="Rectangle: Rounded Corners 21">
            <a:extLst>
              <a:ext uri="{FF2B5EF4-FFF2-40B4-BE49-F238E27FC236}">
                <a16:creationId xmlns:a16="http://schemas.microsoft.com/office/drawing/2014/main" id="{5C55A4B8-A187-30E0-21ED-EFF2470B9CE3}"/>
              </a:ext>
            </a:extLst>
          </p:cNvPr>
          <p:cNvSpPr/>
          <p:nvPr/>
        </p:nvSpPr>
        <p:spPr>
          <a:xfrm>
            <a:off x="4924153" y="4579789"/>
            <a:ext cx="4458155" cy="1292271"/>
          </a:xfrm>
          <a:prstGeom prst="round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just"/>
            <a:endParaRPr lang="en-US" sz="1400" dirty="0">
              <a:solidFill>
                <a:schemeClr val="tx1">
                  <a:lumMod val="65000"/>
                  <a:lumOff val="35000"/>
                </a:schemeClr>
              </a:solidFill>
            </a:endParaRPr>
          </a:p>
          <a:p>
            <a:pPr algn="just"/>
            <a:r>
              <a:rPr lang="en-US" sz="1050" b="1" dirty="0">
                <a:solidFill>
                  <a:schemeClr val="tx1">
                    <a:lumMod val="75000"/>
                    <a:lumOff val="25000"/>
                  </a:schemeClr>
                </a:solidFill>
              </a:rPr>
              <a:t>Necessary R package</a:t>
            </a:r>
          </a:p>
          <a:p>
            <a:pPr marL="285750" indent="-285750" algn="just">
              <a:buFont typeface="Arial" panose="020B0604020202020204" pitchFamily="34" charset="0"/>
              <a:buChar char="•"/>
            </a:pPr>
            <a:r>
              <a:rPr lang="en-US" sz="1050" dirty="0">
                <a:solidFill>
                  <a:schemeClr val="tx1">
                    <a:lumMod val="75000"/>
                    <a:lumOff val="25000"/>
                  </a:schemeClr>
                </a:solidFill>
              </a:rPr>
              <a:t>library(gbm)</a:t>
            </a:r>
          </a:p>
          <a:p>
            <a:pPr algn="just"/>
            <a:r>
              <a:rPr lang="en-US" sz="1050" dirty="0">
                <a:solidFill>
                  <a:schemeClr val="tx1">
                    <a:lumMod val="75000"/>
                    <a:lumOff val="25000"/>
                  </a:schemeClr>
                </a:solidFill>
              </a:rPr>
              <a:t>Supporting R packages for data wrangling &amp; model visualization</a:t>
            </a:r>
          </a:p>
          <a:p>
            <a:pPr marL="285750" indent="-285750" algn="just">
              <a:buFont typeface="Arial" panose="020B0604020202020204" pitchFamily="34" charset="0"/>
              <a:buChar char="•"/>
            </a:pPr>
            <a:r>
              <a:rPr lang="en-US" sz="1050" dirty="0">
                <a:solidFill>
                  <a:schemeClr val="tx1">
                    <a:lumMod val="75000"/>
                    <a:lumOff val="25000"/>
                  </a:schemeClr>
                </a:solidFill>
              </a:rPr>
              <a:t>library(</a:t>
            </a:r>
            <a:r>
              <a:rPr lang="en-US" sz="1050" dirty="0" err="1">
                <a:solidFill>
                  <a:schemeClr val="tx1">
                    <a:lumMod val="75000"/>
                    <a:lumOff val="25000"/>
                  </a:schemeClr>
                </a:solidFill>
              </a:rPr>
              <a:t>dplyr</a:t>
            </a:r>
            <a:r>
              <a:rPr lang="en-US" sz="1050" dirty="0">
                <a:solidFill>
                  <a:schemeClr val="tx1">
                    <a:lumMod val="75000"/>
                    <a:lumOff val="25000"/>
                  </a:schemeClr>
                </a:solidFill>
              </a:rPr>
              <a:t>)</a:t>
            </a:r>
          </a:p>
          <a:p>
            <a:pPr marL="285750" indent="-285750" algn="just">
              <a:buFont typeface="Arial" panose="020B0604020202020204" pitchFamily="34" charset="0"/>
              <a:buChar char="•"/>
            </a:pPr>
            <a:r>
              <a:rPr lang="en-US" sz="1050" dirty="0">
                <a:solidFill>
                  <a:schemeClr val="tx1">
                    <a:lumMod val="75000"/>
                    <a:lumOff val="25000"/>
                  </a:schemeClr>
                </a:solidFill>
              </a:rPr>
              <a:t>library(</a:t>
            </a:r>
            <a:r>
              <a:rPr lang="en-US" sz="1050" dirty="0" err="1">
                <a:solidFill>
                  <a:schemeClr val="tx1">
                    <a:lumMod val="75000"/>
                    <a:lumOff val="25000"/>
                  </a:schemeClr>
                </a:solidFill>
              </a:rPr>
              <a:t>tidyverse</a:t>
            </a:r>
            <a:r>
              <a:rPr lang="en-US" sz="1050" dirty="0">
                <a:solidFill>
                  <a:schemeClr val="tx1">
                    <a:lumMod val="75000"/>
                    <a:lumOff val="25000"/>
                  </a:schemeClr>
                </a:solidFill>
              </a:rPr>
              <a:t>)</a:t>
            </a:r>
          </a:p>
          <a:p>
            <a:pPr marL="285750" indent="-285750" algn="just">
              <a:buFont typeface="Arial" panose="020B0604020202020204" pitchFamily="34" charset="0"/>
              <a:buChar char="•"/>
            </a:pPr>
            <a:r>
              <a:rPr lang="en-US" sz="1050" dirty="0">
                <a:solidFill>
                  <a:schemeClr val="tx1">
                    <a:lumMod val="75000"/>
                    <a:lumOff val="25000"/>
                  </a:schemeClr>
                </a:solidFill>
              </a:rPr>
              <a:t>library(ggplot2) </a:t>
            </a:r>
            <a:endParaRPr lang="en-NL" sz="1050" dirty="0">
              <a:solidFill>
                <a:schemeClr val="tx1">
                  <a:lumMod val="75000"/>
                  <a:lumOff val="25000"/>
                </a:schemeClr>
              </a:solidFill>
            </a:endParaRPr>
          </a:p>
          <a:p>
            <a:endParaRPr lang="en-NL" sz="1200" dirty="0">
              <a:solidFill>
                <a:schemeClr val="tx1">
                  <a:lumMod val="65000"/>
                  <a:lumOff val="35000"/>
                </a:schemeClr>
              </a:solidFill>
            </a:endParaRPr>
          </a:p>
        </p:txBody>
      </p:sp>
      <p:sp>
        <p:nvSpPr>
          <p:cNvPr id="25" name="Rectangle 24">
            <a:extLst>
              <a:ext uri="{FF2B5EF4-FFF2-40B4-BE49-F238E27FC236}">
                <a16:creationId xmlns:a16="http://schemas.microsoft.com/office/drawing/2014/main" id="{E54F50E8-A14C-4AA7-A2B8-4224AC0E5584}"/>
              </a:ext>
            </a:extLst>
          </p:cNvPr>
          <p:cNvSpPr/>
          <p:nvPr/>
        </p:nvSpPr>
        <p:spPr>
          <a:xfrm>
            <a:off x="0" y="0"/>
            <a:ext cx="1500027" cy="13192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60009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hart&#10;&#10;Description automatically generated">
            <a:extLst>
              <a:ext uri="{FF2B5EF4-FFF2-40B4-BE49-F238E27FC236}">
                <a16:creationId xmlns:a16="http://schemas.microsoft.com/office/drawing/2014/main" id="{CB2E6026-EA28-0B7F-CDFF-1C5C6BA3F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32542"/>
            <a:ext cx="6391275" cy="3343275"/>
          </a:xfrm>
          <a:prstGeom prst="rect">
            <a:avLst/>
          </a:prstGeom>
        </p:spPr>
      </p:pic>
      <p:sp>
        <p:nvSpPr>
          <p:cNvPr id="6" name="TextBox 5">
            <a:extLst>
              <a:ext uri="{FF2B5EF4-FFF2-40B4-BE49-F238E27FC236}">
                <a16:creationId xmlns:a16="http://schemas.microsoft.com/office/drawing/2014/main" id="{4165EC41-9F8C-B506-8BD7-41155A26A072}"/>
              </a:ext>
            </a:extLst>
          </p:cNvPr>
          <p:cNvSpPr txBox="1"/>
          <p:nvPr/>
        </p:nvSpPr>
        <p:spPr>
          <a:xfrm>
            <a:off x="73761" y="595315"/>
            <a:ext cx="6328892" cy="400110"/>
          </a:xfrm>
          <a:prstGeom prst="rect">
            <a:avLst/>
          </a:prstGeom>
          <a:noFill/>
        </p:spPr>
        <p:txBody>
          <a:bodyPr wrap="square" rtlCol="0">
            <a:spAutoFit/>
          </a:bodyPr>
          <a:lstStyle/>
          <a:p>
            <a:r>
              <a:rPr lang="en-US" sz="2000" dirty="0">
                <a:solidFill>
                  <a:schemeClr val="bg1"/>
                </a:solidFill>
              </a:rPr>
              <a:t>Optimum number of trees “cv” method   Implementation</a:t>
            </a:r>
            <a:endParaRPr lang="en-NL" sz="2000" dirty="0">
              <a:solidFill>
                <a:schemeClr val="bg1"/>
              </a:solidFill>
            </a:endParaRPr>
          </a:p>
        </p:txBody>
      </p:sp>
      <p:sp>
        <p:nvSpPr>
          <p:cNvPr id="20" name="TextBox 19">
            <a:extLst>
              <a:ext uri="{FF2B5EF4-FFF2-40B4-BE49-F238E27FC236}">
                <a16:creationId xmlns:a16="http://schemas.microsoft.com/office/drawing/2014/main" id="{57267A04-8D68-297D-4BE4-98CB0FECA4A9}"/>
              </a:ext>
            </a:extLst>
          </p:cNvPr>
          <p:cNvSpPr txBox="1"/>
          <p:nvPr/>
        </p:nvSpPr>
        <p:spPr>
          <a:xfrm>
            <a:off x="7249347" y="2909420"/>
            <a:ext cx="4084580" cy="923330"/>
          </a:xfrm>
          <a:prstGeom prst="rect">
            <a:avLst/>
          </a:prstGeom>
          <a:noFill/>
        </p:spPr>
        <p:txBody>
          <a:bodyPr wrap="none" rtlCol="0">
            <a:spAutoFit/>
          </a:bodyPr>
          <a:lstStyle/>
          <a:p>
            <a:r>
              <a:rPr lang="en-US" dirty="0"/>
              <a:t>Black line: error on training set</a:t>
            </a:r>
            <a:endParaRPr lang="en-US" dirty="0">
              <a:solidFill>
                <a:srgbClr val="92D050"/>
              </a:solidFill>
            </a:endParaRPr>
          </a:p>
          <a:p>
            <a:r>
              <a:rPr lang="en-US" dirty="0">
                <a:solidFill>
                  <a:srgbClr val="92D050"/>
                </a:solidFill>
              </a:rPr>
              <a:t>Green line: </a:t>
            </a:r>
            <a:r>
              <a:rPr lang="en-US" dirty="0"/>
              <a:t>error on testing set/validation</a:t>
            </a:r>
          </a:p>
          <a:p>
            <a:r>
              <a:rPr lang="en-US" dirty="0">
                <a:solidFill>
                  <a:srgbClr val="0000CC"/>
                </a:solidFill>
              </a:rPr>
              <a:t>Blue dotted line: optimal number of trees</a:t>
            </a:r>
            <a:endParaRPr lang="en-NL" dirty="0">
              <a:solidFill>
                <a:srgbClr val="0000CC"/>
              </a:solidFill>
            </a:endParaRPr>
          </a:p>
        </p:txBody>
      </p:sp>
      <p:sp>
        <p:nvSpPr>
          <p:cNvPr id="21" name="TextBox 20">
            <a:extLst>
              <a:ext uri="{FF2B5EF4-FFF2-40B4-BE49-F238E27FC236}">
                <a16:creationId xmlns:a16="http://schemas.microsoft.com/office/drawing/2014/main" id="{5250FE67-39CB-D363-AB6F-D6E14B63F5AC}"/>
              </a:ext>
            </a:extLst>
          </p:cNvPr>
          <p:cNvSpPr txBox="1"/>
          <p:nvPr/>
        </p:nvSpPr>
        <p:spPr>
          <a:xfrm>
            <a:off x="7273745" y="4178948"/>
            <a:ext cx="4035785" cy="369332"/>
          </a:xfrm>
          <a:prstGeom prst="rect">
            <a:avLst/>
          </a:prstGeom>
          <a:noFill/>
        </p:spPr>
        <p:txBody>
          <a:bodyPr wrap="none" rtlCol="0">
            <a:spAutoFit/>
          </a:bodyPr>
          <a:lstStyle/>
          <a:p>
            <a:r>
              <a:rPr lang="en-US" dirty="0">
                <a:solidFill>
                  <a:schemeClr val="bg2">
                    <a:lumMod val="25000"/>
                  </a:schemeClr>
                </a:solidFill>
              </a:rPr>
              <a:t>What happens after the 1219</a:t>
            </a:r>
            <a:r>
              <a:rPr lang="en-US" baseline="30000" dirty="0">
                <a:solidFill>
                  <a:schemeClr val="bg2">
                    <a:lumMod val="25000"/>
                  </a:schemeClr>
                </a:solidFill>
              </a:rPr>
              <a:t>th</a:t>
            </a:r>
            <a:r>
              <a:rPr lang="en-US" dirty="0">
                <a:solidFill>
                  <a:schemeClr val="bg2">
                    <a:lumMod val="25000"/>
                  </a:schemeClr>
                </a:solidFill>
              </a:rPr>
              <a:t> iteration?</a:t>
            </a:r>
            <a:endParaRPr lang="en-NL" dirty="0">
              <a:solidFill>
                <a:schemeClr val="bg2">
                  <a:lumMod val="25000"/>
                </a:schemeClr>
              </a:solidFill>
            </a:endParaRPr>
          </a:p>
        </p:txBody>
      </p:sp>
      <p:cxnSp>
        <p:nvCxnSpPr>
          <p:cNvPr id="23" name="Straight Arrow Connector 22">
            <a:extLst>
              <a:ext uri="{FF2B5EF4-FFF2-40B4-BE49-F238E27FC236}">
                <a16:creationId xmlns:a16="http://schemas.microsoft.com/office/drawing/2014/main" id="{C690C5D2-0952-C7F8-FADF-8973A2939B9D}"/>
              </a:ext>
            </a:extLst>
          </p:cNvPr>
          <p:cNvCxnSpPr>
            <a:cxnSpLocks/>
          </p:cNvCxnSpPr>
          <p:nvPr/>
        </p:nvCxnSpPr>
        <p:spPr>
          <a:xfrm flipV="1">
            <a:off x="2512087" y="2564938"/>
            <a:ext cx="0" cy="2676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A58EC55D-E488-D137-5E17-9177E0EE8805}"/>
              </a:ext>
            </a:extLst>
          </p:cNvPr>
          <p:cNvSpPr txBox="1"/>
          <p:nvPr/>
        </p:nvSpPr>
        <p:spPr>
          <a:xfrm>
            <a:off x="2237011" y="2278519"/>
            <a:ext cx="550151" cy="307777"/>
          </a:xfrm>
          <a:prstGeom prst="rect">
            <a:avLst/>
          </a:prstGeom>
          <a:noFill/>
        </p:spPr>
        <p:txBody>
          <a:bodyPr wrap="none" rtlCol="0">
            <a:spAutoFit/>
          </a:bodyPr>
          <a:lstStyle/>
          <a:p>
            <a:r>
              <a:rPr lang="en-US" sz="1400" dirty="0"/>
              <a:t>1219</a:t>
            </a:r>
            <a:endParaRPr lang="en-NL" sz="1400" dirty="0"/>
          </a:p>
        </p:txBody>
      </p:sp>
      <p:sp>
        <p:nvSpPr>
          <p:cNvPr id="25" name="TextBox 24">
            <a:extLst>
              <a:ext uri="{FF2B5EF4-FFF2-40B4-BE49-F238E27FC236}">
                <a16:creationId xmlns:a16="http://schemas.microsoft.com/office/drawing/2014/main" id="{5F4B6C57-75CC-13A6-933E-4E69FB0E5F9F}"/>
              </a:ext>
            </a:extLst>
          </p:cNvPr>
          <p:cNvSpPr txBox="1"/>
          <p:nvPr/>
        </p:nvSpPr>
        <p:spPr>
          <a:xfrm>
            <a:off x="8657842" y="4473788"/>
            <a:ext cx="1267591" cy="369332"/>
          </a:xfrm>
          <a:prstGeom prst="rect">
            <a:avLst/>
          </a:prstGeom>
          <a:noFill/>
        </p:spPr>
        <p:txBody>
          <a:bodyPr wrap="none" rtlCol="0">
            <a:spAutoFit/>
          </a:bodyPr>
          <a:lstStyle/>
          <a:p>
            <a:r>
              <a:rPr lang="en-US" dirty="0">
                <a:solidFill>
                  <a:schemeClr val="bg2">
                    <a:lumMod val="25000"/>
                  </a:schemeClr>
                </a:solidFill>
              </a:rPr>
              <a:t>Overfitting!</a:t>
            </a:r>
            <a:endParaRPr lang="en-NL" dirty="0">
              <a:solidFill>
                <a:schemeClr val="bg2">
                  <a:lumMod val="25000"/>
                </a:schemeClr>
              </a:solidFill>
            </a:endParaRPr>
          </a:p>
        </p:txBody>
      </p:sp>
      <mc:AlternateContent xmlns:mc="http://schemas.openxmlformats.org/markup-compatibility/2006" xmlns:p14="http://schemas.microsoft.com/office/powerpoint/2010/main">
        <mc:Choice Requires="p14">
          <p:contentPart p14:bwMode="auto" r:id="rId4">
            <p14:nvContentPartPr>
              <p14:cNvPr id="33" name="Ink 32">
                <a:extLst>
                  <a:ext uri="{FF2B5EF4-FFF2-40B4-BE49-F238E27FC236}">
                    <a16:creationId xmlns:a16="http://schemas.microsoft.com/office/drawing/2014/main" id="{363BDE37-2D39-E8AE-DB90-B876ABBBAD18}"/>
                  </a:ext>
                </a:extLst>
              </p14:cNvPr>
              <p14:cNvContentPartPr/>
              <p14:nvPr/>
            </p14:nvContentPartPr>
            <p14:xfrm>
              <a:off x="-773980" y="502315"/>
              <a:ext cx="360" cy="360"/>
            </p14:xfrm>
          </p:contentPart>
        </mc:Choice>
        <mc:Fallback xmlns="">
          <p:pic>
            <p:nvPicPr>
              <p:cNvPr id="33" name="Ink 32">
                <a:extLst>
                  <a:ext uri="{FF2B5EF4-FFF2-40B4-BE49-F238E27FC236}">
                    <a16:creationId xmlns:a16="http://schemas.microsoft.com/office/drawing/2014/main" id="{363BDE37-2D39-E8AE-DB90-B876ABBBAD18}"/>
                  </a:ext>
                </a:extLst>
              </p:cNvPr>
              <p:cNvPicPr/>
              <p:nvPr/>
            </p:nvPicPr>
            <p:blipFill>
              <a:blip r:embed="rId5"/>
              <a:stretch>
                <a:fillRect/>
              </a:stretch>
            </p:blipFill>
            <p:spPr>
              <a:xfrm>
                <a:off x="-782620" y="49331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BBB69C4D-D02D-FE40-86C2-72CC3F604556}"/>
                  </a:ext>
                </a:extLst>
              </p14:cNvPr>
              <p14:cNvContentPartPr/>
              <p14:nvPr/>
            </p14:nvContentPartPr>
            <p14:xfrm>
              <a:off x="2512087" y="4014595"/>
              <a:ext cx="1452240" cy="622440"/>
            </p14:xfrm>
          </p:contentPart>
        </mc:Choice>
        <mc:Fallback xmlns="">
          <p:pic>
            <p:nvPicPr>
              <p:cNvPr id="40" name="Ink 39">
                <a:extLst>
                  <a:ext uri="{FF2B5EF4-FFF2-40B4-BE49-F238E27FC236}">
                    <a16:creationId xmlns:a16="http://schemas.microsoft.com/office/drawing/2014/main" id="{BBB69C4D-D02D-FE40-86C2-72CC3F604556}"/>
                  </a:ext>
                </a:extLst>
              </p:cNvPr>
              <p:cNvPicPr/>
              <p:nvPr/>
            </p:nvPicPr>
            <p:blipFill>
              <a:blip r:embed="rId7"/>
              <a:stretch>
                <a:fillRect/>
              </a:stretch>
            </p:blipFill>
            <p:spPr>
              <a:xfrm>
                <a:off x="2503085" y="4005590"/>
                <a:ext cx="1469884" cy="640090"/>
              </a:xfrm>
              <a:prstGeom prst="rect">
                <a:avLst/>
              </a:prstGeom>
            </p:spPr>
          </p:pic>
        </mc:Fallback>
      </mc:AlternateContent>
      <p:sp>
        <p:nvSpPr>
          <p:cNvPr id="2" name="TextBox 1">
            <a:extLst>
              <a:ext uri="{FF2B5EF4-FFF2-40B4-BE49-F238E27FC236}">
                <a16:creationId xmlns:a16="http://schemas.microsoft.com/office/drawing/2014/main" id="{226796FC-A5AE-525F-FAF4-44B4D419A9B8}"/>
              </a:ext>
            </a:extLst>
          </p:cNvPr>
          <p:cNvSpPr txBox="1"/>
          <p:nvPr/>
        </p:nvSpPr>
        <p:spPr>
          <a:xfrm>
            <a:off x="4610177" y="1763462"/>
            <a:ext cx="2971647" cy="369332"/>
          </a:xfrm>
          <a:prstGeom prst="rect">
            <a:avLst/>
          </a:prstGeom>
          <a:noFill/>
        </p:spPr>
        <p:txBody>
          <a:bodyPr wrap="none" rtlCol="0">
            <a:spAutoFit/>
          </a:bodyPr>
          <a:lstStyle/>
          <a:p>
            <a:r>
              <a:rPr lang="en-US" dirty="0">
                <a:solidFill>
                  <a:schemeClr val="bg2">
                    <a:lumMod val="25000"/>
                  </a:schemeClr>
                </a:solidFill>
              </a:rPr>
              <a:t>Plot error curve: </a:t>
            </a:r>
            <a:r>
              <a:rPr lang="en-US" i="1" dirty="0" err="1">
                <a:solidFill>
                  <a:schemeClr val="bg2">
                    <a:lumMod val="25000"/>
                  </a:schemeClr>
                </a:solidFill>
              </a:rPr>
              <a:t>gbm.perf</a:t>
            </a:r>
            <a:r>
              <a:rPr lang="en-US" i="1" dirty="0">
                <a:solidFill>
                  <a:schemeClr val="bg2">
                    <a:lumMod val="25000"/>
                  </a:schemeClr>
                </a:solidFill>
              </a:rPr>
              <a:t>(fit)</a:t>
            </a:r>
            <a:endParaRPr lang="en-NL" i="1" dirty="0">
              <a:solidFill>
                <a:schemeClr val="bg2">
                  <a:lumMod val="25000"/>
                </a:schemeClr>
              </a:solidFill>
            </a:endParaRPr>
          </a:p>
        </p:txBody>
      </p:sp>
      <p:sp>
        <p:nvSpPr>
          <p:cNvPr id="3" name="Rectangle: Rounded Corners 2">
            <a:extLst>
              <a:ext uri="{FF2B5EF4-FFF2-40B4-BE49-F238E27FC236}">
                <a16:creationId xmlns:a16="http://schemas.microsoft.com/office/drawing/2014/main" id="{C3C04003-D842-847E-5A66-17F9A6DFCC3B}"/>
              </a:ext>
            </a:extLst>
          </p:cNvPr>
          <p:cNvSpPr/>
          <p:nvPr/>
        </p:nvSpPr>
        <p:spPr>
          <a:xfrm>
            <a:off x="7408540" y="5315578"/>
            <a:ext cx="3766195" cy="1078171"/>
          </a:xfrm>
          <a:prstGeom prst="roundRect">
            <a:avLst/>
          </a:prstGeom>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US" sz="1400" dirty="0">
                <a:solidFill>
                  <a:schemeClr val="tx1">
                    <a:lumMod val="75000"/>
                    <a:lumOff val="25000"/>
                  </a:schemeClr>
                </a:solidFill>
              </a:rPr>
              <a:t>k-fold CV method </a:t>
            </a:r>
            <a:r>
              <a:rPr lang="en-US" sz="1400" i="1" dirty="0">
                <a:solidFill>
                  <a:schemeClr val="tx1">
                    <a:lumMod val="75000"/>
                    <a:lumOff val="25000"/>
                  </a:schemeClr>
                </a:solidFill>
              </a:rPr>
              <a:t>“</a:t>
            </a:r>
            <a:r>
              <a:rPr lang="en-US" sz="1400" i="1" dirty="0" err="1">
                <a:solidFill>
                  <a:schemeClr val="tx1">
                    <a:lumMod val="75000"/>
                    <a:lumOff val="25000"/>
                  </a:schemeClr>
                </a:solidFill>
              </a:rPr>
              <a:t>groupKFold</a:t>
            </a:r>
            <a:r>
              <a:rPr lang="en-US" sz="1400" i="1" dirty="0">
                <a:solidFill>
                  <a:schemeClr val="tx1">
                    <a:lumMod val="75000"/>
                    <a:lumOff val="25000"/>
                  </a:schemeClr>
                </a:solidFill>
              </a:rPr>
              <a:t>()”</a:t>
            </a:r>
            <a:endParaRPr lang="en-US" sz="1400" dirty="0">
              <a:solidFill>
                <a:schemeClr val="tx1">
                  <a:lumMod val="75000"/>
                  <a:lumOff val="25000"/>
                </a:schemeClr>
              </a:solidFill>
            </a:endParaRPr>
          </a:p>
          <a:p>
            <a:pPr algn="just">
              <a:lnSpc>
                <a:spcPct val="150000"/>
              </a:lnSpc>
            </a:pPr>
            <a:r>
              <a:rPr lang="en-US" sz="1400" dirty="0">
                <a:solidFill>
                  <a:schemeClr val="tx1">
                    <a:lumMod val="75000"/>
                    <a:lumOff val="25000"/>
                  </a:schemeClr>
                </a:solidFill>
              </a:rPr>
              <a:t>If one Order(Id) has multiple rows in the dataset, they will be in the same set.</a:t>
            </a:r>
          </a:p>
        </p:txBody>
      </p:sp>
      <p:cxnSp>
        <p:nvCxnSpPr>
          <p:cNvPr id="4" name="Straight Connector 3">
            <a:extLst>
              <a:ext uri="{FF2B5EF4-FFF2-40B4-BE49-F238E27FC236}">
                <a16:creationId xmlns:a16="http://schemas.microsoft.com/office/drawing/2014/main" id="{385AD9F4-E0D4-5942-7154-25A5E60D4699}"/>
              </a:ext>
            </a:extLst>
          </p:cNvPr>
          <p:cNvCxnSpPr>
            <a:cxnSpLocks/>
          </p:cNvCxnSpPr>
          <p:nvPr/>
        </p:nvCxnSpPr>
        <p:spPr>
          <a:xfrm>
            <a:off x="4345546" y="566318"/>
            <a:ext cx="0" cy="458104"/>
          </a:xfrm>
          <a:prstGeom prst="line">
            <a:avLst/>
          </a:prstGeom>
          <a:ln w="19050">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8735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2000" fill="hold"/>
                                        <p:tgtEl>
                                          <p:spTgt spid="40"/>
                                        </p:tgtEl>
                                        <p:attrNameLst>
                                          <p:attrName>drawProgress</p:attrName>
                                        </p:attrNameLst>
                                      </p:cBhvr>
                                      <p:tavLst>
                                        <p:tav tm="0">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60FF217-6A2A-6704-6A43-56AB2A1D514A}"/>
              </a:ext>
            </a:extLst>
          </p:cNvPr>
          <p:cNvSpPr txBox="1"/>
          <p:nvPr/>
        </p:nvSpPr>
        <p:spPr>
          <a:xfrm>
            <a:off x="154545" y="441427"/>
            <a:ext cx="10884930" cy="769441"/>
          </a:xfrm>
          <a:prstGeom prst="rect">
            <a:avLst/>
          </a:prstGeom>
          <a:noFill/>
        </p:spPr>
        <p:txBody>
          <a:bodyPr wrap="square" rtlCol="0">
            <a:spAutoFit/>
          </a:bodyPr>
          <a:lstStyle/>
          <a:p>
            <a:r>
              <a:rPr lang="en-US" sz="4400" dirty="0">
                <a:solidFill>
                  <a:schemeClr val="bg1"/>
                </a:solidFill>
              </a:rPr>
              <a:t> </a:t>
            </a:r>
            <a:r>
              <a:rPr lang="en-US" sz="4000" dirty="0">
                <a:solidFill>
                  <a:schemeClr val="bg1"/>
                </a:solidFill>
              </a:rPr>
              <a:t>Variable importance  Implementation</a:t>
            </a:r>
            <a:endParaRPr lang="en-NL" sz="2000" dirty="0">
              <a:solidFill>
                <a:schemeClr val="bg1"/>
              </a:solidFill>
            </a:endParaRPr>
          </a:p>
        </p:txBody>
      </p:sp>
      <p:pic>
        <p:nvPicPr>
          <p:cNvPr id="4" name="Picture 3" descr="Chart, bar chart&#10;&#10;Description automatically generated">
            <a:extLst>
              <a:ext uri="{FF2B5EF4-FFF2-40B4-BE49-F238E27FC236}">
                <a16:creationId xmlns:a16="http://schemas.microsoft.com/office/drawing/2014/main" id="{E8F24917-3ED1-0B0D-51F4-777FD2DED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429" y="2189910"/>
            <a:ext cx="4386668" cy="4537932"/>
          </a:xfrm>
          <a:prstGeom prst="rect">
            <a:avLst/>
          </a:prstGeom>
        </p:spPr>
      </p:pic>
      <p:cxnSp>
        <p:nvCxnSpPr>
          <p:cNvPr id="5" name="Straight Connector 4">
            <a:extLst>
              <a:ext uri="{FF2B5EF4-FFF2-40B4-BE49-F238E27FC236}">
                <a16:creationId xmlns:a16="http://schemas.microsoft.com/office/drawing/2014/main" id="{2A288A2B-09D7-1856-9F63-4BE359382F72}"/>
              </a:ext>
            </a:extLst>
          </p:cNvPr>
          <p:cNvCxnSpPr/>
          <p:nvPr/>
        </p:nvCxnSpPr>
        <p:spPr>
          <a:xfrm>
            <a:off x="4669396" y="572896"/>
            <a:ext cx="0" cy="637972"/>
          </a:xfrm>
          <a:prstGeom prst="line">
            <a:avLst/>
          </a:prstGeom>
          <a:ln w="19050">
            <a:solidFill>
              <a:schemeClr val="bg1"/>
            </a:solidFill>
          </a:ln>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38F048CC-2CE6-9995-9A74-42FA3B696AC4}"/>
              </a:ext>
            </a:extLst>
          </p:cNvPr>
          <p:cNvSpPr/>
          <p:nvPr/>
        </p:nvSpPr>
        <p:spPr>
          <a:xfrm>
            <a:off x="9504091" y="3955071"/>
            <a:ext cx="2583134" cy="503805"/>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just"/>
            <a:endParaRPr lang="en-US" sz="1400" dirty="0">
              <a:solidFill>
                <a:schemeClr val="tx1">
                  <a:lumMod val="65000"/>
                  <a:lumOff val="35000"/>
                </a:schemeClr>
              </a:solidFill>
            </a:endParaRPr>
          </a:p>
          <a:p>
            <a:r>
              <a:rPr lang="en-US" sz="1050" dirty="0">
                <a:solidFill>
                  <a:schemeClr val="tx1">
                    <a:lumMod val="75000"/>
                    <a:lumOff val="25000"/>
                  </a:schemeClr>
                </a:solidFill>
              </a:rPr>
              <a:t>R package to plot the variable importance: library(vip)</a:t>
            </a:r>
          </a:p>
          <a:p>
            <a:endParaRPr lang="en-NL" sz="12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A365A75-7179-CF3D-AC11-22A18C36F34F}"/>
              </a:ext>
            </a:extLst>
          </p:cNvPr>
          <p:cNvSpPr txBox="1"/>
          <p:nvPr/>
        </p:nvSpPr>
        <p:spPr>
          <a:xfrm>
            <a:off x="2516751" y="1751976"/>
            <a:ext cx="7058025" cy="307777"/>
          </a:xfrm>
          <a:prstGeom prst="rect">
            <a:avLst/>
          </a:prstGeom>
          <a:noFill/>
        </p:spPr>
        <p:txBody>
          <a:bodyPr wrap="square" rtlCol="0">
            <a:spAutoFit/>
          </a:bodyPr>
          <a:lstStyle/>
          <a:p>
            <a:r>
              <a:rPr lang="en-US" sz="1400" dirty="0"/>
              <a:t>Top 10 most important variables according to the book “</a:t>
            </a:r>
            <a:r>
              <a:rPr lang="en-US" sz="1400" b="1" i="0" dirty="0">
                <a:solidFill>
                  <a:srgbClr val="333333"/>
                </a:solidFill>
                <a:effectLst/>
              </a:rPr>
              <a:t>Hands-On Machine Learning with R </a:t>
            </a:r>
            <a:r>
              <a:rPr lang="en-US" sz="1400" dirty="0"/>
              <a:t>”</a:t>
            </a:r>
          </a:p>
        </p:txBody>
      </p:sp>
    </p:spTree>
    <p:extLst>
      <p:ext uri="{BB962C8B-B14F-4D97-AF65-F5344CB8AC3E}">
        <p14:creationId xmlns:p14="http://schemas.microsoft.com/office/powerpoint/2010/main" val="1650394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60FF217-6A2A-6704-6A43-56AB2A1D514A}"/>
              </a:ext>
            </a:extLst>
          </p:cNvPr>
          <p:cNvSpPr txBox="1"/>
          <p:nvPr/>
        </p:nvSpPr>
        <p:spPr>
          <a:xfrm>
            <a:off x="459346" y="649791"/>
            <a:ext cx="11571990" cy="461665"/>
          </a:xfrm>
          <a:prstGeom prst="rect">
            <a:avLst/>
          </a:prstGeom>
          <a:noFill/>
        </p:spPr>
        <p:txBody>
          <a:bodyPr wrap="square" rtlCol="0">
            <a:spAutoFit/>
          </a:bodyPr>
          <a:lstStyle/>
          <a:p>
            <a:r>
              <a:rPr lang="en-US" sz="2400" dirty="0">
                <a:solidFill>
                  <a:schemeClr val="bg1"/>
                </a:solidFill>
              </a:rPr>
              <a:t>Learning Rate | How to determine the most suitable learning rate in R ?</a:t>
            </a:r>
            <a:endParaRPr lang="en-NL" sz="2400" dirty="0">
              <a:solidFill>
                <a:schemeClr val="bg1"/>
              </a:solidFill>
            </a:endParaRPr>
          </a:p>
        </p:txBody>
      </p:sp>
      <p:pic>
        <p:nvPicPr>
          <p:cNvPr id="15" name="Picture 14" descr="Text&#10;&#10;Description automatically generated with medium confidence">
            <a:extLst>
              <a:ext uri="{FF2B5EF4-FFF2-40B4-BE49-F238E27FC236}">
                <a16:creationId xmlns:a16="http://schemas.microsoft.com/office/drawing/2014/main" id="{FC0E60CA-0D61-BB7C-7688-E17A0AE63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738" y="2376653"/>
            <a:ext cx="3285706" cy="1819275"/>
          </a:xfrm>
          <a:prstGeom prst="rect">
            <a:avLst/>
          </a:prstGeom>
        </p:spPr>
      </p:pic>
      <p:pic>
        <p:nvPicPr>
          <p:cNvPr id="20" name="Picture 19" descr="Text&#10;&#10;Description automatically generated with medium confidence">
            <a:extLst>
              <a:ext uri="{FF2B5EF4-FFF2-40B4-BE49-F238E27FC236}">
                <a16:creationId xmlns:a16="http://schemas.microsoft.com/office/drawing/2014/main" id="{F50BCACA-6D0D-37FA-4477-B9C4C6B35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636" y="2376653"/>
            <a:ext cx="2655033" cy="4282811"/>
          </a:xfrm>
          <a:prstGeom prst="rect">
            <a:avLst/>
          </a:prstGeom>
        </p:spPr>
      </p:pic>
      <p:pic>
        <p:nvPicPr>
          <p:cNvPr id="22" name="Picture 21" descr="Text&#10;&#10;Description automatically generated with low confidence">
            <a:extLst>
              <a:ext uri="{FF2B5EF4-FFF2-40B4-BE49-F238E27FC236}">
                <a16:creationId xmlns:a16="http://schemas.microsoft.com/office/drawing/2014/main" id="{EA7340CC-BB57-2AEB-3445-68E7454FD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3969" y="2376653"/>
            <a:ext cx="2733675" cy="2019300"/>
          </a:xfrm>
          <a:prstGeom prst="rect">
            <a:avLst/>
          </a:prstGeom>
        </p:spPr>
      </p:pic>
      <p:cxnSp>
        <p:nvCxnSpPr>
          <p:cNvPr id="24" name="Straight Connector 23">
            <a:extLst>
              <a:ext uri="{FF2B5EF4-FFF2-40B4-BE49-F238E27FC236}">
                <a16:creationId xmlns:a16="http://schemas.microsoft.com/office/drawing/2014/main" id="{2CAEC1A9-5D84-367C-DFC0-823900DBF24C}"/>
              </a:ext>
            </a:extLst>
          </p:cNvPr>
          <p:cNvCxnSpPr/>
          <p:nvPr/>
        </p:nvCxnSpPr>
        <p:spPr>
          <a:xfrm>
            <a:off x="4225354" y="1825234"/>
            <a:ext cx="0" cy="483423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C3CC25-E1C9-48DA-CF4C-FC41BA697226}"/>
              </a:ext>
            </a:extLst>
          </p:cNvPr>
          <p:cNvCxnSpPr/>
          <p:nvPr/>
        </p:nvCxnSpPr>
        <p:spPr>
          <a:xfrm>
            <a:off x="8115299" y="1825234"/>
            <a:ext cx="0" cy="483423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DF07671-38C3-033B-6BEB-C5A84CCBE3AA}"/>
              </a:ext>
            </a:extLst>
          </p:cNvPr>
          <p:cNvSpPr/>
          <p:nvPr/>
        </p:nvSpPr>
        <p:spPr>
          <a:xfrm>
            <a:off x="8345571" y="3069712"/>
            <a:ext cx="3387518" cy="31549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E21784D1-F468-487B-F31B-9021B0D06036}"/>
              </a:ext>
            </a:extLst>
          </p:cNvPr>
          <p:cNvSpPr/>
          <p:nvPr/>
        </p:nvSpPr>
        <p:spPr>
          <a:xfrm>
            <a:off x="459346" y="1951465"/>
            <a:ext cx="3536490" cy="315497"/>
          </a:xfrm>
          <a:prstGeom prst="rect">
            <a:avLst/>
          </a:prstGeom>
          <a:solidFill>
            <a:schemeClr val="accent1"/>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Step 1. Create grid search</a:t>
            </a:r>
            <a:endParaRPr lang="en-NL" sz="1400" dirty="0">
              <a:solidFill>
                <a:schemeClr val="bg1"/>
              </a:solidFill>
            </a:endParaRPr>
          </a:p>
        </p:txBody>
      </p:sp>
      <p:sp>
        <p:nvSpPr>
          <p:cNvPr id="13" name="Rectangle 12">
            <a:extLst>
              <a:ext uri="{FF2B5EF4-FFF2-40B4-BE49-F238E27FC236}">
                <a16:creationId xmlns:a16="http://schemas.microsoft.com/office/drawing/2014/main" id="{BA868EC3-E48F-CFE0-CE61-488A7D204E68}"/>
              </a:ext>
            </a:extLst>
          </p:cNvPr>
          <p:cNvSpPr/>
          <p:nvPr/>
        </p:nvSpPr>
        <p:spPr>
          <a:xfrm>
            <a:off x="4344907" y="1951465"/>
            <a:ext cx="3536490" cy="315497"/>
          </a:xfrm>
          <a:prstGeom prst="rect">
            <a:avLst/>
          </a:prstGeom>
          <a:solidFill>
            <a:schemeClr val="accent1"/>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2. Run GBM with various learning rates</a:t>
            </a:r>
            <a:endParaRPr lang="en-NL" sz="1400" dirty="0"/>
          </a:p>
        </p:txBody>
      </p:sp>
      <p:sp>
        <p:nvSpPr>
          <p:cNvPr id="17" name="Rectangle 16">
            <a:extLst>
              <a:ext uri="{FF2B5EF4-FFF2-40B4-BE49-F238E27FC236}">
                <a16:creationId xmlns:a16="http://schemas.microsoft.com/office/drawing/2014/main" id="{B1392D52-4F29-F489-127A-E8CD485DA669}"/>
              </a:ext>
            </a:extLst>
          </p:cNvPr>
          <p:cNvSpPr/>
          <p:nvPr/>
        </p:nvSpPr>
        <p:spPr>
          <a:xfrm>
            <a:off x="8272561" y="1951465"/>
            <a:ext cx="3536490" cy="315497"/>
          </a:xfrm>
          <a:prstGeom prst="rect">
            <a:avLst/>
          </a:prstGeom>
          <a:solidFill>
            <a:schemeClr val="accent1"/>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3. Output</a:t>
            </a:r>
            <a:endParaRPr lang="en-NL" sz="1400" dirty="0"/>
          </a:p>
        </p:txBody>
      </p:sp>
    </p:spTree>
    <p:extLst>
      <p:ext uri="{BB962C8B-B14F-4D97-AF65-F5344CB8AC3E}">
        <p14:creationId xmlns:p14="http://schemas.microsoft.com/office/powerpoint/2010/main" val="3266414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60FF217-6A2A-6704-6A43-56AB2A1D514A}"/>
              </a:ext>
            </a:extLst>
          </p:cNvPr>
          <p:cNvSpPr txBox="1"/>
          <p:nvPr/>
        </p:nvSpPr>
        <p:spPr>
          <a:xfrm>
            <a:off x="459346" y="441427"/>
            <a:ext cx="1945148" cy="707886"/>
          </a:xfrm>
          <a:prstGeom prst="rect">
            <a:avLst/>
          </a:prstGeom>
          <a:noFill/>
        </p:spPr>
        <p:txBody>
          <a:bodyPr wrap="none" rtlCol="0">
            <a:spAutoFit/>
          </a:bodyPr>
          <a:lstStyle/>
          <a:p>
            <a:r>
              <a:rPr lang="en-US" sz="4000" dirty="0" err="1">
                <a:solidFill>
                  <a:schemeClr val="bg1"/>
                </a:solidFill>
              </a:rPr>
              <a:t>XGBoost</a:t>
            </a:r>
            <a:endParaRPr lang="en-NL" dirty="0">
              <a:solidFill>
                <a:schemeClr val="bg1"/>
              </a:solidFill>
            </a:endParaRPr>
          </a:p>
        </p:txBody>
      </p:sp>
      <p:sp>
        <p:nvSpPr>
          <p:cNvPr id="6" name="Rectangle: Rounded Corners 5">
            <a:extLst>
              <a:ext uri="{FF2B5EF4-FFF2-40B4-BE49-F238E27FC236}">
                <a16:creationId xmlns:a16="http://schemas.microsoft.com/office/drawing/2014/main" id="{A0C9DA1F-C9A3-F275-0F4F-D09F81ACDBC1}"/>
              </a:ext>
            </a:extLst>
          </p:cNvPr>
          <p:cNvSpPr/>
          <p:nvPr/>
        </p:nvSpPr>
        <p:spPr>
          <a:xfrm>
            <a:off x="9772649" y="1704975"/>
            <a:ext cx="2124075" cy="45719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just"/>
            <a:endParaRPr lang="en-US" sz="1400" dirty="0">
              <a:solidFill>
                <a:schemeClr val="tx1">
                  <a:lumMod val="65000"/>
                  <a:lumOff val="35000"/>
                </a:schemeClr>
              </a:solidFill>
            </a:endParaRPr>
          </a:p>
          <a:p>
            <a:pPr algn="just"/>
            <a:endParaRPr lang="en-US" sz="1050" b="1" dirty="0">
              <a:solidFill>
                <a:schemeClr val="tx1">
                  <a:lumMod val="75000"/>
                  <a:lumOff val="25000"/>
                </a:schemeClr>
              </a:solidFill>
            </a:endParaRPr>
          </a:p>
          <a:p>
            <a:pPr algn="just"/>
            <a:r>
              <a:rPr lang="en-US" sz="1050" b="1" dirty="0">
                <a:solidFill>
                  <a:schemeClr val="tx1">
                    <a:lumMod val="75000"/>
                    <a:lumOff val="25000"/>
                  </a:schemeClr>
                </a:solidFill>
              </a:rPr>
              <a:t>Necessary R package</a:t>
            </a:r>
          </a:p>
          <a:p>
            <a:pPr marL="171450" indent="-171450" algn="just">
              <a:buFont typeface="Arial" panose="020B0604020202020204" pitchFamily="34" charset="0"/>
              <a:buChar char="•"/>
            </a:pPr>
            <a:r>
              <a:rPr lang="en-US" sz="1050" dirty="0">
                <a:solidFill>
                  <a:schemeClr val="tx1">
                    <a:lumMod val="75000"/>
                    <a:lumOff val="25000"/>
                  </a:schemeClr>
                </a:solidFill>
              </a:rPr>
              <a:t>library(</a:t>
            </a:r>
            <a:r>
              <a:rPr lang="en-US" sz="1050" dirty="0" err="1">
                <a:solidFill>
                  <a:schemeClr val="tx1">
                    <a:lumMod val="75000"/>
                    <a:lumOff val="25000"/>
                  </a:schemeClr>
                </a:solidFill>
              </a:rPr>
              <a:t>xgboost</a:t>
            </a:r>
            <a:r>
              <a:rPr lang="en-US" sz="1050" dirty="0">
                <a:solidFill>
                  <a:schemeClr val="tx1">
                    <a:lumMod val="75000"/>
                    <a:lumOff val="25000"/>
                  </a:schemeClr>
                </a:solidFill>
              </a:rPr>
              <a:t>)</a:t>
            </a:r>
          </a:p>
          <a:p>
            <a:pPr algn="just"/>
            <a:endParaRPr lang="en-US" sz="1050" b="1" dirty="0">
              <a:solidFill>
                <a:schemeClr val="tx1">
                  <a:lumMod val="75000"/>
                  <a:lumOff val="25000"/>
                </a:schemeClr>
              </a:solidFill>
            </a:endParaRPr>
          </a:p>
          <a:p>
            <a:endParaRPr lang="en-NL" sz="1200" dirty="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45120BF9-E17A-E790-9640-97083AC9BB47}"/>
              </a:ext>
            </a:extLst>
          </p:cNvPr>
          <p:cNvSpPr/>
          <p:nvPr/>
        </p:nvSpPr>
        <p:spPr>
          <a:xfrm>
            <a:off x="601160" y="2365277"/>
            <a:ext cx="2001516" cy="341815"/>
          </a:xfrm>
          <a:prstGeom prst="roundRect">
            <a:avLst/>
          </a:prstGeom>
          <a:solidFill>
            <a:srgbClr val="3B65C3"/>
          </a:solidFill>
          <a:ln w="19050">
            <a:solidFill>
              <a:srgbClr val="3B65C3"/>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chemeClr val="bg1"/>
                </a:solidFill>
              </a:rPr>
              <a:t>Speed</a:t>
            </a:r>
            <a:endParaRPr lang="en-NL" sz="1600" dirty="0">
              <a:solidFill>
                <a:schemeClr val="bg1"/>
              </a:solidFill>
            </a:endParaRPr>
          </a:p>
        </p:txBody>
      </p:sp>
      <p:sp>
        <p:nvSpPr>
          <p:cNvPr id="11" name="Rectangle: Rounded Corners 10">
            <a:extLst>
              <a:ext uri="{FF2B5EF4-FFF2-40B4-BE49-F238E27FC236}">
                <a16:creationId xmlns:a16="http://schemas.microsoft.com/office/drawing/2014/main" id="{0E70FEB1-654E-AE21-A27C-B6365CE62AC2}"/>
              </a:ext>
            </a:extLst>
          </p:cNvPr>
          <p:cNvSpPr/>
          <p:nvPr/>
        </p:nvSpPr>
        <p:spPr>
          <a:xfrm>
            <a:off x="3203836" y="2381005"/>
            <a:ext cx="2001516" cy="341815"/>
          </a:xfrm>
          <a:prstGeom prst="roundRect">
            <a:avLst/>
          </a:prstGeom>
          <a:solidFill>
            <a:srgbClr val="3B65C3"/>
          </a:solidFill>
          <a:ln w="19050">
            <a:solidFill>
              <a:srgbClr val="3B65C3"/>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chemeClr val="bg1"/>
                </a:solidFill>
              </a:rPr>
              <a:t>Performance</a:t>
            </a:r>
            <a:endParaRPr lang="en-NL" sz="1600" dirty="0">
              <a:solidFill>
                <a:schemeClr val="bg1"/>
              </a:solidFill>
            </a:endParaRPr>
          </a:p>
        </p:txBody>
      </p:sp>
      <p:sp>
        <p:nvSpPr>
          <p:cNvPr id="13" name="Rectangle: Rounded Corners 12">
            <a:extLst>
              <a:ext uri="{FF2B5EF4-FFF2-40B4-BE49-F238E27FC236}">
                <a16:creationId xmlns:a16="http://schemas.microsoft.com/office/drawing/2014/main" id="{3B848171-1325-9C96-9FD4-C171F6CC00C0}"/>
              </a:ext>
            </a:extLst>
          </p:cNvPr>
          <p:cNvSpPr/>
          <p:nvPr/>
        </p:nvSpPr>
        <p:spPr>
          <a:xfrm>
            <a:off x="101600" y="3102046"/>
            <a:ext cx="2897274" cy="1713709"/>
          </a:xfrm>
          <a:prstGeom prst="roundRect">
            <a:avLst/>
          </a:prstGeom>
          <a:solidFill>
            <a:schemeClr val="accent1">
              <a:lumMod val="75000"/>
            </a:schemeClr>
          </a:solidFill>
          <a:ln w="19050">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1200" dirty="0">
                <a:solidFill>
                  <a:schemeClr val="bg1"/>
                </a:solidFill>
              </a:rPr>
              <a:t>Parallel processing:  The model is implemented to train with multiple CPU cores. Best possible split is determined faster.</a:t>
            </a:r>
          </a:p>
        </p:txBody>
      </p:sp>
      <p:sp>
        <p:nvSpPr>
          <p:cNvPr id="15" name="Rectangle: Rounded Corners 14">
            <a:extLst>
              <a:ext uri="{FF2B5EF4-FFF2-40B4-BE49-F238E27FC236}">
                <a16:creationId xmlns:a16="http://schemas.microsoft.com/office/drawing/2014/main" id="{71115114-2EC7-9DF8-0958-013D23951E2E}"/>
              </a:ext>
            </a:extLst>
          </p:cNvPr>
          <p:cNvSpPr/>
          <p:nvPr/>
        </p:nvSpPr>
        <p:spPr>
          <a:xfrm>
            <a:off x="3187210" y="3102046"/>
            <a:ext cx="3092191" cy="1713710"/>
          </a:xfrm>
          <a:prstGeom prst="roundRect">
            <a:avLst/>
          </a:prstGeom>
          <a:solidFill>
            <a:schemeClr val="accent1">
              <a:lumMod val="75000"/>
            </a:schemeClr>
          </a:solidFill>
          <a:ln w="19050">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marL="285750" indent="-285750" algn="just">
              <a:buFont typeface="Arial" panose="020B0604020202020204" pitchFamily="34" charset="0"/>
              <a:buChar char="•"/>
            </a:pPr>
            <a:r>
              <a:rPr lang="en-US" sz="1200" dirty="0">
                <a:solidFill>
                  <a:schemeClr val="bg1"/>
                </a:solidFill>
              </a:rPr>
              <a:t>Regularization: Extra protection against overfitting; it corrects more complex models by implementing both the LASSO and Ridge regularization.</a:t>
            </a:r>
          </a:p>
          <a:p>
            <a:pPr marL="285750" indent="-285750" algn="just">
              <a:buFont typeface="Arial" panose="020B0604020202020204" pitchFamily="34" charset="0"/>
              <a:buChar char="•"/>
            </a:pPr>
            <a:r>
              <a:rPr lang="en-US" sz="1200" dirty="0">
                <a:solidFill>
                  <a:schemeClr val="bg1"/>
                </a:solidFill>
              </a:rPr>
              <a:t>Auto pruning: A tree can’t grow beyond a certain level.</a:t>
            </a:r>
          </a:p>
        </p:txBody>
      </p:sp>
      <p:sp>
        <p:nvSpPr>
          <p:cNvPr id="17" name="Rectangle: Rounded Corners 16">
            <a:extLst>
              <a:ext uri="{FF2B5EF4-FFF2-40B4-BE49-F238E27FC236}">
                <a16:creationId xmlns:a16="http://schemas.microsoft.com/office/drawing/2014/main" id="{839F3313-F60F-4B6A-3F78-B2292A42D70B}"/>
              </a:ext>
            </a:extLst>
          </p:cNvPr>
          <p:cNvSpPr/>
          <p:nvPr/>
        </p:nvSpPr>
        <p:spPr>
          <a:xfrm>
            <a:off x="1928864" y="1690353"/>
            <a:ext cx="1757311" cy="341815"/>
          </a:xfrm>
          <a:prstGeom prst="roundRect">
            <a:avLst/>
          </a:prstGeom>
          <a:solidFill>
            <a:srgbClr val="3B65C3"/>
          </a:solidFill>
          <a:ln w="19050">
            <a:solidFill>
              <a:srgbClr val="3B65C3"/>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solidFill>
                  <a:schemeClr val="bg1"/>
                </a:solidFill>
              </a:rPr>
              <a:t>XGBoost</a:t>
            </a:r>
            <a:r>
              <a:rPr lang="en-US" sz="1400" dirty="0">
                <a:solidFill>
                  <a:schemeClr val="bg1"/>
                </a:solidFill>
              </a:rPr>
              <a:t> advantages</a:t>
            </a:r>
            <a:endParaRPr lang="en-NL" sz="1600" dirty="0">
              <a:solidFill>
                <a:schemeClr val="bg1"/>
              </a:solidFill>
            </a:endParaRPr>
          </a:p>
        </p:txBody>
      </p:sp>
      <p:pic>
        <p:nvPicPr>
          <p:cNvPr id="24" name="Picture 23" descr="Chart&#10;&#10;Description automatically generated">
            <a:extLst>
              <a:ext uri="{FF2B5EF4-FFF2-40B4-BE49-F238E27FC236}">
                <a16:creationId xmlns:a16="http://schemas.microsoft.com/office/drawing/2014/main" id="{D2F6AB91-8375-C785-03E0-AB51C6FB1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277" y="3329862"/>
            <a:ext cx="5372100" cy="3209925"/>
          </a:xfrm>
          <a:prstGeom prst="rect">
            <a:avLst/>
          </a:prstGeom>
        </p:spPr>
      </p:pic>
      <p:sp>
        <p:nvSpPr>
          <p:cNvPr id="25" name="Arrow: Right 24">
            <a:extLst>
              <a:ext uri="{FF2B5EF4-FFF2-40B4-BE49-F238E27FC236}">
                <a16:creationId xmlns:a16="http://schemas.microsoft.com/office/drawing/2014/main" id="{DD66548C-DD0F-100D-DB4B-CE2DF7FB55F5}"/>
              </a:ext>
            </a:extLst>
          </p:cNvPr>
          <p:cNvSpPr/>
          <p:nvPr/>
        </p:nvSpPr>
        <p:spPr>
          <a:xfrm>
            <a:off x="6386512" y="4171949"/>
            <a:ext cx="344142" cy="147435"/>
          </a:xfrm>
          <a:prstGeom prst="rightArrow">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 name="TextBox 1">
            <a:extLst>
              <a:ext uri="{FF2B5EF4-FFF2-40B4-BE49-F238E27FC236}">
                <a16:creationId xmlns:a16="http://schemas.microsoft.com/office/drawing/2014/main" id="{5993BA63-64E1-4B91-5834-E3E514016F89}"/>
              </a:ext>
            </a:extLst>
          </p:cNvPr>
          <p:cNvSpPr txBox="1"/>
          <p:nvPr/>
        </p:nvSpPr>
        <p:spPr>
          <a:xfrm>
            <a:off x="-3" y="5536795"/>
            <a:ext cx="7115175" cy="600164"/>
          </a:xfrm>
          <a:prstGeom prst="rect">
            <a:avLst/>
          </a:prstGeom>
          <a:noFill/>
        </p:spPr>
        <p:txBody>
          <a:bodyPr wrap="square" rtlCol="0">
            <a:spAutoFit/>
          </a:bodyPr>
          <a:lstStyle/>
          <a:p>
            <a:pPr algn="ctr"/>
            <a:r>
              <a:rPr lang="en-US" sz="1100" dirty="0">
                <a:solidFill>
                  <a:schemeClr val="bg2">
                    <a:lumMod val="50000"/>
                  </a:schemeClr>
                </a:solidFill>
              </a:rPr>
              <a:t>Figure 12.7: When a GBM model significantly overfits to the training data (blue), adding regularization (dotted line) </a:t>
            </a:r>
          </a:p>
          <a:p>
            <a:pPr algn="ctr"/>
            <a:r>
              <a:rPr lang="en-US" sz="1100" dirty="0">
                <a:solidFill>
                  <a:schemeClr val="bg2">
                    <a:lumMod val="50000"/>
                  </a:schemeClr>
                </a:solidFill>
              </a:rPr>
              <a:t>causes the model to be more conservative on the training data, which can improve </a:t>
            </a:r>
          </a:p>
          <a:p>
            <a:pPr algn="ctr"/>
            <a:r>
              <a:rPr lang="en-US" sz="1100" dirty="0">
                <a:solidFill>
                  <a:schemeClr val="bg2">
                    <a:lumMod val="50000"/>
                  </a:schemeClr>
                </a:solidFill>
              </a:rPr>
              <a:t>the cross-validated test error (red).</a:t>
            </a:r>
            <a:endParaRPr lang="en-NL" sz="1100" dirty="0">
              <a:solidFill>
                <a:schemeClr val="bg2">
                  <a:lumMod val="50000"/>
                </a:schemeClr>
              </a:solidFill>
            </a:endParaRPr>
          </a:p>
        </p:txBody>
      </p:sp>
    </p:spTree>
    <p:extLst>
      <p:ext uri="{BB962C8B-B14F-4D97-AF65-F5344CB8AC3E}">
        <p14:creationId xmlns:p14="http://schemas.microsoft.com/office/powerpoint/2010/main" val="181833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5"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EA60C-2A57-F6BC-AFA4-8E733FBC7EF4}"/>
              </a:ext>
            </a:extLst>
          </p:cNvPr>
          <p:cNvSpPr>
            <a:spLocks noGrp="1"/>
          </p:cNvSpPr>
          <p:nvPr>
            <p:ph type="title"/>
          </p:nvPr>
        </p:nvSpPr>
        <p:spPr>
          <a:xfrm>
            <a:off x="459346" y="388789"/>
            <a:ext cx="9895951" cy="1033669"/>
          </a:xfrm>
        </p:spPr>
        <p:txBody>
          <a:bodyPr>
            <a:normAutofit/>
          </a:bodyPr>
          <a:lstStyle/>
          <a:p>
            <a:r>
              <a:rPr lang="en-US" sz="4000" dirty="0">
                <a:solidFill>
                  <a:srgbClr val="FFFFFF"/>
                </a:solidFill>
              </a:rPr>
              <a:t>Agenda</a:t>
            </a:r>
            <a:endParaRPr lang="en-NL" sz="4000" dirty="0">
              <a:solidFill>
                <a:srgbClr val="FFFFFF"/>
              </a:solidFill>
            </a:endParaRPr>
          </a:p>
        </p:txBody>
      </p:sp>
      <p:sp>
        <p:nvSpPr>
          <p:cNvPr id="3" name="Content Placeholder 2">
            <a:extLst>
              <a:ext uri="{FF2B5EF4-FFF2-40B4-BE49-F238E27FC236}">
                <a16:creationId xmlns:a16="http://schemas.microsoft.com/office/drawing/2014/main" id="{F74030E2-8DDD-2DDB-B123-5BB06AE23484}"/>
              </a:ext>
            </a:extLst>
          </p:cNvPr>
          <p:cNvSpPr>
            <a:spLocks noGrp="1"/>
          </p:cNvSpPr>
          <p:nvPr>
            <p:ph idx="1"/>
          </p:nvPr>
        </p:nvSpPr>
        <p:spPr>
          <a:xfrm>
            <a:off x="459347" y="1811247"/>
            <a:ext cx="3160154" cy="3683358"/>
          </a:xfrm>
        </p:spPr>
        <p:txBody>
          <a:bodyPr anchor="ctr">
            <a:normAutofit fontScale="92500" lnSpcReduction="10000"/>
          </a:bodyPr>
          <a:lstStyle/>
          <a:p>
            <a:pPr>
              <a:lnSpc>
                <a:spcPct val="150000"/>
              </a:lnSpc>
            </a:pPr>
            <a:r>
              <a:rPr lang="en-US" sz="2000" dirty="0"/>
              <a:t>What is Gradient Boosting?</a:t>
            </a:r>
          </a:p>
          <a:p>
            <a:pPr>
              <a:lnSpc>
                <a:spcPct val="150000"/>
              </a:lnSpc>
            </a:pPr>
            <a:r>
              <a:rPr lang="en-US" sz="2000" dirty="0"/>
              <a:t>Main components of GBM</a:t>
            </a:r>
          </a:p>
          <a:p>
            <a:pPr>
              <a:lnSpc>
                <a:spcPct val="150000"/>
              </a:lnSpc>
            </a:pPr>
            <a:r>
              <a:rPr lang="en-US" sz="2000" dirty="0"/>
              <a:t>Math behind GBM</a:t>
            </a:r>
          </a:p>
          <a:p>
            <a:pPr>
              <a:lnSpc>
                <a:spcPct val="150000"/>
              </a:lnSpc>
            </a:pPr>
            <a:r>
              <a:rPr lang="en-US" sz="2000" dirty="0"/>
              <a:t>RF vs. GBM</a:t>
            </a:r>
          </a:p>
          <a:p>
            <a:pPr>
              <a:lnSpc>
                <a:spcPct val="150000"/>
              </a:lnSpc>
            </a:pPr>
            <a:r>
              <a:rPr lang="en-US" sz="2000" dirty="0"/>
              <a:t>Parameter tuning</a:t>
            </a:r>
          </a:p>
          <a:p>
            <a:pPr>
              <a:lnSpc>
                <a:spcPct val="150000"/>
              </a:lnSpc>
            </a:pPr>
            <a:r>
              <a:rPr lang="en-US" sz="2000" dirty="0"/>
              <a:t>Basic GBM &amp; </a:t>
            </a:r>
            <a:r>
              <a:rPr lang="en-US" sz="2000" dirty="0" err="1"/>
              <a:t>XGBoost</a:t>
            </a:r>
            <a:endParaRPr lang="en-US" sz="2000" dirty="0"/>
          </a:p>
          <a:p>
            <a:pPr>
              <a:lnSpc>
                <a:spcPct val="150000"/>
              </a:lnSpc>
            </a:pPr>
            <a:r>
              <a:rPr lang="en-US" sz="2000" dirty="0"/>
              <a:t>The real-life applications</a:t>
            </a:r>
          </a:p>
        </p:txBody>
      </p:sp>
    </p:spTree>
    <p:extLst>
      <p:ext uri="{BB962C8B-B14F-4D97-AF65-F5344CB8AC3E}">
        <p14:creationId xmlns:p14="http://schemas.microsoft.com/office/powerpoint/2010/main" val="2193389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60FF217-6A2A-6704-6A43-56AB2A1D514A}"/>
              </a:ext>
            </a:extLst>
          </p:cNvPr>
          <p:cNvSpPr txBox="1"/>
          <p:nvPr/>
        </p:nvSpPr>
        <p:spPr>
          <a:xfrm>
            <a:off x="459346" y="441427"/>
            <a:ext cx="5393464" cy="707886"/>
          </a:xfrm>
          <a:prstGeom prst="rect">
            <a:avLst/>
          </a:prstGeom>
          <a:noFill/>
        </p:spPr>
        <p:txBody>
          <a:bodyPr wrap="none" rtlCol="0">
            <a:spAutoFit/>
          </a:bodyPr>
          <a:lstStyle/>
          <a:p>
            <a:r>
              <a:rPr lang="en-US" sz="4000" dirty="0" err="1">
                <a:solidFill>
                  <a:schemeClr val="bg1"/>
                </a:solidFill>
              </a:rPr>
              <a:t>XGBoost</a:t>
            </a:r>
            <a:r>
              <a:rPr lang="en-US" sz="4000" dirty="0">
                <a:solidFill>
                  <a:schemeClr val="bg1"/>
                </a:solidFill>
              </a:rPr>
              <a:t> implementation</a:t>
            </a:r>
            <a:endParaRPr lang="en-NL" dirty="0">
              <a:solidFill>
                <a:schemeClr val="bg1"/>
              </a:solidFill>
            </a:endParaRPr>
          </a:p>
        </p:txBody>
      </p:sp>
      <p:sp>
        <p:nvSpPr>
          <p:cNvPr id="4" name="Rectangle: Rounded Corners 3">
            <a:extLst>
              <a:ext uri="{FF2B5EF4-FFF2-40B4-BE49-F238E27FC236}">
                <a16:creationId xmlns:a16="http://schemas.microsoft.com/office/drawing/2014/main" id="{0645FA91-0EC6-F34A-76CD-0DF3A286F667}"/>
              </a:ext>
            </a:extLst>
          </p:cNvPr>
          <p:cNvSpPr/>
          <p:nvPr/>
        </p:nvSpPr>
        <p:spPr>
          <a:xfrm>
            <a:off x="1944798" y="1759387"/>
            <a:ext cx="1757311" cy="341815"/>
          </a:xfrm>
          <a:prstGeom prst="roundRect">
            <a:avLst/>
          </a:prstGeom>
          <a:solidFill>
            <a:srgbClr val="3B65C3"/>
          </a:solidFill>
          <a:ln w="19050">
            <a:solidFill>
              <a:srgbClr val="3B65C3"/>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solidFill>
                  <a:schemeClr val="bg1"/>
                </a:solidFill>
              </a:rPr>
              <a:t>Data preparation</a:t>
            </a:r>
            <a:endParaRPr lang="en-NL" sz="1600" dirty="0">
              <a:solidFill>
                <a:schemeClr val="bg1"/>
              </a:solidFill>
            </a:endParaRPr>
          </a:p>
        </p:txBody>
      </p:sp>
      <p:pic>
        <p:nvPicPr>
          <p:cNvPr id="7" name="Picture 6" descr="Graphical user interface, text, application, email&#10;&#10;Description automatically generated">
            <a:extLst>
              <a:ext uri="{FF2B5EF4-FFF2-40B4-BE49-F238E27FC236}">
                <a16:creationId xmlns:a16="http://schemas.microsoft.com/office/drawing/2014/main" id="{89E32888-C8DF-B82C-1F52-4E89E9ADB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63" y="3425177"/>
            <a:ext cx="4800600" cy="2114550"/>
          </a:xfrm>
          <a:prstGeom prst="rect">
            <a:avLst/>
          </a:prstGeom>
        </p:spPr>
      </p:pic>
      <p:sp>
        <p:nvSpPr>
          <p:cNvPr id="18" name="Rectangle: Rounded Corners 17">
            <a:extLst>
              <a:ext uri="{FF2B5EF4-FFF2-40B4-BE49-F238E27FC236}">
                <a16:creationId xmlns:a16="http://schemas.microsoft.com/office/drawing/2014/main" id="{9594DC1F-2139-5AFA-0959-7F16A9B7F677}"/>
              </a:ext>
            </a:extLst>
          </p:cNvPr>
          <p:cNvSpPr/>
          <p:nvPr/>
        </p:nvSpPr>
        <p:spPr>
          <a:xfrm>
            <a:off x="8115299" y="1759386"/>
            <a:ext cx="2150952" cy="341815"/>
          </a:xfrm>
          <a:prstGeom prst="roundRect">
            <a:avLst/>
          </a:prstGeom>
          <a:solidFill>
            <a:srgbClr val="3B65C3"/>
          </a:solidFill>
          <a:ln w="19050">
            <a:solidFill>
              <a:srgbClr val="3B65C3"/>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400" dirty="0">
              <a:solidFill>
                <a:schemeClr val="bg1"/>
              </a:solidFill>
            </a:endParaRPr>
          </a:p>
          <a:p>
            <a:pPr algn="ctr"/>
            <a:r>
              <a:rPr lang="en-US" sz="1400" dirty="0">
                <a:solidFill>
                  <a:schemeClr val="bg1"/>
                </a:solidFill>
              </a:rPr>
              <a:t>Tune and run the model</a:t>
            </a:r>
          </a:p>
          <a:p>
            <a:pPr algn="ctr"/>
            <a:endParaRPr lang="en-NL" sz="1600" dirty="0">
              <a:solidFill>
                <a:schemeClr val="bg1"/>
              </a:solidFill>
            </a:endParaRPr>
          </a:p>
        </p:txBody>
      </p:sp>
      <p:pic>
        <p:nvPicPr>
          <p:cNvPr id="20" name="Picture 19" descr="Graphical user interface, text&#10;&#10;Description automatically generated with medium confidence">
            <a:extLst>
              <a:ext uri="{FF2B5EF4-FFF2-40B4-BE49-F238E27FC236}">
                <a16:creationId xmlns:a16="http://schemas.microsoft.com/office/drawing/2014/main" id="{19F586AE-D0B0-7FA6-ECCA-3BC7270C4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5357" y="2189506"/>
            <a:ext cx="2857286" cy="4580188"/>
          </a:xfrm>
          <a:prstGeom prst="rect">
            <a:avLst/>
          </a:prstGeom>
        </p:spPr>
      </p:pic>
      <p:cxnSp>
        <p:nvCxnSpPr>
          <p:cNvPr id="22" name="Straight Connector 21">
            <a:extLst>
              <a:ext uri="{FF2B5EF4-FFF2-40B4-BE49-F238E27FC236}">
                <a16:creationId xmlns:a16="http://schemas.microsoft.com/office/drawing/2014/main" id="{BFB5DF91-1D2B-6088-A1E8-3B3962029A8B}"/>
              </a:ext>
            </a:extLst>
          </p:cNvPr>
          <p:cNvCxnSpPr>
            <a:cxnSpLocks/>
          </p:cNvCxnSpPr>
          <p:nvPr/>
        </p:nvCxnSpPr>
        <p:spPr>
          <a:xfrm>
            <a:off x="6096000" y="1759386"/>
            <a:ext cx="0" cy="483423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1569EF77-8176-AD01-B52C-03B5BC80CA31}"/>
              </a:ext>
            </a:extLst>
          </p:cNvPr>
          <p:cNvSpPr/>
          <p:nvPr/>
        </p:nvSpPr>
        <p:spPr>
          <a:xfrm>
            <a:off x="1178074" y="5857048"/>
            <a:ext cx="3218377" cy="341815"/>
          </a:xfrm>
          <a:prstGeom prst="roundRect">
            <a:avLst/>
          </a:prstGeom>
          <a:noFill/>
          <a:ln w="19050">
            <a:solidFill>
              <a:srgbClr val="3B65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75000"/>
                  <a:lumOff val="25000"/>
                </a:schemeClr>
              </a:solidFill>
            </a:endParaRPr>
          </a:p>
          <a:p>
            <a:pPr algn="ctr"/>
            <a:r>
              <a:rPr lang="en-US" sz="1400" dirty="0">
                <a:solidFill>
                  <a:schemeClr val="tx1">
                    <a:lumMod val="75000"/>
                    <a:lumOff val="25000"/>
                  </a:schemeClr>
                </a:solidFill>
              </a:rPr>
              <a:t>Data: A matrix of the training data</a:t>
            </a:r>
            <a:endParaRPr lang="en-NL" sz="1400" dirty="0">
              <a:solidFill>
                <a:schemeClr val="tx1">
                  <a:lumMod val="75000"/>
                  <a:lumOff val="25000"/>
                </a:schemeClr>
              </a:solidFill>
            </a:endParaRPr>
          </a:p>
          <a:p>
            <a:pPr algn="ctr"/>
            <a:endParaRPr lang="en-NL" dirty="0"/>
          </a:p>
        </p:txBody>
      </p:sp>
    </p:spTree>
    <p:extLst>
      <p:ext uri="{BB962C8B-B14F-4D97-AF65-F5344CB8AC3E}">
        <p14:creationId xmlns:p14="http://schemas.microsoft.com/office/powerpoint/2010/main" val="2327342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0C942-26B8-703B-797A-A2D5F50E54D1}"/>
              </a:ext>
            </a:extLst>
          </p:cNvPr>
          <p:cNvSpPr>
            <a:spLocks noGrp="1"/>
          </p:cNvSpPr>
          <p:nvPr>
            <p:ph type="title"/>
          </p:nvPr>
        </p:nvSpPr>
        <p:spPr>
          <a:xfrm>
            <a:off x="1371599" y="294538"/>
            <a:ext cx="9895951" cy="1033669"/>
          </a:xfrm>
        </p:spPr>
        <p:txBody>
          <a:bodyPr vert="horz" lIns="91440" tIns="45720" rIns="91440" bIns="45720" rtlCol="0">
            <a:normAutofit/>
          </a:bodyPr>
          <a:lstStyle/>
          <a:p>
            <a:r>
              <a:rPr lang="en-US" sz="4000" kern="1200" dirty="0">
                <a:solidFill>
                  <a:srgbClr val="FFFFFF"/>
                </a:solidFill>
                <a:latin typeface="+mj-lt"/>
                <a:ea typeface="+mj-ea"/>
                <a:cs typeface="+mj-cs"/>
              </a:rPr>
              <a:t>The real-lif</a:t>
            </a:r>
            <a:r>
              <a:rPr lang="en-US" sz="4000" dirty="0">
                <a:solidFill>
                  <a:srgbClr val="FFFFFF"/>
                </a:solidFill>
              </a:rPr>
              <a:t>e application examples</a:t>
            </a:r>
            <a:endParaRPr lang="en-US" sz="4000" kern="1200" dirty="0">
              <a:solidFill>
                <a:srgbClr val="FFFFFF"/>
              </a:solidFill>
              <a:latin typeface="+mj-lt"/>
              <a:ea typeface="+mj-ea"/>
              <a:cs typeface="+mj-cs"/>
            </a:endParaRPr>
          </a:p>
        </p:txBody>
      </p:sp>
      <p:sp>
        <p:nvSpPr>
          <p:cNvPr id="6" name="TextBox 5">
            <a:extLst>
              <a:ext uri="{FF2B5EF4-FFF2-40B4-BE49-F238E27FC236}">
                <a16:creationId xmlns:a16="http://schemas.microsoft.com/office/drawing/2014/main" id="{C9F222A0-856D-45CE-1895-C5158C04B177}"/>
              </a:ext>
            </a:extLst>
          </p:cNvPr>
          <p:cNvSpPr txBox="1"/>
          <p:nvPr/>
        </p:nvSpPr>
        <p:spPr>
          <a:xfrm>
            <a:off x="682046" y="2312640"/>
            <a:ext cx="3889270" cy="4247317"/>
          </a:xfrm>
          <a:prstGeom prst="rect">
            <a:avLst/>
          </a:prstGeom>
          <a:noFill/>
        </p:spPr>
        <p:txBody>
          <a:bodyPr wrap="none" rtlCol="0">
            <a:spAutoFit/>
          </a:bodyPr>
          <a:lstStyle/>
          <a:p>
            <a:pPr marL="285750" indent="-285750">
              <a:buFont typeface="Arial" panose="020B0604020202020204" pitchFamily="34" charset="0"/>
              <a:buChar char="•"/>
            </a:pPr>
            <a:r>
              <a:rPr lang="en-US" sz="1800" kern="1200" dirty="0">
                <a:latin typeface="+mn-lt"/>
                <a:ea typeface="+mn-ea"/>
                <a:cs typeface="+mn-cs"/>
              </a:rPr>
              <a:t>Credit lending</a:t>
            </a:r>
          </a:p>
          <a:p>
            <a:endParaRPr lang="en-US" sz="1800" kern="1200" dirty="0">
              <a:latin typeface="+mn-lt"/>
              <a:ea typeface="+mn-ea"/>
              <a:cs typeface="+mn-cs"/>
            </a:endParaRPr>
          </a:p>
          <a:p>
            <a:pPr marL="285750" indent="-285750">
              <a:buFont typeface="Arial" panose="020B0604020202020204" pitchFamily="34" charset="0"/>
              <a:buChar char="•"/>
            </a:pPr>
            <a:r>
              <a:rPr lang="en-US" dirty="0"/>
              <a:t>Healthcare</a:t>
            </a:r>
          </a:p>
          <a:p>
            <a:pPr marL="742950" lvl="1" indent="-285750">
              <a:buFont typeface="Courier New" panose="02070309020205020404" pitchFamily="49" charset="0"/>
              <a:buChar char="o"/>
            </a:pPr>
            <a:r>
              <a:rPr lang="en-US" dirty="0"/>
              <a:t>Cardiovascular risk factors</a:t>
            </a:r>
          </a:p>
          <a:p>
            <a:pPr marL="742950" lvl="1" indent="-285750">
              <a:buFont typeface="Courier New" panose="02070309020205020404" pitchFamily="49" charset="0"/>
              <a:buChar char="o"/>
            </a:pPr>
            <a:r>
              <a:rPr lang="en-US" dirty="0"/>
              <a:t>Cancer patient survival</a:t>
            </a:r>
          </a:p>
          <a:p>
            <a:pPr lvl="1"/>
            <a:endParaRPr lang="en-US" dirty="0"/>
          </a:p>
          <a:p>
            <a:pPr marL="285750" indent="-285750">
              <a:buFont typeface="Arial" panose="020B0604020202020204" pitchFamily="34" charset="0"/>
              <a:buChar char="•"/>
            </a:pPr>
            <a:r>
              <a:rPr lang="en-US" dirty="0"/>
              <a:t>A</a:t>
            </a:r>
            <a:r>
              <a:rPr lang="en-US" sz="1800" kern="1200" dirty="0">
                <a:latin typeface="+mn-lt"/>
                <a:ea typeface="+mn-ea"/>
                <a:cs typeface="+mn-cs"/>
              </a:rPr>
              <a:t>nomaly detection </a:t>
            </a:r>
          </a:p>
          <a:p>
            <a:pPr marL="742950" lvl="1" indent="-285750">
              <a:buFont typeface="Courier New" panose="02070309020205020404" pitchFamily="49" charset="0"/>
              <a:buChar char="o"/>
            </a:pPr>
            <a:r>
              <a:rPr lang="en-US" kern="1200" dirty="0">
                <a:latin typeface="+mn-lt"/>
                <a:ea typeface="+mn-ea"/>
                <a:cs typeface="+mn-cs"/>
              </a:rPr>
              <a:t>DNA sequences </a:t>
            </a:r>
          </a:p>
          <a:p>
            <a:pPr marL="742950" lvl="1" indent="-285750">
              <a:buFont typeface="Courier New" panose="02070309020205020404" pitchFamily="49" charset="0"/>
              <a:buChar char="o"/>
            </a:pPr>
            <a:r>
              <a:rPr lang="en-US" dirty="0"/>
              <a:t>C</a:t>
            </a:r>
            <a:r>
              <a:rPr lang="en-US" kern="1200" dirty="0">
                <a:latin typeface="+mn-lt"/>
                <a:ea typeface="+mn-ea"/>
                <a:cs typeface="+mn-cs"/>
              </a:rPr>
              <a:t>redit card transactions (Fraud)</a:t>
            </a:r>
          </a:p>
          <a:p>
            <a:pPr marL="742950" lvl="1" indent="-285750">
              <a:buFont typeface="Courier New" panose="02070309020205020404" pitchFamily="49" charset="0"/>
              <a:buChar char="o"/>
            </a:pPr>
            <a:r>
              <a:rPr lang="en-US" dirty="0"/>
              <a:t>C</a:t>
            </a:r>
            <a:r>
              <a:rPr lang="en-US" kern="1200" dirty="0">
                <a:latin typeface="+mn-lt"/>
                <a:ea typeface="+mn-ea"/>
                <a:cs typeface="+mn-cs"/>
              </a:rPr>
              <a:t>ybersecurity </a:t>
            </a:r>
          </a:p>
          <a:p>
            <a:pPr lvl="1"/>
            <a:endParaRPr lang="en-US" kern="1200" dirty="0">
              <a:latin typeface="+mn-lt"/>
              <a:ea typeface="+mn-ea"/>
              <a:cs typeface="+mn-cs"/>
            </a:endParaRPr>
          </a:p>
          <a:p>
            <a:pPr marL="285750" indent="-285750">
              <a:buFont typeface="Arial" panose="020B0604020202020204" pitchFamily="34" charset="0"/>
              <a:buChar char="•"/>
            </a:pPr>
            <a:r>
              <a:rPr lang="en-US" sz="1800" dirty="0"/>
              <a:t>Image recognition</a:t>
            </a:r>
          </a:p>
          <a:p>
            <a:endParaRPr lang="en-US" sz="1800" dirty="0"/>
          </a:p>
          <a:p>
            <a:pPr marL="285750" indent="-285750">
              <a:buFont typeface="Arial" panose="020B0604020202020204" pitchFamily="34" charset="0"/>
              <a:buChar char="•"/>
            </a:pPr>
            <a:r>
              <a:rPr lang="en-US" sz="1800" dirty="0"/>
              <a:t>Search engines</a:t>
            </a:r>
          </a:p>
          <a:p>
            <a:pPr marL="742950" lvl="1" indent="-285750">
              <a:buFont typeface="Courier New" panose="02070309020205020404" pitchFamily="49" charset="0"/>
              <a:buChar char="o"/>
            </a:pPr>
            <a:r>
              <a:rPr lang="en-US" dirty="0"/>
              <a:t>Page ranking</a:t>
            </a:r>
          </a:p>
        </p:txBody>
      </p:sp>
      <p:sp>
        <p:nvSpPr>
          <p:cNvPr id="11" name="TextBox 10">
            <a:extLst>
              <a:ext uri="{FF2B5EF4-FFF2-40B4-BE49-F238E27FC236}">
                <a16:creationId xmlns:a16="http://schemas.microsoft.com/office/drawing/2014/main" id="{1CF8BFD6-1798-F1DD-D38D-15F40BDF0181}"/>
              </a:ext>
            </a:extLst>
          </p:cNvPr>
          <p:cNvSpPr txBox="1"/>
          <p:nvPr/>
        </p:nvSpPr>
        <p:spPr>
          <a:xfrm>
            <a:off x="185177" y="1763679"/>
            <a:ext cx="7678384" cy="369332"/>
          </a:xfrm>
          <a:prstGeom prst="rect">
            <a:avLst/>
          </a:prstGeom>
          <a:noFill/>
        </p:spPr>
        <p:txBody>
          <a:bodyPr wrap="none" rtlCol="0">
            <a:spAutoFit/>
          </a:bodyPr>
          <a:lstStyle/>
          <a:p>
            <a:r>
              <a:rPr lang="en-US" dirty="0"/>
              <a:t>Mainly areas non – linearity &amp; interacting relationships between predictors exist</a:t>
            </a:r>
            <a:endParaRPr lang="en-NL" dirty="0"/>
          </a:p>
        </p:txBody>
      </p:sp>
    </p:spTree>
    <p:extLst>
      <p:ext uri="{BB962C8B-B14F-4D97-AF65-F5344CB8AC3E}">
        <p14:creationId xmlns:p14="http://schemas.microsoft.com/office/powerpoint/2010/main" val="284372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D0F4051-F2B5-61C5-845B-57455D07CB0D}"/>
              </a:ext>
            </a:extLst>
          </p:cNvPr>
          <p:cNvSpPr txBox="1"/>
          <p:nvPr/>
        </p:nvSpPr>
        <p:spPr>
          <a:xfrm>
            <a:off x="5250766" y="3167390"/>
            <a:ext cx="1690463" cy="523220"/>
          </a:xfrm>
          <a:prstGeom prst="rect">
            <a:avLst/>
          </a:prstGeom>
          <a:noFill/>
        </p:spPr>
        <p:txBody>
          <a:bodyPr wrap="none" rtlCol="0">
            <a:spAutoFit/>
          </a:bodyPr>
          <a:lstStyle/>
          <a:p>
            <a:r>
              <a:rPr lang="en-US" sz="2800" dirty="0"/>
              <a:t>Thank you</a:t>
            </a:r>
            <a:endParaRPr lang="en-NL" sz="2800" dirty="0"/>
          </a:p>
        </p:txBody>
      </p:sp>
    </p:spTree>
    <p:extLst>
      <p:ext uri="{BB962C8B-B14F-4D97-AF65-F5344CB8AC3E}">
        <p14:creationId xmlns:p14="http://schemas.microsoft.com/office/powerpoint/2010/main" val="123838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reeform: Shape 8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A0C942-26B8-703B-797A-A2D5F50E54D1}"/>
              </a:ext>
            </a:extLst>
          </p:cNvPr>
          <p:cNvSpPr>
            <a:spLocks noGrp="1"/>
          </p:cNvSpPr>
          <p:nvPr>
            <p:ph type="title"/>
          </p:nvPr>
        </p:nvSpPr>
        <p:spPr>
          <a:xfrm>
            <a:off x="228601" y="2562146"/>
            <a:ext cx="3849624" cy="2222152"/>
          </a:xfrm>
        </p:spPr>
        <p:txBody>
          <a:bodyPr vert="horz" lIns="91440" tIns="45720" rIns="91440" bIns="45720" rtlCol="0" anchor="t">
            <a:normAutofit fontScale="90000"/>
          </a:bodyPr>
          <a:lstStyle/>
          <a:p>
            <a:r>
              <a:rPr lang="en-US" sz="2400" dirty="0">
                <a:solidFill>
                  <a:srgbClr val="FFFFFF"/>
                </a:solidFill>
                <a:latin typeface="+mn-lt"/>
              </a:rPr>
              <a:t>Boosting is an ensemble learning method</a:t>
            </a:r>
            <a:br>
              <a:rPr lang="en-US" sz="2400" dirty="0">
                <a:solidFill>
                  <a:srgbClr val="FFFFFF"/>
                </a:solidFill>
                <a:latin typeface="+mn-lt"/>
              </a:rPr>
            </a:br>
            <a:br>
              <a:rPr lang="en-US" sz="2400" dirty="0">
                <a:solidFill>
                  <a:srgbClr val="FFFFFF"/>
                </a:solidFill>
                <a:latin typeface="+mn-lt"/>
              </a:rPr>
            </a:br>
            <a:r>
              <a:rPr lang="en-US" sz="2400" dirty="0">
                <a:solidFill>
                  <a:srgbClr val="FFFFFF"/>
                </a:solidFill>
                <a:latin typeface="+mn-lt"/>
              </a:rPr>
              <a:t>From weak learners to strong learners</a:t>
            </a:r>
            <a:br>
              <a:rPr lang="en-US" sz="2400" dirty="0">
                <a:solidFill>
                  <a:srgbClr val="FFFFFF"/>
                </a:solidFill>
                <a:latin typeface="+mn-lt"/>
              </a:rPr>
            </a:br>
            <a:br>
              <a:rPr lang="en-US" sz="2400" dirty="0">
                <a:solidFill>
                  <a:srgbClr val="FFFFFF"/>
                </a:solidFill>
                <a:latin typeface="+mn-lt"/>
              </a:rPr>
            </a:br>
            <a:r>
              <a:rPr lang="en-US" sz="2400" dirty="0">
                <a:solidFill>
                  <a:srgbClr val="FFFFFF"/>
                </a:solidFill>
                <a:latin typeface="+mn-lt"/>
              </a:rPr>
              <a:t>Weak learner?</a:t>
            </a:r>
            <a:br>
              <a:rPr lang="en-US" sz="4000" dirty="0">
                <a:solidFill>
                  <a:srgbClr val="FFFFFF"/>
                </a:solidFill>
                <a:latin typeface="+mn-lt"/>
                <a:ea typeface="+mn-ea"/>
                <a:cs typeface="+mn-cs"/>
              </a:rPr>
            </a:br>
            <a:r>
              <a:rPr lang="en-US" sz="4000" dirty="0">
                <a:solidFill>
                  <a:srgbClr val="FFFFFF"/>
                </a:solidFill>
                <a:latin typeface="+mn-lt"/>
                <a:ea typeface="+mn-ea"/>
                <a:cs typeface="+mn-cs"/>
              </a:rPr>
              <a:t> </a:t>
            </a:r>
            <a:r>
              <a:rPr lang="en-US" sz="2200" dirty="0">
                <a:solidFill>
                  <a:srgbClr val="FFFFFF"/>
                </a:solidFill>
                <a:latin typeface="+mn-lt"/>
                <a:ea typeface="+mn-ea"/>
                <a:cs typeface="+mn-cs"/>
              </a:rPr>
              <a:t> </a:t>
            </a:r>
            <a:br>
              <a:rPr lang="en-US" sz="4000" dirty="0">
                <a:solidFill>
                  <a:srgbClr val="FFFFFF"/>
                </a:solidFill>
                <a:latin typeface="+mn-lt"/>
                <a:ea typeface="+mn-ea"/>
                <a:cs typeface="+mn-cs"/>
              </a:rPr>
            </a:br>
            <a:r>
              <a:rPr lang="en-US" sz="4000" dirty="0">
                <a:solidFill>
                  <a:srgbClr val="FFFFFF"/>
                </a:solidFill>
                <a:latin typeface="+mn-lt"/>
                <a:ea typeface="+mn-ea"/>
                <a:cs typeface="+mn-cs"/>
              </a:rPr>
              <a:t> </a:t>
            </a:r>
            <a:endParaRPr lang="en-US" sz="1300" kern="1200" dirty="0">
              <a:solidFill>
                <a:srgbClr val="FFFFFF"/>
              </a:solidFill>
            </a:endParaRPr>
          </a:p>
        </p:txBody>
      </p:sp>
      <p:sp>
        <p:nvSpPr>
          <p:cNvPr id="3" name="Content Placeholder 2">
            <a:extLst>
              <a:ext uri="{FF2B5EF4-FFF2-40B4-BE49-F238E27FC236}">
                <a16:creationId xmlns:a16="http://schemas.microsoft.com/office/drawing/2014/main" id="{496B0295-7696-471E-4DA5-7C1D50241EB0}"/>
              </a:ext>
            </a:extLst>
          </p:cNvPr>
          <p:cNvSpPr>
            <a:spLocks noGrp="1"/>
          </p:cNvSpPr>
          <p:nvPr>
            <p:ph idx="1"/>
          </p:nvPr>
        </p:nvSpPr>
        <p:spPr>
          <a:xfrm>
            <a:off x="228601" y="592808"/>
            <a:ext cx="3581402" cy="1113972"/>
          </a:xfrm>
        </p:spPr>
        <p:txBody>
          <a:bodyPr vert="horz" lIns="91440" tIns="45720" rIns="91440" bIns="45720" rtlCol="0" anchor="b">
            <a:noAutofit/>
          </a:bodyPr>
          <a:lstStyle/>
          <a:p>
            <a:pPr marL="0" indent="0">
              <a:buNone/>
            </a:pPr>
            <a:r>
              <a:rPr lang="en-US" sz="3600" kern="1200" dirty="0">
                <a:solidFill>
                  <a:srgbClr val="FFFFFF"/>
                </a:solidFill>
                <a:ea typeface="+mj-ea"/>
                <a:cs typeface="+mj-cs"/>
              </a:rPr>
              <a:t>What is Boosting?</a:t>
            </a:r>
            <a:endParaRPr lang="en-US" sz="3600" kern="1200" dirty="0">
              <a:solidFill>
                <a:srgbClr val="FFFFFF"/>
              </a:solidFill>
              <a:ea typeface="+mn-ea"/>
              <a:cs typeface="+mn-cs"/>
            </a:endParaRPr>
          </a:p>
        </p:txBody>
      </p:sp>
      <p:pic>
        <p:nvPicPr>
          <p:cNvPr id="9" name="Picture 8" descr="Calendar, map&#10;&#10;Description automatically generated">
            <a:extLst>
              <a:ext uri="{FF2B5EF4-FFF2-40B4-BE49-F238E27FC236}">
                <a16:creationId xmlns:a16="http://schemas.microsoft.com/office/drawing/2014/main" id="{D139EE7C-5B9D-F3D6-A44B-1B7D4C737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913" y="467208"/>
            <a:ext cx="4590777" cy="5923584"/>
          </a:xfrm>
          <a:prstGeom prst="rect">
            <a:avLst/>
          </a:prstGeom>
        </p:spPr>
      </p:pic>
      <p:sp>
        <p:nvSpPr>
          <p:cNvPr id="7" name="TextBox 6">
            <a:extLst>
              <a:ext uri="{FF2B5EF4-FFF2-40B4-BE49-F238E27FC236}">
                <a16:creationId xmlns:a16="http://schemas.microsoft.com/office/drawing/2014/main" id="{6CE22669-EFEA-4ACC-6A16-2F3BC0AC05F9}"/>
              </a:ext>
            </a:extLst>
          </p:cNvPr>
          <p:cNvSpPr txBox="1"/>
          <p:nvPr/>
        </p:nvSpPr>
        <p:spPr>
          <a:xfrm>
            <a:off x="455066" y="5057079"/>
            <a:ext cx="2953138" cy="1200329"/>
          </a:xfrm>
          <a:prstGeom prst="rect">
            <a:avLst/>
          </a:prstGeom>
          <a:noFill/>
        </p:spPr>
        <p:txBody>
          <a:bodyPr wrap="square">
            <a:spAutoFit/>
          </a:bodyPr>
          <a:lstStyle/>
          <a:p>
            <a:endParaRPr lang="en-US" sz="1800" dirty="0">
              <a:solidFill>
                <a:srgbClr val="FFFFFF"/>
              </a:solidFill>
              <a:latin typeface="Calibri" panose="020F0502020204030204"/>
              <a:ea typeface="+mn-ea"/>
              <a:cs typeface="+mn-cs"/>
            </a:endParaRPr>
          </a:p>
          <a:p>
            <a:r>
              <a:rPr lang="en-US" sz="1800" dirty="0">
                <a:solidFill>
                  <a:srgbClr val="FFFFFF"/>
                </a:solidFill>
                <a:latin typeface="Calibri" panose="020F0502020204030204"/>
                <a:ea typeface="+mn-ea"/>
                <a:cs typeface="+mn-cs"/>
              </a:rPr>
              <a:t>Weak learner is a model that performs slightly better than random guessing</a:t>
            </a:r>
            <a:endParaRPr lang="en-NL" dirty="0"/>
          </a:p>
        </p:txBody>
      </p:sp>
      <p:sp>
        <p:nvSpPr>
          <p:cNvPr id="6" name="TextBox 5">
            <a:extLst>
              <a:ext uri="{FF2B5EF4-FFF2-40B4-BE49-F238E27FC236}">
                <a16:creationId xmlns:a16="http://schemas.microsoft.com/office/drawing/2014/main" id="{1D6AA6D4-415F-3CC0-0E03-DBB5D62D62AA}"/>
              </a:ext>
            </a:extLst>
          </p:cNvPr>
          <p:cNvSpPr txBox="1"/>
          <p:nvPr/>
        </p:nvSpPr>
        <p:spPr>
          <a:xfrm>
            <a:off x="455066" y="4812249"/>
            <a:ext cx="1658018" cy="369332"/>
          </a:xfrm>
          <a:prstGeom prst="rect">
            <a:avLst/>
          </a:prstGeom>
          <a:noFill/>
        </p:spPr>
        <p:txBody>
          <a:bodyPr wrap="none" rtlCol="0">
            <a:spAutoFit/>
          </a:bodyPr>
          <a:lstStyle/>
          <a:p>
            <a:r>
              <a:rPr lang="en-US" dirty="0">
                <a:solidFill>
                  <a:schemeClr val="bg1"/>
                </a:solidFill>
              </a:rPr>
              <a:t>A decision tree!</a:t>
            </a:r>
            <a:endParaRPr lang="en-NL" dirty="0">
              <a:solidFill>
                <a:schemeClr val="bg1"/>
              </a:solidFill>
            </a:endParaRPr>
          </a:p>
        </p:txBody>
      </p:sp>
    </p:spTree>
    <p:extLst>
      <p:ext uri="{BB962C8B-B14F-4D97-AF65-F5344CB8AC3E}">
        <p14:creationId xmlns:p14="http://schemas.microsoft.com/office/powerpoint/2010/main" val="2253292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0C942-26B8-703B-797A-A2D5F50E54D1}"/>
              </a:ext>
            </a:extLst>
          </p:cNvPr>
          <p:cNvSpPr>
            <a:spLocks noGrp="1"/>
          </p:cNvSpPr>
          <p:nvPr>
            <p:ph type="title"/>
          </p:nvPr>
        </p:nvSpPr>
        <p:spPr>
          <a:xfrm>
            <a:off x="257698" y="278535"/>
            <a:ext cx="9895951" cy="1033669"/>
          </a:xfrm>
        </p:spPr>
        <p:txBody>
          <a:bodyPr vert="horz" lIns="91440" tIns="45720" rIns="91440" bIns="45720" rtlCol="0">
            <a:normAutofit/>
          </a:bodyPr>
          <a:lstStyle/>
          <a:p>
            <a:r>
              <a:rPr lang="en-US" sz="4000" kern="1200" dirty="0">
                <a:solidFill>
                  <a:srgbClr val="FFFFFF"/>
                </a:solidFill>
                <a:latin typeface="+mj-lt"/>
                <a:ea typeface="+mj-ea"/>
                <a:cs typeface="+mj-cs"/>
              </a:rPr>
              <a:t>Sequential ensemble approach</a:t>
            </a:r>
          </a:p>
        </p:txBody>
      </p:sp>
      <p:pic>
        <p:nvPicPr>
          <p:cNvPr id="8" name="Picture 7">
            <a:extLst>
              <a:ext uri="{FF2B5EF4-FFF2-40B4-BE49-F238E27FC236}">
                <a16:creationId xmlns:a16="http://schemas.microsoft.com/office/drawing/2014/main" id="{D8E8927A-48E7-C3AE-C4D0-DF43ECF16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3060904"/>
            <a:ext cx="6076950" cy="2333625"/>
          </a:xfrm>
          <a:prstGeom prst="rect">
            <a:avLst/>
          </a:prstGeom>
        </p:spPr>
      </p:pic>
      <p:pic>
        <p:nvPicPr>
          <p:cNvPr id="4" name="Picture 3" descr="Diagram&#10;&#10;Description automatically generated">
            <a:extLst>
              <a:ext uri="{FF2B5EF4-FFF2-40B4-BE49-F238E27FC236}">
                <a16:creationId xmlns:a16="http://schemas.microsoft.com/office/drawing/2014/main" id="{A8674831-C73D-851E-C1EC-416DC447B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0584" y="2266797"/>
            <a:ext cx="5438775" cy="3921838"/>
          </a:xfrm>
          <a:prstGeom prst="rect">
            <a:avLst/>
          </a:prstGeom>
        </p:spPr>
      </p:pic>
      <p:sp>
        <p:nvSpPr>
          <p:cNvPr id="5" name="TextBox 4">
            <a:extLst>
              <a:ext uri="{FF2B5EF4-FFF2-40B4-BE49-F238E27FC236}">
                <a16:creationId xmlns:a16="http://schemas.microsoft.com/office/drawing/2014/main" id="{8FCF9292-CF0F-106D-D4D6-B30628906F42}"/>
              </a:ext>
            </a:extLst>
          </p:cNvPr>
          <p:cNvSpPr txBox="1"/>
          <p:nvPr/>
        </p:nvSpPr>
        <p:spPr>
          <a:xfrm>
            <a:off x="8889685" y="6345638"/>
            <a:ext cx="680571" cy="307777"/>
          </a:xfrm>
          <a:prstGeom prst="rect">
            <a:avLst/>
          </a:prstGeom>
          <a:noFill/>
        </p:spPr>
        <p:txBody>
          <a:bodyPr wrap="none" rtlCol="0">
            <a:spAutoFit/>
          </a:bodyPr>
          <a:lstStyle/>
          <a:p>
            <a:r>
              <a:rPr lang="en-US" sz="1400" dirty="0">
                <a:hlinkClick r:id="rId5"/>
              </a:rPr>
              <a:t>Source</a:t>
            </a:r>
            <a:endParaRPr lang="en-NL" dirty="0"/>
          </a:p>
        </p:txBody>
      </p:sp>
      <p:sp>
        <p:nvSpPr>
          <p:cNvPr id="6" name="TextBox 5">
            <a:extLst>
              <a:ext uri="{FF2B5EF4-FFF2-40B4-BE49-F238E27FC236}">
                <a16:creationId xmlns:a16="http://schemas.microsoft.com/office/drawing/2014/main" id="{E7768156-E566-4E00-AF0F-01BA4D351BC6}"/>
              </a:ext>
            </a:extLst>
          </p:cNvPr>
          <p:cNvSpPr txBox="1"/>
          <p:nvPr/>
        </p:nvSpPr>
        <p:spPr>
          <a:xfrm>
            <a:off x="4667466" y="1680697"/>
            <a:ext cx="2857064" cy="369332"/>
          </a:xfrm>
          <a:prstGeom prst="rect">
            <a:avLst/>
          </a:prstGeom>
          <a:noFill/>
        </p:spPr>
        <p:txBody>
          <a:bodyPr wrap="none" rtlCol="0">
            <a:spAutoFit/>
          </a:bodyPr>
          <a:lstStyle/>
          <a:p>
            <a:r>
              <a:rPr lang="en-US" dirty="0"/>
              <a:t>Gradient Boosting Algorithm</a:t>
            </a:r>
            <a:endParaRPr lang="en-NL" dirty="0"/>
          </a:p>
        </p:txBody>
      </p:sp>
    </p:spTree>
    <p:extLst>
      <p:ext uri="{BB962C8B-B14F-4D97-AF65-F5344CB8AC3E}">
        <p14:creationId xmlns:p14="http://schemas.microsoft.com/office/powerpoint/2010/main" val="186576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0C942-26B8-703B-797A-A2D5F50E54D1}"/>
              </a:ext>
            </a:extLst>
          </p:cNvPr>
          <p:cNvSpPr>
            <a:spLocks noGrp="1"/>
          </p:cNvSpPr>
          <p:nvPr>
            <p:ph type="title"/>
          </p:nvPr>
        </p:nvSpPr>
        <p:spPr>
          <a:xfrm>
            <a:off x="1371599" y="294538"/>
            <a:ext cx="9895951" cy="1033669"/>
          </a:xfrm>
        </p:spPr>
        <p:txBody>
          <a:bodyPr vert="horz" lIns="91440" tIns="45720" rIns="91440" bIns="45720" rtlCol="0">
            <a:normAutofit/>
          </a:bodyPr>
          <a:lstStyle/>
          <a:p>
            <a:r>
              <a:rPr lang="en-US" sz="4000" kern="1200" dirty="0">
                <a:solidFill>
                  <a:srgbClr val="FFFFFF"/>
                </a:solidFill>
                <a:latin typeface="+mj-lt"/>
                <a:ea typeface="+mj-ea"/>
                <a:cs typeface="+mj-cs"/>
              </a:rPr>
              <a:t>Three main components of Gradient Boosting</a:t>
            </a:r>
          </a:p>
        </p:txBody>
      </p:sp>
      <p:grpSp>
        <p:nvGrpSpPr>
          <p:cNvPr id="10" name="Group 9">
            <a:extLst>
              <a:ext uri="{FF2B5EF4-FFF2-40B4-BE49-F238E27FC236}">
                <a16:creationId xmlns:a16="http://schemas.microsoft.com/office/drawing/2014/main" id="{4925CB44-FC6B-2924-6608-513D521C8FDD}"/>
              </a:ext>
            </a:extLst>
          </p:cNvPr>
          <p:cNvGrpSpPr/>
          <p:nvPr/>
        </p:nvGrpSpPr>
        <p:grpSpPr>
          <a:xfrm>
            <a:off x="249789" y="1787665"/>
            <a:ext cx="4971669" cy="927942"/>
            <a:chOff x="752475" y="1714673"/>
            <a:chExt cx="4971669" cy="927942"/>
          </a:xfrm>
          <a:solidFill>
            <a:schemeClr val="accent1">
              <a:lumMod val="50000"/>
            </a:schemeClr>
          </a:solidFill>
          <a:effectLst>
            <a:outerShdw blurRad="50800" dist="38100" dir="2700000" algn="tl" rotWithShape="0">
              <a:prstClr val="black">
                <a:alpha val="40000"/>
              </a:prstClr>
            </a:outerShdw>
          </a:effectLst>
        </p:grpSpPr>
        <p:sp>
          <p:nvSpPr>
            <p:cNvPr id="11" name="Rectangle 10">
              <a:extLst>
                <a:ext uri="{FF2B5EF4-FFF2-40B4-BE49-F238E27FC236}">
                  <a16:creationId xmlns:a16="http://schemas.microsoft.com/office/drawing/2014/main" id="{EA90B678-0A79-AD5A-E1C8-5488C5B62441}"/>
                </a:ext>
              </a:extLst>
            </p:cNvPr>
            <p:cNvSpPr/>
            <p:nvPr/>
          </p:nvSpPr>
          <p:spPr>
            <a:xfrm>
              <a:off x="1060704" y="1938876"/>
              <a:ext cx="4663440" cy="70373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n-lt"/>
                  <a:ea typeface="+mn-ea"/>
                  <a:cs typeface="+mn-cs"/>
                </a:rPr>
                <a:t>Loss function</a:t>
              </a:r>
              <a:endParaRPr lang="en-NL" dirty="0"/>
            </a:p>
          </p:txBody>
        </p:sp>
        <p:sp>
          <p:nvSpPr>
            <p:cNvPr id="12" name="Flowchart: Connector 11">
              <a:extLst>
                <a:ext uri="{FF2B5EF4-FFF2-40B4-BE49-F238E27FC236}">
                  <a16:creationId xmlns:a16="http://schemas.microsoft.com/office/drawing/2014/main" id="{7633D70E-BEFB-D705-E558-7FD7F4956622}"/>
                </a:ext>
              </a:extLst>
            </p:cNvPr>
            <p:cNvSpPr/>
            <p:nvPr/>
          </p:nvSpPr>
          <p:spPr>
            <a:xfrm>
              <a:off x="752475" y="1714673"/>
              <a:ext cx="576072" cy="576072"/>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NL" dirty="0"/>
            </a:p>
          </p:txBody>
        </p:sp>
      </p:grpSp>
      <p:grpSp>
        <p:nvGrpSpPr>
          <p:cNvPr id="13" name="Group 12">
            <a:extLst>
              <a:ext uri="{FF2B5EF4-FFF2-40B4-BE49-F238E27FC236}">
                <a16:creationId xmlns:a16="http://schemas.microsoft.com/office/drawing/2014/main" id="{7E617944-2B6E-7DEB-B518-8CA5CD46762A}"/>
              </a:ext>
            </a:extLst>
          </p:cNvPr>
          <p:cNvGrpSpPr/>
          <p:nvPr/>
        </p:nvGrpSpPr>
        <p:grpSpPr>
          <a:xfrm>
            <a:off x="249789" y="2935432"/>
            <a:ext cx="4971669" cy="927942"/>
            <a:chOff x="752475" y="1714673"/>
            <a:chExt cx="4971669" cy="927942"/>
          </a:xfrm>
          <a:solidFill>
            <a:schemeClr val="accent1">
              <a:lumMod val="50000"/>
            </a:schemeClr>
          </a:solidFill>
          <a:effectLst>
            <a:outerShdw blurRad="50800" dist="38100" dir="2700000" algn="tl" rotWithShape="0">
              <a:prstClr val="black">
                <a:alpha val="40000"/>
              </a:prstClr>
            </a:outerShdw>
          </a:effectLst>
        </p:grpSpPr>
        <p:sp>
          <p:nvSpPr>
            <p:cNvPr id="14" name="Rectangle 13">
              <a:extLst>
                <a:ext uri="{FF2B5EF4-FFF2-40B4-BE49-F238E27FC236}">
                  <a16:creationId xmlns:a16="http://schemas.microsoft.com/office/drawing/2014/main" id="{EC25892C-E97F-95AD-4BD5-673725614BED}"/>
                </a:ext>
              </a:extLst>
            </p:cNvPr>
            <p:cNvSpPr/>
            <p:nvPr/>
          </p:nvSpPr>
          <p:spPr>
            <a:xfrm>
              <a:off x="1060704" y="1938876"/>
              <a:ext cx="4663440" cy="70373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n-lt"/>
                  <a:ea typeface="+mn-ea"/>
                  <a:cs typeface="+mn-cs"/>
                </a:rPr>
                <a:t>Weak learner</a:t>
              </a:r>
              <a:endParaRPr lang="en-NL" dirty="0"/>
            </a:p>
          </p:txBody>
        </p:sp>
        <p:sp>
          <p:nvSpPr>
            <p:cNvPr id="15" name="Flowchart: Connector 14">
              <a:extLst>
                <a:ext uri="{FF2B5EF4-FFF2-40B4-BE49-F238E27FC236}">
                  <a16:creationId xmlns:a16="http://schemas.microsoft.com/office/drawing/2014/main" id="{9D3E1FF0-1A84-0042-9C6C-F23AD7C1865C}"/>
                </a:ext>
              </a:extLst>
            </p:cNvPr>
            <p:cNvSpPr/>
            <p:nvPr/>
          </p:nvSpPr>
          <p:spPr>
            <a:xfrm>
              <a:off x="752475" y="1714673"/>
              <a:ext cx="576072" cy="576072"/>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NL" dirty="0"/>
            </a:p>
          </p:txBody>
        </p:sp>
      </p:grpSp>
      <p:grpSp>
        <p:nvGrpSpPr>
          <p:cNvPr id="16" name="Group 15">
            <a:extLst>
              <a:ext uri="{FF2B5EF4-FFF2-40B4-BE49-F238E27FC236}">
                <a16:creationId xmlns:a16="http://schemas.microsoft.com/office/drawing/2014/main" id="{6D901727-D0FF-64DE-0504-3C6D0795BD7C}"/>
              </a:ext>
            </a:extLst>
          </p:cNvPr>
          <p:cNvGrpSpPr/>
          <p:nvPr/>
        </p:nvGrpSpPr>
        <p:grpSpPr>
          <a:xfrm>
            <a:off x="249789" y="4080875"/>
            <a:ext cx="4971669" cy="927942"/>
            <a:chOff x="752475" y="1714673"/>
            <a:chExt cx="4971669" cy="927942"/>
          </a:xfrm>
          <a:solidFill>
            <a:schemeClr val="accent1">
              <a:lumMod val="50000"/>
            </a:schemeClr>
          </a:solidFill>
          <a:effectLst>
            <a:outerShdw blurRad="50800" dist="38100" dir="2700000" algn="tl" rotWithShape="0">
              <a:prstClr val="black">
                <a:alpha val="40000"/>
              </a:prstClr>
            </a:outerShdw>
          </a:effectLst>
        </p:grpSpPr>
        <p:sp>
          <p:nvSpPr>
            <p:cNvPr id="17" name="Rectangle 16">
              <a:extLst>
                <a:ext uri="{FF2B5EF4-FFF2-40B4-BE49-F238E27FC236}">
                  <a16:creationId xmlns:a16="http://schemas.microsoft.com/office/drawing/2014/main" id="{EF0D88CC-4C1C-CFA7-9869-EF2B2209CA57}"/>
                </a:ext>
              </a:extLst>
            </p:cNvPr>
            <p:cNvSpPr/>
            <p:nvPr/>
          </p:nvSpPr>
          <p:spPr>
            <a:xfrm>
              <a:off x="1060704" y="1938876"/>
              <a:ext cx="4663440" cy="70373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n-lt"/>
                  <a:ea typeface="+mn-ea"/>
                  <a:cs typeface="+mn-cs"/>
                </a:rPr>
                <a:t>Additive model</a:t>
              </a:r>
              <a:endParaRPr lang="en-NL" dirty="0"/>
            </a:p>
          </p:txBody>
        </p:sp>
        <p:sp>
          <p:nvSpPr>
            <p:cNvPr id="18" name="Flowchart: Connector 17">
              <a:extLst>
                <a:ext uri="{FF2B5EF4-FFF2-40B4-BE49-F238E27FC236}">
                  <a16:creationId xmlns:a16="http://schemas.microsoft.com/office/drawing/2014/main" id="{FEC03B5A-8D4F-0734-D030-2E87325D94F8}"/>
                </a:ext>
              </a:extLst>
            </p:cNvPr>
            <p:cNvSpPr/>
            <p:nvPr/>
          </p:nvSpPr>
          <p:spPr>
            <a:xfrm>
              <a:off x="752475" y="1714673"/>
              <a:ext cx="576072" cy="576072"/>
            </a:xfrm>
            <a:prstGeom prst="flowChart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NL" dirty="0"/>
            </a:p>
          </p:txBody>
        </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334398-5770-F777-6EFB-329834F79C53}"/>
                  </a:ext>
                </a:extLst>
              </p:cNvPr>
              <p:cNvSpPr txBox="1"/>
              <p:nvPr/>
            </p:nvSpPr>
            <p:spPr>
              <a:xfrm>
                <a:off x="5620041" y="1942901"/>
                <a:ext cx="4663441"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solidFill>
                                <a:srgbClr val="836967"/>
                              </a:solidFill>
                              <a:latin typeface="Cambria Math" panose="02040503050406030204" pitchFamily="18" charset="0"/>
                            </a:rPr>
                          </m:ctrlPr>
                        </m:sSubSupPr>
                        <m:e>
                          <m:r>
                            <a:rPr lang="pt-BR" i="1" smtClean="0">
                              <a:latin typeface="Cambria Math" panose="02040503050406030204" pitchFamily="18" charset="0"/>
                            </a:rPr>
                            <m:t>𝑒</m:t>
                          </m:r>
                        </m:e>
                        <m:sub>
                          <m:r>
                            <a:rPr lang="pt-BR" i="1" smtClean="0">
                              <a:latin typeface="Cambria Math" panose="02040503050406030204" pitchFamily="18" charset="0"/>
                            </a:rPr>
                            <m:t>1</m:t>
                          </m:r>
                        </m:sub>
                        <m:sup>
                          <m:r>
                            <a:rPr lang="pt-BR" i="1" smtClean="0">
                              <a:latin typeface="Cambria Math" panose="02040503050406030204" pitchFamily="18" charset="0"/>
                            </a:rPr>
                            <m:t>2</m:t>
                          </m:r>
                        </m:sup>
                      </m:sSubSup>
                      <m:r>
                        <a:rPr lang="pt-BR" i="1" smtClean="0">
                          <a:latin typeface="Cambria Math" panose="02040503050406030204" pitchFamily="18" charset="0"/>
                        </a:rPr>
                        <m:t>+</m:t>
                      </m:r>
                      <m:sSubSup>
                        <m:sSubSupPr>
                          <m:ctrlPr>
                            <a:rPr lang="pt-BR" i="1" smtClean="0">
                              <a:solidFill>
                                <a:srgbClr val="836967"/>
                              </a:solidFill>
                              <a:latin typeface="Cambria Math" panose="02040503050406030204" pitchFamily="18" charset="0"/>
                            </a:rPr>
                          </m:ctrlPr>
                        </m:sSubSupPr>
                        <m:e>
                          <m:r>
                            <a:rPr lang="pt-BR" i="1" smtClean="0">
                              <a:latin typeface="Cambria Math" panose="02040503050406030204" pitchFamily="18" charset="0"/>
                            </a:rPr>
                            <m:t>𝑒</m:t>
                          </m:r>
                        </m:e>
                        <m:sub>
                          <m:r>
                            <a:rPr lang="pt-BR" i="1" smtClean="0">
                              <a:latin typeface="Cambria Math" panose="02040503050406030204" pitchFamily="18" charset="0"/>
                            </a:rPr>
                            <m:t>2</m:t>
                          </m:r>
                        </m:sub>
                        <m:sup>
                          <m:r>
                            <a:rPr lang="pt-BR" i="1" smtClean="0">
                              <a:latin typeface="Cambria Math" panose="02040503050406030204" pitchFamily="18" charset="0"/>
                            </a:rPr>
                            <m:t>2</m:t>
                          </m:r>
                        </m:sup>
                      </m:sSubSup>
                      <m:r>
                        <a:rPr lang="pt-BR" i="1" smtClean="0">
                          <a:latin typeface="Cambria Math" panose="02040503050406030204" pitchFamily="18" charset="0"/>
                        </a:rPr>
                        <m:t>+…+</m:t>
                      </m:r>
                      <m:sSubSup>
                        <m:sSubSupPr>
                          <m:ctrlPr>
                            <a:rPr lang="pt-BR" i="1" smtClean="0">
                              <a:solidFill>
                                <a:srgbClr val="836967"/>
                              </a:solidFill>
                              <a:latin typeface="Cambria Math" panose="02040503050406030204" pitchFamily="18" charset="0"/>
                            </a:rPr>
                          </m:ctrlPr>
                        </m:sSubSupPr>
                        <m:e>
                          <m:r>
                            <a:rPr lang="pt-BR" i="1" smtClean="0">
                              <a:latin typeface="Cambria Math" panose="02040503050406030204" pitchFamily="18" charset="0"/>
                            </a:rPr>
                            <m:t>𝑒</m:t>
                          </m:r>
                        </m:e>
                        <m:sub>
                          <m:r>
                            <a:rPr lang="pt-BR" i="1" smtClean="0">
                              <a:latin typeface="Cambria Math" panose="02040503050406030204" pitchFamily="18" charset="0"/>
                            </a:rPr>
                            <m:t>𝑛</m:t>
                          </m:r>
                        </m:sub>
                        <m:sup>
                          <m:r>
                            <a:rPr lang="pt-BR" i="1" smtClean="0">
                              <a:latin typeface="Cambria Math" panose="02040503050406030204" pitchFamily="18" charset="0"/>
                            </a:rPr>
                            <m:t>2</m:t>
                          </m:r>
                        </m:sup>
                      </m:sSubSup>
                      <m:r>
                        <a:rPr lang="pt-BR" i="1" smtClean="0">
                          <a:latin typeface="Cambria Math" panose="02040503050406030204" pitchFamily="18" charset="0"/>
                        </a:rPr>
                        <m:t>=</m:t>
                      </m:r>
                      <m:nary>
                        <m:naryPr>
                          <m:chr m:val="∑"/>
                          <m:limLoc m:val="undOvr"/>
                          <m:grow m:val="on"/>
                          <m:ctrlPr>
                            <a:rPr lang="pt-BR" i="1" smtClean="0">
                              <a:latin typeface="Cambria Math" panose="02040503050406030204" pitchFamily="18" charset="0"/>
                            </a:rPr>
                          </m:ctrlPr>
                        </m:naryPr>
                        <m:sub>
                          <m:r>
                            <a:rPr lang="pt-BR" i="1" smtClean="0">
                              <a:latin typeface="Cambria Math" panose="02040503050406030204" pitchFamily="18" charset="0"/>
                            </a:rPr>
                            <m:t>𝑖</m:t>
                          </m:r>
                          <m:r>
                            <a:rPr lang="pt-BR"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pt-BR" i="1" smtClean="0">
                                  <a:solidFill>
                                    <a:srgbClr val="836967"/>
                                  </a:solidFill>
                                  <a:latin typeface="Cambria Math" panose="02040503050406030204" pitchFamily="18" charset="0"/>
                                </a:rPr>
                              </m:ctrlPr>
                            </m:sSubSupPr>
                            <m:e>
                              <m:r>
                                <a:rPr lang="pt-BR" i="1" smtClean="0">
                                  <a:latin typeface="Cambria Math" panose="02040503050406030204" pitchFamily="18" charset="0"/>
                                </a:rPr>
                                <m:t>𝑒</m:t>
                              </m:r>
                            </m:e>
                            <m:sub>
                              <m:r>
                                <a:rPr lang="pt-BR" i="1" smtClean="0">
                                  <a:latin typeface="Cambria Math" panose="02040503050406030204" pitchFamily="18" charset="0"/>
                                </a:rPr>
                                <m:t>𝑖</m:t>
                              </m:r>
                            </m:sub>
                            <m:sup>
                              <m:r>
                                <a:rPr lang="pt-BR" i="1" smtClean="0">
                                  <a:latin typeface="Cambria Math" panose="02040503050406030204" pitchFamily="18" charset="0"/>
                                </a:rPr>
                                <m:t>2</m:t>
                              </m:r>
                            </m:sup>
                          </m:sSubSup>
                        </m:e>
                      </m:nary>
                    </m:oMath>
                  </m:oMathPara>
                </a14:m>
                <a:endParaRPr lang="en-NL" dirty="0"/>
              </a:p>
            </p:txBody>
          </p:sp>
        </mc:Choice>
        <mc:Fallback xmlns="">
          <p:sp>
            <p:nvSpPr>
              <p:cNvPr id="6" name="TextBox 5">
                <a:extLst>
                  <a:ext uri="{FF2B5EF4-FFF2-40B4-BE49-F238E27FC236}">
                    <a16:creationId xmlns:a16="http://schemas.microsoft.com/office/drawing/2014/main" id="{BA334398-5770-F777-6EFB-329834F79C53}"/>
                  </a:ext>
                </a:extLst>
              </p:cNvPr>
              <p:cNvSpPr txBox="1">
                <a:spLocks noRot="1" noChangeAspect="1" noMove="1" noResize="1" noEditPoints="1" noAdjustHandles="1" noChangeArrowheads="1" noChangeShapeType="1" noTextEdit="1"/>
              </p:cNvSpPr>
              <p:nvPr/>
            </p:nvSpPr>
            <p:spPr>
              <a:xfrm>
                <a:off x="5620041" y="1942901"/>
                <a:ext cx="4663441" cy="848566"/>
              </a:xfrm>
              <a:prstGeom prst="rect">
                <a:avLst/>
              </a:prstGeom>
              <a:blipFill>
                <a:blip r:embed="rId3"/>
                <a:stretch>
                  <a:fillRect/>
                </a:stretch>
              </a:blipFill>
            </p:spPr>
            <p:txBody>
              <a:bodyPr/>
              <a:lstStyle/>
              <a:p>
                <a:r>
                  <a:rPr lang="en-NL">
                    <a:noFill/>
                  </a:rPr>
                  <a:t> </a:t>
                </a:r>
              </a:p>
            </p:txBody>
          </p:sp>
        </mc:Fallback>
      </mc:AlternateContent>
      <p:sp>
        <p:nvSpPr>
          <p:cNvPr id="7" name="Arrow: Right 6">
            <a:extLst>
              <a:ext uri="{FF2B5EF4-FFF2-40B4-BE49-F238E27FC236}">
                <a16:creationId xmlns:a16="http://schemas.microsoft.com/office/drawing/2014/main" id="{1D7582B1-D592-AC8C-E56E-8AAB07CBDD93}"/>
              </a:ext>
            </a:extLst>
          </p:cNvPr>
          <p:cNvSpPr/>
          <p:nvPr/>
        </p:nvSpPr>
        <p:spPr>
          <a:xfrm>
            <a:off x="9472010" y="2232932"/>
            <a:ext cx="601393" cy="26161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NL"/>
          </a:p>
        </p:txBody>
      </p:sp>
      <p:sp>
        <p:nvSpPr>
          <p:cNvPr id="9" name="TextBox 8">
            <a:extLst>
              <a:ext uri="{FF2B5EF4-FFF2-40B4-BE49-F238E27FC236}">
                <a16:creationId xmlns:a16="http://schemas.microsoft.com/office/drawing/2014/main" id="{326663F2-7F18-7C9A-F839-FB28CC02E07D}"/>
              </a:ext>
            </a:extLst>
          </p:cNvPr>
          <p:cNvSpPr txBox="1"/>
          <p:nvPr/>
        </p:nvSpPr>
        <p:spPr>
          <a:xfrm>
            <a:off x="10169605" y="2102127"/>
            <a:ext cx="325289" cy="523220"/>
          </a:xfrm>
          <a:prstGeom prst="rect">
            <a:avLst/>
          </a:prstGeom>
          <a:noFill/>
        </p:spPr>
        <p:txBody>
          <a:bodyPr wrap="square" rtlCol="0">
            <a:spAutoFit/>
          </a:bodyPr>
          <a:lstStyle/>
          <a:p>
            <a:r>
              <a:rPr lang="en-US" sz="2800" b="1" dirty="0"/>
              <a:t>0</a:t>
            </a:r>
            <a:endParaRPr lang="en-NL" sz="2800" b="1" dirty="0"/>
          </a:p>
        </p:txBody>
      </p:sp>
    </p:spTree>
    <p:extLst>
      <p:ext uri="{BB962C8B-B14F-4D97-AF65-F5344CB8AC3E}">
        <p14:creationId xmlns:p14="http://schemas.microsoft.com/office/powerpoint/2010/main" val="353231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0C942-26B8-703B-797A-A2D5F50E54D1}"/>
              </a:ext>
            </a:extLst>
          </p:cNvPr>
          <p:cNvSpPr>
            <a:spLocks noGrp="1"/>
          </p:cNvSpPr>
          <p:nvPr>
            <p:ph type="title"/>
          </p:nvPr>
        </p:nvSpPr>
        <p:spPr>
          <a:xfrm>
            <a:off x="782567" y="343696"/>
            <a:ext cx="10626859" cy="1033669"/>
          </a:xfrm>
        </p:spPr>
        <p:txBody>
          <a:bodyPr vert="horz" lIns="91440" tIns="45720" rIns="91440" bIns="45720" rtlCol="0">
            <a:normAutofit/>
          </a:bodyPr>
          <a:lstStyle/>
          <a:p>
            <a:r>
              <a:rPr lang="en-US" sz="3200" dirty="0">
                <a:solidFill>
                  <a:srgbClr val="FFFFFF"/>
                </a:solidFill>
              </a:rPr>
              <a:t>    Loss function</a:t>
            </a:r>
            <a:r>
              <a:rPr lang="en-US" sz="3200" kern="1200" dirty="0">
                <a:solidFill>
                  <a:srgbClr val="FFFFFF"/>
                </a:solidFill>
                <a:latin typeface="+mj-lt"/>
                <a:ea typeface="+mj-ea"/>
                <a:cs typeface="+mj-cs"/>
              </a:rPr>
              <a:t>	Three main components of Gradient Boosting</a:t>
            </a:r>
          </a:p>
        </p:txBody>
      </p:sp>
      <p:sp>
        <p:nvSpPr>
          <p:cNvPr id="3" name="TextBox 2">
            <a:extLst>
              <a:ext uri="{FF2B5EF4-FFF2-40B4-BE49-F238E27FC236}">
                <a16:creationId xmlns:a16="http://schemas.microsoft.com/office/drawing/2014/main" id="{70D20174-428A-B806-ED4B-77DB1F667B63}"/>
              </a:ext>
            </a:extLst>
          </p:cNvPr>
          <p:cNvSpPr txBox="1"/>
          <p:nvPr/>
        </p:nvSpPr>
        <p:spPr>
          <a:xfrm>
            <a:off x="282057" y="1788589"/>
            <a:ext cx="2831416" cy="369332"/>
          </a:xfrm>
          <a:prstGeom prst="rect">
            <a:avLst/>
          </a:prstGeom>
          <a:noFill/>
        </p:spPr>
        <p:txBody>
          <a:bodyPr wrap="none" rtlCol="0">
            <a:spAutoFit/>
          </a:bodyPr>
          <a:lstStyle/>
          <a:p>
            <a:r>
              <a:rPr lang="en-US" dirty="0"/>
              <a:t>Gradient boosting algorithm</a:t>
            </a:r>
            <a:endParaRPr lang="en-NL" dirty="0"/>
          </a:p>
        </p:txBody>
      </p:sp>
      <p:pic>
        <p:nvPicPr>
          <p:cNvPr id="5" name="Picture 4" descr="Diagram&#10;&#10;Description automatically generated">
            <a:extLst>
              <a:ext uri="{FF2B5EF4-FFF2-40B4-BE49-F238E27FC236}">
                <a16:creationId xmlns:a16="http://schemas.microsoft.com/office/drawing/2014/main" id="{AA196A21-C751-1837-DA77-6DF83FF38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 y="2937327"/>
            <a:ext cx="6786904" cy="3141266"/>
          </a:xfrm>
          <a:prstGeom prst="rect">
            <a:avLst/>
          </a:prstGeom>
        </p:spPr>
      </p:pic>
      <p:cxnSp>
        <p:nvCxnSpPr>
          <p:cNvPr id="19" name="Straight Connector 18">
            <a:extLst>
              <a:ext uri="{FF2B5EF4-FFF2-40B4-BE49-F238E27FC236}">
                <a16:creationId xmlns:a16="http://schemas.microsoft.com/office/drawing/2014/main" id="{CBF25B40-984C-B304-21DD-C060CE577059}"/>
              </a:ext>
            </a:extLst>
          </p:cNvPr>
          <p:cNvCxnSpPr/>
          <p:nvPr/>
        </p:nvCxnSpPr>
        <p:spPr>
          <a:xfrm>
            <a:off x="3530009" y="541544"/>
            <a:ext cx="0" cy="637972"/>
          </a:xfrm>
          <a:prstGeom prst="line">
            <a:avLst/>
          </a:prstGeom>
          <a:ln w="19050">
            <a:solidFill>
              <a:schemeClr val="bg1"/>
            </a:solidFill>
          </a:ln>
        </p:spPr>
        <p:style>
          <a:lnRef idx="3">
            <a:schemeClr val="dk1"/>
          </a:lnRef>
          <a:fillRef idx="0">
            <a:schemeClr val="dk1"/>
          </a:fillRef>
          <a:effectRef idx="2">
            <a:schemeClr val="dk1"/>
          </a:effectRef>
          <a:fontRef idx="minor">
            <a:schemeClr val="tx1"/>
          </a:fontRef>
        </p:style>
      </p:cxnSp>
      <p:sp>
        <p:nvSpPr>
          <p:cNvPr id="20" name="Arrow: Right 19">
            <a:extLst>
              <a:ext uri="{FF2B5EF4-FFF2-40B4-BE49-F238E27FC236}">
                <a16:creationId xmlns:a16="http://schemas.microsoft.com/office/drawing/2014/main" id="{C462905D-3DA2-BFAF-DA6D-CF751E48B616}"/>
              </a:ext>
            </a:extLst>
          </p:cNvPr>
          <p:cNvSpPr/>
          <p:nvPr/>
        </p:nvSpPr>
        <p:spPr>
          <a:xfrm>
            <a:off x="5241852" y="1941603"/>
            <a:ext cx="287077" cy="12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TextBox 20">
            <a:extLst>
              <a:ext uri="{FF2B5EF4-FFF2-40B4-BE49-F238E27FC236}">
                <a16:creationId xmlns:a16="http://schemas.microsoft.com/office/drawing/2014/main" id="{9557B090-429B-F3F6-3CE7-A156A2C3DB7D}"/>
              </a:ext>
            </a:extLst>
          </p:cNvPr>
          <p:cNvSpPr txBox="1"/>
          <p:nvPr/>
        </p:nvSpPr>
        <p:spPr>
          <a:xfrm>
            <a:off x="459350" y="2349078"/>
            <a:ext cx="5570884" cy="369332"/>
          </a:xfrm>
          <a:prstGeom prst="rect">
            <a:avLst/>
          </a:prstGeom>
          <a:noFill/>
        </p:spPr>
        <p:txBody>
          <a:bodyPr wrap="none" rtlCol="0">
            <a:spAutoFit/>
          </a:bodyPr>
          <a:lstStyle/>
          <a:p>
            <a:r>
              <a:rPr lang="en-US" dirty="0"/>
              <a:t>Starting point: Base model error with the worst prediction</a:t>
            </a:r>
            <a:endParaRPr lang="en-NL" dirty="0"/>
          </a:p>
        </p:txBody>
      </p:sp>
      <p:sp>
        <p:nvSpPr>
          <p:cNvPr id="22" name="Arrow: Right 21">
            <a:extLst>
              <a:ext uri="{FF2B5EF4-FFF2-40B4-BE49-F238E27FC236}">
                <a16:creationId xmlns:a16="http://schemas.microsoft.com/office/drawing/2014/main" id="{D103BBAD-2D64-6A89-D796-22AF03344823}"/>
              </a:ext>
            </a:extLst>
          </p:cNvPr>
          <p:cNvSpPr/>
          <p:nvPr/>
        </p:nvSpPr>
        <p:spPr>
          <a:xfrm>
            <a:off x="3113473" y="1939922"/>
            <a:ext cx="287077" cy="12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24" name="Graphic 23" descr="Race Flag with solid fill">
            <a:extLst>
              <a:ext uri="{FF2B5EF4-FFF2-40B4-BE49-F238E27FC236}">
                <a16:creationId xmlns:a16="http://schemas.microsoft.com/office/drawing/2014/main" id="{D9BF8CE0-2097-B796-C2AA-973E6D4CAB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557" y="2336715"/>
            <a:ext cx="381695" cy="381695"/>
          </a:xfrm>
          <a:prstGeom prst="rect">
            <a:avLst/>
          </a:prstGeom>
        </p:spPr>
      </p:pic>
      <p:cxnSp>
        <p:nvCxnSpPr>
          <p:cNvPr id="34" name="Straight Arrow Connector 33">
            <a:extLst>
              <a:ext uri="{FF2B5EF4-FFF2-40B4-BE49-F238E27FC236}">
                <a16:creationId xmlns:a16="http://schemas.microsoft.com/office/drawing/2014/main" id="{3E94EC24-30B1-8F42-D60B-36464CCE9FF8}"/>
              </a:ext>
            </a:extLst>
          </p:cNvPr>
          <p:cNvCxnSpPr>
            <a:cxnSpLocks/>
          </p:cNvCxnSpPr>
          <p:nvPr/>
        </p:nvCxnSpPr>
        <p:spPr>
          <a:xfrm>
            <a:off x="1733107" y="2718410"/>
            <a:ext cx="0" cy="609581"/>
          </a:xfrm>
          <a:prstGeom prst="straightConnector1">
            <a:avLst/>
          </a:prstGeom>
          <a:ln w="28575">
            <a:solidFill>
              <a:schemeClr val="accent2"/>
            </a:solidFill>
            <a:tailEnd type="triangle"/>
          </a:ln>
        </p:spPr>
        <p:style>
          <a:lnRef idx="3">
            <a:schemeClr val="accent1"/>
          </a:lnRef>
          <a:fillRef idx="0">
            <a:schemeClr val="accent1"/>
          </a:fillRef>
          <a:effectRef idx="2">
            <a:schemeClr val="accent1"/>
          </a:effectRef>
          <a:fontRef idx="minor">
            <a:schemeClr val="tx1"/>
          </a:fontRef>
        </p:style>
      </p:cxnSp>
      <p:sp>
        <p:nvSpPr>
          <p:cNvPr id="43" name="TextBox 42">
            <a:extLst>
              <a:ext uri="{FF2B5EF4-FFF2-40B4-BE49-F238E27FC236}">
                <a16:creationId xmlns:a16="http://schemas.microsoft.com/office/drawing/2014/main" id="{E7DC82A3-5B58-5BA1-E37B-958D19FD49E1}"/>
              </a:ext>
            </a:extLst>
          </p:cNvPr>
          <p:cNvSpPr txBox="1"/>
          <p:nvPr/>
        </p:nvSpPr>
        <p:spPr>
          <a:xfrm>
            <a:off x="8904930" y="2604736"/>
            <a:ext cx="1074653" cy="369332"/>
          </a:xfrm>
          <a:prstGeom prst="rect">
            <a:avLst/>
          </a:prstGeom>
          <a:noFill/>
        </p:spPr>
        <p:txBody>
          <a:bodyPr wrap="none" rtlCol="0">
            <a:spAutoFit/>
          </a:bodyPr>
          <a:lstStyle/>
          <a:p>
            <a:r>
              <a:rPr lang="en-US" dirty="0"/>
              <a:t>Step size!</a:t>
            </a:r>
            <a:endParaRPr lang="en-NL" dirty="0"/>
          </a:p>
        </p:txBody>
      </p:sp>
      <p:pic>
        <p:nvPicPr>
          <p:cNvPr id="49" name="Picture 48" descr="Shape&#10;&#10;Description automatically generated with low confidence">
            <a:extLst>
              <a:ext uri="{FF2B5EF4-FFF2-40B4-BE49-F238E27FC236}">
                <a16:creationId xmlns:a16="http://schemas.microsoft.com/office/drawing/2014/main" id="{60C8B835-F131-FEAF-9F10-411058EEE2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8688" y="5659795"/>
            <a:ext cx="688480" cy="688480"/>
          </a:xfrm>
          <a:prstGeom prst="rect">
            <a:avLst/>
          </a:prstGeom>
        </p:spPr>
      </p:pic>
      <p:pic>
        <p:nvPicPr>
          <p:cNvPr id="51" name="Picture 50" descr="Chart, histogram&#10;&#10;Description automatically generated">
            <a:extLst>
              <a:ext uri="{FF2B5EF4-FFF2-40B4-BE49-F238E27FC236}">
                <a16:creationId xmlns:a16="http://schemas.microsoft.com/office/drawing/2014/main" id="{BB68238E-F48C-A0A0-EA0B-3265FA36ED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3886" y="3071604"/>
            <a:ext cx="5738114" cy="2538726"/>
          </a:xfrm>
          <a:prstGeom prst="rect">
            <a:avLst/>
          </a:prstGeom>
        </p:spPr>
      </p:pic>
      <p:sp>
        <p:nvSpPr>
          <p:cNvPr id="54" name="TextBox 53">
            <a:extLst>
              <a:ext uri="{FF2B5EF4-FFF2-40B4-BE49-F238E27FC236}">
                <a16:creationId xmlns:a16="http://schemas.microsoft.com/office/drawing/2014/main" id="{A72DE90A-E039-A7BC-38CD-AAFBF5A00975}"/>
              </a:ext>
            </a:extLst>
          </p:cNvPr>
          <p:cNvSpPr txBox="1"/>
          <p:nvPr/>
        </p:nvSpPr>
        <p:spPr>
          <a:xfrm>
            <a:off x="9047168" y="5763968"/>
            <a:ext cx="1420838" cy="369332"/>
          </a:xfrm>
          <a:prstGeom prst="rect">
            <a:avLst/>
          </a:prstGeom>
          <a:noFill/>
        </p:spPr>
        <p:txBody>
          <a:bodyPr wrap="none" rtlCol="0">
            <a:spAutoFit/>
          </a:bodyPr>
          <a:lstStyle/>
          <a:p>
            <a:r>
              <a:rPr lang="en-US" dirty="0"/>
              <a:t>Learning rate</a:t>
            </a:r>
            <a:endParaRPr lang="en-NL" dirty="0"/>
          </a:p>
        </p:txBody>
      </p:sp>
      <p:sp>
        <p:nvSpPr>
          <p:cNvPr id="55" name="TextBox 54">
            <a:extLst>
              <a:ext uri="{FF2B5EF4-FFF2-40B4-BE49-F238E27FC236}">
                <a16:creationId xmlns:a16="http://schemas.microsoft.com/office/drawing/2014/main" id="{9C8ED47D-13B0-99CD-9370-1C4EFA5E039B}"/>
              </a:ext>
            </a:extLst>
          </p:cNvPr>
          <p:cNvSpPr txBox="1"/>
          <p:nvPr/>
        </p:nvSpPr>
        <p:spPr>
          <a:xfrm>
            <a:off x="3448732" y="1818668"/>
            <a:ext cx="1793120" cy="369332"/>
          </a:xfrm>
          <a:prstGeom prst="rect">
            <a:avLst/>
          </a:prstGeom>
          <a:noFill/>
        </p:spPr>
        <p:txBody>
          <a:bodyPr wrap="none" rtlCol="0">
            <a:spAutoFit/>
          </a:bodyPr>
          <a:lstStyle/>
          <a:p>
            <a:r>
              <a:rPr lang="en-US" dirty="0"/>
              <a:t>Gradient descent</a:t>
            </a:r>
            <a:endParaRPr lang="en-NL" dirty="0"/>
          </a:p>
        </p:txBody>
      </p:sp>
      <p:sp>
        <p:nvSpPr>
          <p:cNvPr id="56" name="TextBox 55">
            <a:extLst>
              <a:ext uri="{FF2B5EF4-FFF2-40B4-BE49-F238E27FC236}">
                <a16:creationId xmlns:a16="http://schemas.microsoft.com/office/drawing/2014/main" id="{B2A55326-CE35-4443-EAD7-BCE66965B49D}"/>
              </a:ext>
            </a:extLst>
          </p:cNvPr>
          <p:cNvSpPr txBox="1"/>
          <p:nvPr/>
        </p:nvSpPr>
        <p:spPr>
          <a:xfrm>
            <a:off x="5577111" y="1809658"/>
            <a:ext cx="3847015" cy="369332"/>
          </a:xfrm>
          <a:prstGeom prst="rect">
            <a:avLst/>
          </a:prstGeom>
          <a:noFill/>
        </p:spPr>
        <p:txBody>
          <a:bodyPr wrap="none" rtlCol="0">
            <a:spAutoFit/>
          </a:bodyPr>
          <a:lstStyle/>
          <a:p>
            <a:r>
              <a:rPr lang="en-US" dirty="0"/>
              <a:t>minimizing an error function i.e., RMSE</a:t>
            </a:r>
            <a:endParaRPr lang="en-NL" dirty="0"/>
          </a:p>
        </p:txBody>
      </p:sp>
    </p:spTree>
    <p:extLst>
      <p:ext uri="{BB962C8B-B14F-4D97-AF65-F5344CB8AC3E}">
        <p14:creationId xmlns:p14="http://schemas.microsoft.com/office/powerpoint/2010/main" val="274400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43" grpId="0"/>
      <p:bldP spid="54" grpId="0"/>
      <p:bldP spid="55"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0C942-26B8-703B-797A-A2D5F50E54D1}"/>
              </a:ext>
            </a:extLst>
          </p:cNvPr>
          <p:cNvSpPr>
            <a:spLocks noGrp="1"/>
          </p:cNvSpPr>
          <p:nvPr>
            <p:ph type="title"/>
          </p:nvPr>
        </p:nvSpPr>
        <p:spPr>
          <a:xfrm>
            <a:off x="782567" y="343696"/>
            <a:ext cx="10626859" cy="1033669"/>
          </a:xfrm>
        </p:spPr>
        <p:txBody>
          <a:bodyPr vert="horz" lIns="91440" tIns="45720" rIns="91440" bIns="45720" rtlCol="0">
            <a:normAutofit/>
          </a:bodyPr>
          <a:lstStyle/>
          <a:p>
            <a:r>
              <a:rPr lang="en-US" sz="3200" dirty="0">
                <a:solidFill>
                  <a:srgbClr val="FFFFFF"/>
                </a:solidFill>
              </a:rPr>
              <a:t>Stochastic gradient descent	   Loss function</a:t>
            </a:r>
            <a:r>
              <a:rPr lang="en-US" sz="3200" kern="1200" dirty="0">
                <a:solidFill>
                  <a:srgbClr val="FFFFFF"/>
                </a:solidFill>
                <a:latin typeface="+mj-lt"/>
                <a:ea typeface="+mj-ea"/>
                <a:cs typeface="+mj-cs"/>
              </a:rPr>
              <a:t>	</a:t>
            </a:r>
          </a:p>
        </p:txBody>
      </p:sp>
      <p:cxnSp>
        <p:nvCxnSpPr>
          <p:cNvPr id="19" name="Straight Connector 18">
            <a:extLst>
              <a:ext uri="{FF2B5EF4-FFF2-40B4-BE49-F238E27FC236}">
                <a16:creationId xmlns:a16="http://schemas.microsoft.com/office/drawing/2014/main" id="{CBF25B40-984C-B304-21DD-C060CE577059}"/>
              </a:ext>
            </a:extLst>
          </p:cNvPr>
          <p:cNvCxnSpPr/>
          <p:nvPr/>
        </p:nvCxnSpPr>
        <p:spPr>
          <a:xfrm>
            <a:off x="5528929" y="569825"/>
            <a:ext cx="0" cy="637972"/>
          </a:xfrm>
          <a:prstGeom prst="line">
            <a:avLst/>
          </a:prstGeom>
          <a:ln w="19050">
            <a:solidFill>
              <a:schemeClr val="bg1"/>
            </a:solidFill>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6FF21AB9-64DE-532E-CA4F-7D295F55B6B2}"/>
              </a:ext>
            </a:extLst>
          </p:cNvPr>
          <p:cNvSpPr txBox="1"/>
          <p:nvPr/>
        </p:nvSpPr>
        <p:spPr>
          <a:xfrm>
            <a:off x="443987" y="1722850"/>
            <a:ext cx="4943475" cy="369332"/>
          </a:xfrm>
          <a:prstGeom prst="rect">
            <a:avLst/>
          </a:prstGeom>
          <a:noFill/>
        </p:spPr>
        <p:txBody>
          <a:bodyPr wrap="square" rtlCol="0">
            <a:spAutoFit/>
          </a:bodyPr>
          <a:lstStyle/>
          <a:p>
            <a:pPr algn="ctr"/>
            <a:r>
              <a:rPr lang="en-US" b="1" dirty="0"/>
              <a:t>Not all cost functions are convex!</a:t>
            </a:r>
            <a:endParaRPr lang="en-NL" b="1" dirty="0"/>
          </a:p>
        </p:txBody>
      </p:sp>
      <p:pic>
        <p:nvPicPr>
          <p:cNvPr id="7" name="Picture 6" descr="Chart, line chart&#10;&#10;Description automatically generated">
            <a:extLst>
              <a:ext uri="{FF2B5EF4-FFF2-40B4-BE49-F238E27FC236}">
                <a16:creationId xmlns:a16="http://schemas.microsoft.com/office/drawing/2014/main" id="{5AFFA7BE-1DBF-1F50-A85F-D361E4C35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87" y="2188252"/>
            <a:ext cx="5528929" cy="1623136"/>
          </a:xfrm>
          <a:prstGeom prst="rect">
            <a:avLst/>
          </a:prstGeom>
        </p:spPr>
      </p:pic>
      <p:sp>
        <p:nvSpPr>
          <p:cNvPr id="8" name="TextBox 7">
            <a:extLst>
              <a:ext uri="{FF2B5EF4-FFF2-40B4-BE49-F238E27FC236}">
                <a16:creationId xmlns:a16="http://schemas.microsoft.com/office/drawing/2014/main" id="{574D14B2-4019-F7AC-3960-8B86B3122178}"/>
              </a:ext>
            </a:extLst>
          </p:cNvPr>
          <p:cNvSpPr txBox="1"/>
          <p:nvPr/>
        </p:nvSpPr>
        <p:spPr>
          <a:xfrm>
            <a:off x="1361687" y="2568524"/>
            <a:ext cx="861198" cy="369332"/>
          </a:xfrm>
          <a:prstGeom prst="rect">
            <a:avLst/>
          </a:prstGeom>
          <a:noFill/>
        </p:spPr>
        <p:txBody>
          <a:bodyPr wrap="none" rtlCol="0">
            <a:spAutoFit/>
          </a:bodyPr>
          <a:lstStyle/>
          <a:p>
            <a:r>
              <a:rPr lang="en-US" dirty="0"/>
              <a:t>Convex</a:t>
            </a:r>
          </a:p>
        </p:txBody>
      </p:sp>
      <p:sp>
        <p:nvSpPr>
          <p:cNvPr id="9" name="TextBox 8">
            <a:extLst>
              <a:ext uri="{FF2B5EF4-FFF2-40B4-BE49-F238E27FC236}">
                <a16:creationId xmlns:a16="http://schemas.microsoft.com/office/drawing/2014/main" id="{463C0637-D287-6F6A-E9B3-0AC6DC8B01AF}"/>
              </a:ext>
            </a:extLst>
          </p:cNvPr>
          <p:cNvSpPr txBox="1"/>
          <p:nvPr/>
        </p:nvSpPr>
        <p:spPr>
          <a:xfrm>
            <a:off x="4001783" y="2568524"/>
            <a:ext cx="1296893" cy="369332"/>
          </a:xfrm>
          <a:prstGeom prst="rect">
            <a:avLst/>
          </a:prstGeom>
          <a:noFill/>
        </p:spPr>
        <p:txBody>
          <a:bodyPr wrap="none" rtlCol="0">
            <a:spAutoFit/>
          </a:bodyPr>
          <a:lstStyle/>
          <a:p>
            <a:r>
              <a:rPr lang="en-US" dirty="0"/>
              <a:t>Non-convex</a:t>
            </a:r>
            <a:endParaRPr lang="en-NL" dirty="0"/>
          </a:p>
        </p:txBody>
      </p:sp>
      <p:pic>
        <p:nvPicPr>
          <p:cNvPr id="11" name="Picture 10" descr="A picture containing diagram&#10;&#10;Description automatically generated">
            <a:extLst>
              <a:ext uri="{FF2B5EF4-FFF2-40B4-BE49-F238E27FC236}">
                <a16:creationId xmlns:a16="http://schemas.microsoft.com/office/drawing/2014/main" id="{603F5071-3746-0849-1994-96B987FF5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987" y="4272056"/>
            <a:ext cx="4943475" cy="2286000"/>
          </a:xfrm>
          <a:prstGeom prst="rect">
            <a:avLst/>
          </a:prstGeom>
        </p:spPr>
      </p:pic>
      <p:pic>
        <p:nvPicPr>
          <p:cNvPr id="17" name="Picture 16" descr="Chart, radar chart&#10;&#10;Description automatically generated">
            <a:extLst>
              <a:ext uri="{FF2B5EF4-FFF2-40B4-BE49-F238E27FC236}">
                <a16:creationId xmlns:a16="http://schemas.microsoft.com/office/drawing/2014/main" id="{EDAC3F9A-9D25-7147-1EB8-B9C7EB7956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6197" y="3767636"/>
            <a:ext cx="5437566" cy="2746668"/>
          </a:xfrm>
          <a:prstGeom prst="rect">
            <a:avLst/>
          </a:prstGeom>
        </p:spPr>
      </p:pic>
      <p:cxnSp>
        <p:nvCxnSpPr>
          <p:cNvPr id="23" name="Straight Arrow Connector 22">
            <a:extLst>
              <a:ext uri="{FF2B5EF4-FFF2-40B4-BE49-F238E27FC236}">
                <a16:creationId xmlns:a16="http://schemas.microsoft.com/office/drawing/2014/main" id="{E6E07A99-2D8A-5B55-2988-5F9C41766573}"/>
              </a:ext>
            </a:extLst>
          </p:cNvPr>
          <p:cNvCxnSpPr>
            <a:cxnSpLocks/>
          </p:cNvCxnSpPr>
          <p:nvPr/>
        </p:nvCxnSpPr>
        <p:spPr>
          <a:xfrm flipH="1">
            <a:off x="3475090" y="3851389"/>
            <a:ext cx="1042014" cy="3802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95CFAACF-18AC-6C14-2D37-A152DAA5AC52}"/>
              </a:ext>
            </a:extLst>
          </p:cNvPr>
          <p:cNvSpPr txBox="1"/>
          <p:nvPr/>
        </p:nvSpPr>
        <p:spPr>
          <a:xfrm>
            <a:off x="6068784" y="1749771"/>
            <a:ext cx="5882013" cy="369332"/>
          </a:xfrm>
          <a:prstGeom prst="rect">
            <a:avLst/>
          </a:prstGeom>
          <a:noFill/>
        </p:spPr>
        <p:txBody>
          <a:bodyPr wrap="square" rtlCol="0">
            <a:spAutoFit/>
          </a:bodyPr>
          <a:lstStyle/>
          <a:p>
            <a:r>
              <a:rPr lang="en-US" b="1" dirty="0"/>
              <a:t>Adding some randomness and speed in the gradient descent</a:t>
            </a:r>
            <a:endParaRPr lang="en-NL" b="1" dirty="0"/>
          </a:p>
        </p:txBody>
      </p:sp>
      <p:sp>
        <p:nvSpPr>
          <p:cNvPr id="30" name="TextBox 29">
            <a:extLst>
              <a:ext uri="{FF2B5EF4-FFF2-40B4-BE49-F238E27FC236}">
                <a16:creationId xmlns:a16="http://schemas.microsoft.com/office/drawing/2014/main" id="{3113DD40-5F05-1655-8FDD-02F8245F3605}"/>
              </a:ext>
            </a:extLst>
          </p:cNvPr>
          <p:cNvSpPr txBox="1"/>
          <p:nvPr/>
        </p:nvSpPr>
        <p:spPr>
          <a:xfrm>
            <a:off x="6752958" y="2515848"/>
            <a:ext cx="4656468" cy="369332"/>
          </a:xfrm>
          <a:prstGeom prst="rect">
            <a:avLst/>
          </a:prstGeom>
          <a:noFill/>
        </p:spPr>
        <p:txBody>
          <a:bodyPr wrap="none" rtlCol="0">
            <a:spAutoFit/>
          </a:bodyPr>
          <a:lstStyle/>
          <a:p>
            <a:r>
              <a:rPr lang="en-US" dirty="0">
                <a:solidFill>
                  <a:srgbClr val="292929"/>
                </a:solidFill>
                <a:latin typeface="source-serif-pro"/>
              </a:rPr>
              <a:t>S</a:t>
            </a:r>
            <a:r>
              <a:rPr lang="en-US" b="0" i="0" dirty="0">
                <a:solidFill>
                  <a:srgbClr val="292929"/>
                </a:solidFill>
                <a:effectLst/>
                <a:latin typeface="source-serif-pro"/>
              </a:rPr>
              <a:t>ampling a small number of training data points</a:t>
            </a:r>
            <a:endParaRPr lang="en-NL" dirty="0"/>
          </a:p>
        </p:txBody>
      </p:sp>
      <p:sp>
        <p:nvSpPr>
          <p:cNvPr id="31" name="TextBox 30">
            <a:extLst>
              <a:ext uri="{FF2B5EF4-FFF2-40B4-BE49-F238E27FC236}">
                <a16:creationId xmlns:a16="http://schemas.microsoft.com/office/drawing/2014/main" id="{78B26CF2-12E9-DA8B-01F6-8CC9A71CAE7A}"/>
              </a:ext>
            </a:extLst>
          </p:cNvPr>
          <p:cNvSpPr txBox="1"/>
          <p:nvPr/>
        </p:nvSpPr>
        <p:spPr>
          <a:xfrm>
            <a:off x="8984939" y="2817390"/>
            <a:ext cx="300082" cy="369332"/>
          </a:xfrm>
          <a:prstGeom prst="rect">
            <a:avLst/>
          </a:prstGeom>
          <a:noFill/>
        </p:spPr>
        <p:txBody>
          <a:bodyPr wrap="none" rtlCol="0">
            <a:spAutoFit/>
          </a:bodyPr>
          <a:lstStyle/>
          <a:p>
            <a:r>
              <a:rPr lang="en-US" dirty="0"/>
              <a:t>+</a:t>
            </a:r>
            <a:endParaRPr lang="en-NL" dirty="0"/>
          </a:p>
        </p:txBody>
      </p:sp>
      <p:sp>
        <p:nvSpPr>
          <p:cNvPr id="32" name="TextBox 31">
            <a:extLst>
              <a:ext uri="{FF2B5EF4-FFF2-40B4-BE49-F238E27FC236}">
                <a16:creationId xmlns:a16="http://schemas.microsoft.com/office/drawing/2014/main" id="{FDDB088E-B20B-F00F-3066-972883EE5871}"/>
              </a:ext>
            </a:extLst>
          </p:cNvPr>
          <p:cNvSpPr txBox="1"/>
          <p:nvPr/>
        </p:nvSpPr>
        <p:spPr>
          <a:xfrm>
            <a:off x="7763178" y="3100577"/>
            <a:ext cx="2828531" cy="369332"/>
          </a:xfrm>
          <a:prstGeom prst="rect">
            <a:avLst/>
          </a:prstGeom>
          <a:noFill/>
        </p:spPr>
        <p:txBody>
          <a:bodyPr wrap="none" rtlCol="0">
            <a:spAutoFit/>
          </a:bodyPr>
          <a:lstStyle/>
          <a:p>
            <a:r>
              <a:rPr lang="en-US" dirty="0"/>
              <a:t>Mini-batch gradient descent</a:t>
            </a:r>
            <a:endParaRPr lang="en-NL" dirty="0"/>
          </a:p>
        </p:txBody>
      </p:sp>
      <p:cxnSp>
        <p:nvCxnSpPr>
          <p:cNvPr id="41" name="Straight Arrow Connector 40">
            <a:extLst>
              <a:ext uri="{FF2B5EF4-FFF2-40B4-BE49-F238E27FC236}">
                <a16:creationId xmlns:a16="http://schemas.microsoft.com/office/drawing/2014/main" id="{8397DB0C-215D-EB95-6BE6-2CB22CF022C7}"/>
              </a:ext>
            </a:extLst>
          </p:cNvPr>
          <p:cNvCxnSpPr>
            <a:cxnSpLocks/>
          </p:cNvCxnSpPr>
          <p:nvPr/>
        </p:nvCxnSpPr>
        <p:spPr>
          <a:xfrm>
            <a:off x="9081192" y="2101152"/>
            <a:ext cx="0" cy="482358"/>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5" name="Straight Connector 4">
            <a:extLst>
              <a:ext uri="{FF2B5EF4-FFF2-40B4-BE49-F238E27FC236}">
                <a16:creationId xmlns:a16="http://schemas.microsoft.com/office/drawing/2014/main" id="{910D0F26-B9AB-F507-0A07-E90C0F152189}"/>
              </a:ext>
            </a:extLst>
          </p:cNvPr>
          <p:cNvCxnSpPr>
            <a:cxnSpLocks/>
          </p:cNvCxnSpPr>
          <p:nvPr/>
        </p:nvCxnSpPr>
        <p:spPr>
          <a:xfrm>
            <a:off x="6039161" y="2213438"/>
            <a:ext cx="0" cy="4147457"/>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F7ADD53-9BE5-97E4-45BC-254DCDE85965}"/>
              </a:ext>
            </a:extLst>
          </p:cNvPr>
          <p:cNvSpPr/>
          <p:nvPr/>
        </p:nvSpPr>
        <p:spPr>
          <a:xfrm flipV="1">
            <a:off x="5837777" y="4059810"/>
            <a:ext cx="402768" cy="402768"/>
          </a:xfrm>
          <a:prstGeom prst="ellipse">
            <a:avLst/>
          </a:prstGeom>
          <a:solidFill>
            <a:schemeClr val="accent1"/>
          </a:solidFill>
          <a:ln>
            <a:solidFill>
              <a:srgbClr val="3B65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Isosceles Triangle 20">
            <a:extLst>
              <a:ext uri="{FF2B5EF4-FFF2-40B4-BE49-F238E27FC236}">
                <a16:creationId xmlns:a16="http://schemas.microsoft.com/office/drawing/2014/main" id="{1CE22B30-F9D1-1424-371E-9C8379E75B0F}"/>
              </a:ext>
            </a:extLst>
          </p:cNvPr>
          <p:cNvSpPr/>
          <p:nvPr/>
        </p:nvSpPr>
        <p:spPr>
          <a:xfrm rot="5400000">
            <a:off x="5943991" y="4163956"/>
            <a:ext cx="267936" cy="19447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solidFill>
                <a:schemeClr val="bg1"/>
              </a:solidFill>
            </a:endParaRPr>
          </a:p>
        </p:txBody>
      </p:sp>
    </p:spTree>
    <p:extLst>
      <p:ext uri="{BB962C8B-B14F-4D97-AF65-F5344CB8AC3E}">
        <p14:creationId xmlns:p14="http://schemas.microsoft.com/office/powerpoint/2010/main" val="420096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6"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3AA571B-DC5B-8C72-809B-0FF3896D0F48}"/>
              </a:ext>
            </a:extLst>
          </p:cNvPr>
          <p:cNvSpPr/>
          <p:nvPr/>
        </p:nvSpPr>
        <p:spPr>
          <a:xfrm>
            <a:off x="430712" y="7521151"/>
            <a:ext cx="12192000" cy="682710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n>
                <a:solidFill>
                  <a:schemeClr val="accent1">
                    <a:lumMod val="40000"/>
                    <a:lumOff val="60000"/>
                  </a:schemeClr>
                </a:solidFill>
              </a:ln>
            </a:endParaRPr>
          </a:p>
        </p:txBody>
      </p:sp>
      <p:graphicFrame>
        <p:nvGraphicFramePr>
          <p:cNvPr id="19" name="Table 20">
            <a:extLst>
              <a:ext uri="{FF2B5EF4-FFF2-40B4-BE49-F238E27FC236}">
                <a16:creationId xmlns:a16="http://schemas.microsoft.com/office/drawing/2014/main" id="{8F31D718-A979-6FCC-0F2C-D9945E5B4250}"/>
              </a:ext>
            </a:extLst>
          </p:cNvPr>
          <p:cNvGraphicFramePr>
            <a:graphicFrameLocks noGrp="1"/>
          </p:cNvGraphicFramePr>
          <p:nvPr>
            <p:extLst>
              <p:ext uri="{D42A27DB-BD31-4B8C-83A1-F6EECF244321}">
                <p14:modId xmlns:p14="http://schemas.microsoft.com/office/powerpoint/2010/main" val="4276887409"/>
              </p:ext>
            </p:extLst>
          </p:nvPr>
        </p:nvGraphicFramePr>
        <p:xfrm>
          <a:off x="934202" y="1676320"/>
          <a:ext cx="10034010" cy="2048512"/>
        </p:xfrm>
        <a:graphic>
          <a:graphicData uri="http://schemas.openxmlformats.org/drawingml/2006/table">
            <a:tbl>
              <a:tblPr>
                <a:tableStyleId>{5C22544A-7EE6-4342-B048-85BDC9FD1C3A}</a:tableStyleId>
              </a:tblPr>
              <a:tblGrid>
                <a:gridCol w="1672335">
                  <a:extLst>
                    <a:ext uri="{9D8B030D-6E8A-4147-A177-3AD203B41FA5}">
                      <a16:colId xmlns:a16="http://schemas.microsoft.com/office/drawing/2014/main" val="2762061919"/>
                    </a:ext>
                  </a:extLst>
                </a:gridCol>
                <a:gridCol w="1672335">
                  <a:extLst>
                    <a:ext uri="{9D8B030D-6E8A-4147-A177-3AD203B41FA5}">
                      <a16:colId xmlns:a16="http://schemas.microsoft.com/office/drawing/2014/main" val="3560636806"/>
                    </a:ext>
                  </a:extLst>
                </a:gridCol>
                <a:gridCol w="1672335">
                  <a:extLst>
                    <a:ext uri="{9D8B030D-6E8A-4147-A177-3AD203B41FA5}">
                      <a16:colId xmlns:a16="http://schemas.microsoft.com/office/drawing/2014/main" val="853394279"/>
                    </a:ext>
                  </a:extLst>
                </a:gridCol>
                <a:gridCol w="1672335">
                  <a:extLst>
                    <a:ext uri="{9D8B030D-6E8A-4147-A177-3AD203B41FA5}">
                      <a16:colId xmlns:a16="http://schemas.microsoft.com/office/drawing/2014/main" val="2275596127"/>
                    </a:ext>
                  </a:extLst>
                </a:gridCol>
                <a:gridCol w="1672335">
                  <a:extLst>
                    <a:ext uri="{9D8B030D-6E8A-4147-A177-3AD203B41FA5}">
                      <a16:colId xmlns:a16="http://schemas.microsoft.com/office/drawing/2014/main" val="3862885737"/>
                    </a:ext>
                  </a:extLst>
                </a:gridCol>
                <a:gridCol w="1672335">
                  <a:extLst>
                    <a:ext uri="{9D8B030D-6E8A-4147-A177-3AD203B41FA5}">
                      <a16:colId xmlns:a16="http://schemas.microsoft.com/office/drawing/2014/main" val="2823513637"/>
                    </a:ext>
                  </a:extLst>
                </a:gridCol>
              </a:tblGrid>
              <a:tr h="648780">
                <a:tc>
                  <a:txBody>
                    <a:bodyPr/>
                    <a:lstStyle/>
                    <a:p>
                      <a:pPr algn="ctr"/>
                      <a:r>
                        <a:rPr lang="en-US" sz="1700" dirty="0">
                          <a:solidFill>
                            <a:schemeClr val="tx1">
                              <a:lumMod val="75000"/>
                              <a:lumOff val="25000"/>
                            </a:schemeClr>
                          </a:solidFill>
                        </a:rPr>
                        <a:t>Sale price         </a:t>
                      </a:r>
                    </a:p>
                    <a:p>
                      <a:pPr algn="ctr"/>
                      <a:r>
                        <a:rPr lang="en-US" sz="1700" dirty="0">
                          <a:solidFill>
                            <a:schemeClr val="tx1">
                              <a:lumMod val="75000"/>
                              <a:lumOff val="25000"/>
                            </a:schemeClr>
                          </a:solidFill>
                        </a:rPr>
                        <a:t>(in thousands </a:t>
                      </a:r>
                      <a:r>
                        <a:rPr lang="en-NL" sz="1700" b="0" i="0" kern="1200" dirty="0">
                          <a:solidFill>
                            <a:schemeClr val="tx1">
                              <a:lumMod val="75000"/>
                              <a:lumOff val="25000"/>
                            </a:schemeClr>
                          </a:solidFill>
                          <a:effectLst/>
                          <a:latin typeface="+mn-lt"/>
                          <a:ea typeface="+mn-ea"/>
                          <a:cs typeface="+mn-cs"/>
                        </a:rPr>
                        <a:t>$</a:t>
                      </a:r>
                      <a:r>
                        <a:rPr lang="en-US" sz="1700" dirty="0">
                          <a:solidFill>
                            <a:schemeClr val="tx1">
                              <a:lumMod val="75000"/>
                              <a:lumOff val="25000"/>
                            </a:schemeClr>
                          </a:solidFill>
                        </a:rPr>
                        <a:t>)</a:t>
                      </a:r>
                      <a:endParaRPr lang="en-NL" sz="17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700" dirty="0">
                          <a:solidFill>
                            <a:schemeClr val="tx1">
                              <a:lumMod val="75000"/>
                              <a:lumOff val="25000"/>
                            </a:schemeClr>
                          </a:solidFill>
                        </a:rPr>
                        <a:t>Overall quality</a:t>
                      </a:r>
                      <a:endParaRPr lang="en-NL" sz="17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solidFill>
                            <a:schemeClr val="tx1">
                              <a:lumMod val="75000"/>
                              <a:lumOff val="25000"/>
                            </a:schemeClr>
                          </a:solidFill>
                        </a:rPr>
                        <a:t>Gr liv area</a:t>
                      </a:r>
                      <a:endParaRPr lang="en-NL" sz="17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solidFill>
                            <a:schemeClr val="tx1">
                              <a:lumMod val="75000"/>
                              <a:lumOff val="25000"/>
                            </a:schemeClr>
                          </a:solidFill>
                        </a:rPr>
                        <a:t>Predicted sale price</a:t>
                      </a:r>
                      <a:endParaRPr lang="en-NL" sz="17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solidFill>
                            <a:schemeClr val="tx1">
                              <a:lumMod val="75000"/>
                              <a:lumOff val="25000"/>
                            </a:schemeClr>
                          </a:solidFill>
                        </a:rPr>
                        <a:t>Error</a:t>
                      </a:r>
                      <a:endParaRPr lang="en-NL" sz="17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solidFill>
                            <a:schemeClr val="tx1">
                              <a:lumMod val="75000"/>
                              <a:lumOff val="25000"/>
                            </a:schemeClr>
                          </a:solidFill>
                        </a:rPr>
                        <a:t>Predicted error</a:t>
                      </a:r>
                      <a:endParaRPr lang="en-NL" sz="17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5064458"/>
                  </a:ext>
                </a:extLst>
              </a:tr>
              <a:tr h="349933">
                <a:tc>
                  <a:txBody>
                    <a:bodyPr/>
                    <a:lstStyle/>
                    <a:p>
                      <a:pPr algn="ctr"/>
                      <a:r>
                        <a:rPr lang="en-US" sz="1600" dirty="0">
                          <a:solidFill>
                            <a:schemeClr val="tx1">
                              <a:lumMod val="75000"/>
                              <a:lumOff val="25000"/>
                            </a:schemeClr>
                          </a:solidFill>
                        </a:rPr>
                        <a:t>215</a:t>
                      </a: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lumMod val="75000"/>
                              <a:lumOff val="25000"/>
                            </a:schemeClr>
                          </a:solidFill>
                        </a:rPr>
                        <a:t>6</a:t>
                      </a: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lumMod val="75000"/>
                              <a:lumOff val="25000"/>
                            </a:schemeClr>
                          </a:solidFill>
                        </a:rPr>
                        <a:t>1656</a:t>
                      </a: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7954022"/>
                  </a:ext>
                </a:extLst>
              </a:tr>
              <a:tr h="349933">
                <a:tc>
                  <a:txBody>
                    <a:bodyPr/>
                    <a:lstStyle/>
                    <a:p>
                      <a:pPr algn="ctr"/>
                      <a:r>
                        <a:rPr lang="en-US" sz="1600" dirty="0">
                          <a:solidFill>
                            <a:schemeClr val="tx1">
                              <a:lumMod val="75000"/>
                              <a:lumOff val="25000"/>
                            </a:schemeClr>
                          </a:solidFill>
                        </a:rPr>
                        <a:t>167</a:t>
                      </a: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lumMod val="75000"/>
                              <a:lumOff val="25000"/>
                            </a:schemeClr>
                          </a:solidFill>
                        </a:rPr>
                        <a:t>6</a:t>
                      </a: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lumMod val="75000"/>
                              <a:lumOff val="25000"/>
                            </a:schemeClr>
                          </a:solidFill>
                        </a:rPr>
                        <a:t>1516</a:t>
                      </a: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1395758"/>
                  </a:ext>
                </a:extLst>
              </a:tr>
              <a:tr h="349933">
                <a:tc>
                  <a:txBody>
                    <a:bodyPr/>
                    <a:lstStyle/>
                    <a:p>
                      <a:pPr algn="ctr"/>
                      <a:r>
                        <a:rPr lang="en-US" sz="1600" dirty="0">
                          <a:solidFill>
                            <a:schemeClr val="tx1">
                              <a:lumMod val="75000"/>
                              <a:lumOff val="25000"/>
                            </a:schemeClr>
                          </a:solidFill>
                        </a:rPr>
                        <a:t>95</a:t>
                      </a: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lumMod val="75000"/>
                              <a:lumOff val="25000"/>
                            </a:schemeClr>
                          </a:solidFill>
                        </a:rPr>
                        <a:t>3</a:t>
                      </a: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lumMod val="75000"/>
                              <a:lumOff val="25000"/>
                            </a:schemeClr>
                          </a:solidFill>
                        </a:rPr>
                        <a:t>1699</a:t>
                      </a: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3098289"/>
                  </a:ext>
                </a:extLst>
              </a:tr>
              <a:tr h="349933">
                <a:tc>
                  <a:txBody>
                    <a:bodyPr/>
                    <a:lstStyle/>
                    <a:p>
                      <a:pPr algn="ctr"/>
                      <a:r>
                        <a:rPr lang="en-US" sz="1600" dirty="0">
                          <a:solidFill>
                            <a:schemeClr val="tx1">
                              <a:lumMod val="75000"/>
                              <a:lumOff val="25000"/>
                            </a:schemeClr>
                          </a:solidFill>
                        </a:rPr>
                        <a:t>220</a:t>
                      </a: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lumMod val="75000"/>
                              <a:lumOff val="25000"/>
                            </a:schemeClr>
                          </a:solidFill>
                        </a:rPr>
                        <a:t>7</a:t>
                      </a: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lumMod val="75000"/>
                              <a:lumOff val="25000"/>
                            </a:schemeClr>
                          </a:solidFill>
                        </a:rPr>
                        <a:t>1782</a:t>
                      </a: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L" sz="1600" dirty="0">
                        <a:solidFill>
                          <a:schemeClr val="tx1">
                            <a:lumMod val="75000"/>
                            <a:lumOff val="25000"/>
                          </a:schemeClr>
                        </a:solidFill>
                      </a:endParaRPr>
                    </a:p>
                  </a:txBody>
                  <a:tcPr marL="86285" marR="86285" marT="43142" marB="43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2047198"/>
                  </a:ext>
                </a:extLst>
              </a:tr>
            </a:tbl>
          </a:graphicData>
        </a:graphic>
      </p:graphicFrame>
      <p:sp>
        <p:nvSpPr>
          <p:cNvPr id="22" name="TextBox 21">
            <a:extLst>
              <a:ext uri="{FF2B5EF4-FFF2-40B4-BE49-F238E27FC236}">
                <a16:creationId xmlns:a16="http://schemas.microsoft.com/office/drawing/2014/main" id="{B2C8E548-F643-A40A-49ED-CEF84E7CBAD1}"/>
              </a:ext>
            </a:extLst>
          </p:cNvPr>
          <p:cNvSpPr txBox="1"/>
          <p:nvPr/>
        </p:nvSpPr>
        <p:spPr>
          <a:xfrm>
            <a:off x="4849709" y="106383"/>
            <a:ext cx="2490105" cy="461665"/>
          </a:xfrm>
          <a:prstGeom prst="rect">
            <a:avLst/>
          </a:prstGeom>
          <a:noFill/>
        </p:spPr>
        <p:txBody>
          <a:bodyPr wrap="none" rtlCol="0">
            <a:spAutoFit/>
          </a:bodyPr>
          <a:lstStyle/>
          <a:p>
            <a:r>
              <a:rPr lang="en-US" sz="2400" dirty="0">
                <a:solidFill>
                  <a:schemeClr val="tx1">
                    <a:lumMod val="75000"/>
                    <a:lumOff val="25000"/>
                  </a:schemeClr>
                </a:solidFill>
              </a:rPr>
              <a:t>Math behind GBM</a:t>
            </a:r>
            <a:endParaRPr lang="en-NL" sz="2400" dirty="0">
              <a:solidFill>
                <a:schemeClr val="tx1">
                  <a:lumMod val="75000"/>
                  <a:lumOff val="25000"/>
                </a:schemeClr>
              </a:solidFill>
            </a:endParaRPr>
          </a:p>
        </p:txBody>
      </p:sp>
      <p:sp>
        <p:nvSpPr>
          <p:cNvPr id="23" name="TextBox 22">
            <a:extLst>
              <a:ext uri="{FF2B5EF4-FFF2-40B4-BE49-F238E27FC236}">
                <a16:creationId xmlns:a16="http://schemas.microsoft.com/office/drawing/2014/main" id="{51E01941-D871-2BB1-F677-B7DF414DF7C0}"/>
              </a:ext>
            </a:extLst>
          </p:cNvPr>
          <p:cNvSpPr txBox="1"/>
          <p:nvPr/>
        </p:nvSpPr>
        <p:spPr>
          <a:xfrm>
            <a:off x="877547" y="981201"/>
            <a:ext cx="4337213" cy="646331"/>
          </a:xfrm>
          <a:prstGeom prst="rect">
            <a:avLst/>
          </a:prstGeom>
          <a:noFill/>
        </p:spPr>
        <p:txBody>
          <a:bodyPr wrap="none" rtlCol="0">
            <a:spAutoFit/>
          </a:bodyPr>
          <a:lstStyle/>
          <a:p>
            <a:r>
              <a:rPr lang="en-US" sz="1800" dirty="0">
                <a:solidFill>
                  <a:schemeClr val="tx1">
                    <a:lumMod val="75000"/>
                    <a:lumOff val="25000"/>
                  </a:schemeClr>
                </a:solidFill>
              </a:rPr>
              <a:t>House sale price prediction</a:t>
            </a:r>
            <a:endParaRPr lang="en-NL" sz="1800" dirty="0">
              <a:solidFill>
                <a:schemeClr val="tx1">
                  <a:lumMod val="75000"/>
                  <a:lumOff val="25000"/>
                </a:schemeClr>
              </a:solidFill>
            </a:endParaRPr>
          </a:p>
          <a:p>
            <a:r>
              <a:rPr lang="en-US" dirty="0">
                <a:solidFill>
                  <a:schemeClr val="tx1">
                    <a:lumMod val="75000"/>
                    <a:lumOff val="25000"/>
                  </a:schemeClr>
                </a:solidFill>
              </a:rPr>
              <a:t>Four data points from Ames housing dataset</a:t>
            </a:r>
            <a:endParaRPr lang="en-NL" dirty="0">
              <a:solidFill>
                <a:schemeClr val="tx1">
                  <a:lumMod val="75000"/>
                  <a:lumOff val="25000"/>
                </a:schemeClr>
              </a:solidFill>
            </a:endParaRPr>
          </a:p>
        </p:txBody>
      </p:sp>
      <p:sp>
        <p:nvSpPr>
          <p:cNvPr id="2" name="TextBox 1">
            <a:extLst>
              <a:ext uri="{FF2B5EF4-FFF2-40B4-BE49-F238E27FC236}">
                <a16:creationId xmlns:a16="http://schemas.microsoft.com/office/drawing/2014/main" id="{8E37539E-232E-D897-8B98-1AE03F17F55C}"/>
              </a:ext>
            </a:extLst>
          </p:cNvPr>
          <p:cNvSpPr txBox="1"/>
          <p:nvPr/>
        </p:nvSpPr>
        <p:spPr>
          <a:xfrm>
            <a:off x="828241" y="4176450"/>
            <a:ext cx="3496470" cy="369332"/>
          </a:xfrm>
          <a:prstGeom prst="rect">
            <a:avLst/>
          </a:prstGeom>
          <a:noFill/>
        </p:spPr>
        <p:txBody>
          <a:bodyPr wrap="none" rtlCol="0">
            <a:spAutoFit/>
          </a:bodyPr>
          <a:lstStyle/>
          <a:p>
            <a:r>
              <a:rPr lang="en-US" dirty="0">
                <a:solidFill>
                  <a:schemeClr val="tx1">
                    <a:lumMod val="75000"/>
                    <a:lumOff val="25000"/>
                  </a:schemeClr>
                </a:solidFill>
              </a:rPr>
              <a:t>1. Worst prediction (base model 0):</a:t>
            </a:r>
            <a:endParaRPr lang="en-NL"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5B38705-AAF3-630F-8D5B-A42375C7A6D5}"/>
                  </a:ext>
                </a:extLst>
              </p:cNvPr>
              <p:cNvSpPr txBox="1"/>
              <p:nvPr/>
            </p:nvSpPr>
            <p:spPr>
              <a:xfrm>
                <a:off x="4324711" y="4175776"/>
                <a:ext cx="2193229" cy="487954"/>
              </a:xfrm>
              <a:prstGeom prst="rect">
                <a:avLst/>
              </a:prstGeom>
              <a:noFill/>
            </p:spPr>
            <p:txBody>
              <a:bodyPr wrap="none" rtlCol="0">
                <a:spAutoFit/>
              </a:bodyPr>
              <a:lstStyle/>
              <a:p>
                <a14:m>
                  <m:oMath xmlns:m="http://schemas.openxmlformats.org/officeDocument/2006/math">
                    <m:f>
                      <m:fPr>
                        <m:ctrlPr>
                          <a:rPr lang="en-NL" i="1" smtClean="0">
                            <a:solidFill>
                              <a:schemeClr val="tx1">
                                <a:lumMod val="75000"/>
                                <a:lumOff val="25000"/>
                              </a:schemeClr>
                            </a:solidFill>
                            <a:latin typeface="Cambria Math" panose="02040503050406030204" pitchFamily="18" charset="0"/>
                          </a:rPr>
                        </m:ctrlPr>
                      </m:fPr>
                      <m:num>
                        <m:r>
                          <a:rPr lang="en-US" b="0" i="1" smtClean="0">
                            <a:solidFill>
                              <a:schemeClr val="tx1">
                                <a:lumMod val="75000"/>
                                <a:lumOff val="25000"/>
                              </a:schemeClr>
                            </a:solidFill>
                            <a:latin typeface="Cambria Math" panose="02040503050406030204" pitchFamily="18" charset="0"/>
                          </a:rPr>
                          <m:t>215+167+95+220</m:t>
                        </m:r>
                      </m:num>
                      <m:den>
                        <m:r>
                          <a:rPr lang="en-US" b="0" i="1" smtClean="0">
                            <a:solidFill>
                              <a:schemeClr val="tx1">
                                <a:lumMod val="75000"/>
                                <a:lumOff val="25000"/>
                              </a:schemeClr>
                            </a:solidFill>
                            <a:latin typeface="Cambria Math" panose="02040503050406030204" pitchFamily="18" charset="0"/>
                          </a:rPr>
                          <m:t>4</m:t>
                        </m:r>
                      </m:den>
                    </m:f>
                  </m:oMath>
                </a14:m>
                <a:r>
                  <a:rPr lang="en-US" dirty="0">
                    <a:solidFill>
                      <a:schemeClr val="tx1">
                        <a:lumMod val="75000"/>
                        <a:lumOff val="25000"/>
                      </a:schemeClr>
                    </a:solidFill>
                  </a:rPr>
                  <a:t> = 174</a:t>
                </a:r>
                <a:endParaRPr lang="en-NL" dirty="0">
                  <a:solidFill>
                    <a:schemeClr val="tx1">
                      <a:lumMod val="75000"/>
                      <a:lumOff val="25000"/>
                    </a:schemeClr>
                  </a:solidFill>
                </a:endParaRPr>
              </a:p>
            </p:txBody>
          </p:sp>
        </mc:Choice>
        <mc:Fallback xmlns="">
          <p:sp>
            <p:nvSpPr>
              <p:cNvPr id="3" name="TextBox 2">
                <a:extLst>
                  <a:ext uri="{FF2B5EF4-FFF2-40B4-BE49-F238E27FC236}">
                    <a16:creationId xmlns:a16="http://schemas.microsoft.com/office/drawing/2014/main" id="{45B38705-AAF3-630F-8D5B-A42375C7A6D5}"/>
                  </a:ext>
                </a:extLst>
              </p:cNvPr>
              <p:cNvSpPr txBox="1">
                <a:spLocks noRot="1" noChangeAspect="1" noMove="1" noResize="1" noEditPoints="1" noAdjustHandles="1" noChangeArrowheads="1" noChangeShapeType="1" noTextEdit="1"/>
              </p:cNvSpPr>
              <p:nvPr/>
            </p:nvSpPr>
            <p:spPr>
              <a:xfrm>
                <a:off x="4324711" y="4175776"/>
                <a:ext cx="2193229" cy="487954"/>
              </a:xfrm>
              <a:prstGeom prst="rect">
                <a:avLst/>
              </a:prstGeom>
              <a:blipFill>
                <a:blip r:embed="rId3"/>
                <a:stretch>
                  <a:fillRect r="-1389" b="-7500"/>
                </a:stretch>
              </a:blipFill>
            </p:spPr>
            <p:txBody>
              <a:bodyPr/>
              <a:lstStyle/>
              <a:p>
                <a:r>
                  <a:rPr lang="en-NL">
                    <a:noFill/>
                  </a:rPr>
                  <a:t> </a:t>
                </a:r>
              </a:p>
            </p:txBody>
          </p:sp>
        </mc:Fallback>
      </mc:AlternateContent>
      <p:sp>
        <p:nvSpPr>
          <p:cNvPr id="4" name="TextBox 3">
            <a:extLst>
              <a:ext uri="{FF2B5EF4-FFF2-40B4-BE49-F238E27FC236}">
                <a16:creationId xmlns:a16="http://schemas.microsoft.com/office/drawing/2014/main" id="{2E13D42E-2BB0-4870-365D-22F91F6E11A6}"/>
              </a:ext>
            </a:extLst>
          </p:cNvPr>
          <p:cNvSpPr txBox="1"/>
          <p:nvPr/>
        </p:nvSpPr>
        <p:spPr>
          <a:xfrm>
            <a:off x="6516653" y="2327777"/>
            <a:ext cx="589036" cy="338554"/>
          </a:xfrm>
          <a:prstGeom prst="rect">
            <a:avLst/>
          </a:prstGeom>
          <a:noFill/>
        </p:spPr>
        <p:txBody>
          <a:bodyPr wrap="square" rtlCol="0">
            <a:spAutoFit/>
          </a:bodyPr>
          <a:lstStyle/>
          <a:p>
            <a:r>
              <a:rPr lang="en-US" sz="1600" dirty="0">
                <a:solidFill>
                  <a:schemeClr val="tx1">
                    <a:lumMod val="75000"/>
                    <a:lumOff val="25000"/>
                  </a:schemeClr>
                </a:solidFill>
              </a:rPr>
              <a:t>174</a:t>
            </a:r>
            <a:endParaRPr lang="en-NL" sz="1400" dirty="0">
              <a:solidFill>
                <a:schemeClr val="tx1">
                  <a:lumMod val="75000"/>
                  <a:lumOff val="25000"/>
                </a:schemeClr>
              </a:solidFill>
            </a:endParaRPr>
          </a:p>
        </p:txBody>
      </p:sp>
      <p:sp>
        <p:nvSpPr>
          <p:cNvPr id="5" name="TextBox 4">
            <a:extLst>
              <a:ext uri="{FF2B5EF4-FFF2-40B4-BE49-F238E27FC236}">
                <a16:creationId xmlns:a16="http://schemas.microsoft.com/office/drawing/2014/main" id="{7EEB9EBF-4DAC-E470-D879-17D6B9942021}"/>
              </a:ext>
            </a:extLst>
          </p:cNvPr>
          <p:cNvSpPr txBox="1"/>
          <p:nvPr/>
        </p:nvSpPr>
        <p:spPr>
          <a:xfrm>
            <a:off x="6516653" y="2697109"/>
            <a:ext cx="589036" cy="338554"/>
          </a:xfrm>
          <a:prstGeom prst="rect">
            <a:avLst/>
          </a:prstGeom>
          <a:noFill/>
        </p:spPr>
        <p:txBody>
          <a:bodyPr wrap="square" rtlCol="0">
            <a:spAutoFit/>
          </a:bodyPr>
          <a:lstStyle/>
          <a:p>
            <a:r>
              <a:rPr lang="en-US" sz="1600" dirty="0">
                <a:solidFill>
                  <a:schemeClr val="tx1">
                    <a:lumMod val="75000"/>
                    <a:lumOff val="25000"/>
                  </a:schemeClr>
                </a:solidFill>
              </a:rPr>
              <a:t>174</a:t>
            </a:r>
            <a:endParaRPr lang="en-NL" sz="1600" dirty="0">
              <a:solidFill>
                <a:schemeClr val="tx1">
                  <a:lumMod val="75000"/>
                  <a:lumOff val="25000"/>
                </a:schemeClr>
              </a:solidFill>
            </a:endParaRPr>
          </a:p>
        </p:txBody>
      </p:sp>
      <p:sp>
        <p:nvSpPr>
          <p:cNvPr id="6" name="TextBox 5">
            <a:extLst>
              <a:ext uri="{FF2B5EF4-FFF2-40B4-BE49-F238E27FC236}">
                <a16:creationId xmlns:a16="http://schemas.microsoft.com/office/drawing/2014/main" id="{A4340DC3-5F1A-02C9-E696-6329F2C16C9C}"/>
              </a:ext>
            </a:extLst>
          </p:cNvPr>
          <p:cNvSpPr txBox="1"/>
          <p:nvPr/>
        </p:nvSpPr>
        <p:spPr>
          <a:xfrm>
            <a:off x="6516653" y="3011556"/>
            <a:ext cx="589036" cy="338554"/>
          </a:xfrm>
          <a:prstGeom prst="rect">
            <a:avLst/>
          </a:prstGeom>
          <a:noFill/>
        </p:spPr>
        <p:txBody>
          <a:bodyPr wrap="square" rtlCol="0">
            <a:spAutoFit/>
          </a:bodyPr>
          <a:lstStyle/>
          <a:p>
            <a:r>
              <a:rPr lang="en-US" sz="1600" dirty="0">
                <a:solidFill>
                  <a:schemeClr val="tx1">
                    <a:lumMod val="75000"/>
                    <a:lumOff val="25000"/>
                  </a:schemeClr>
                </a:solidFill>
              </a:rPr>
              <a:t>174</a:t>
            </a:r>
            <a:endParaRPr lang="en-NL" sz="1600" dirty="0">
              <a:solidFill>
                <a:schemeClr val="tx1">
                  <a:lumMod val="75000"/>
                  <a:lumOff val="25000"/>
                </a:schemeClr>
              </a:solidFill>
            </a:endParaRPr>
          </a:p>
        </p:txBody>
      </p:sp>
      <p:sp>
        <p:nvSpPr>
          <p:cNvPr id="7" name="TextBox 6">
            <a:extLst>
              <a:ext uri="{FF2B5EF4-FFF2-40B4-BE49-F238E27FC236}">
                <a16:creationId xmlns:a16="http://schemas.microsoft.com/office/drawing/2014/main" id="{FE10976F-16E3-A4D4-0D94-5D24AF48B7A0}"/>
              </a:ext>
            </a:extLst>
          </p:cNvPr>
          <p:cNvSpPr txBox="1"/>
          <p:nvPr/>
        </p:nvSpPr>
        <p:spPr>
          <a:xfrm>
            <a:off x="6516653" y="3398106"/>
            <a:ext cx="589036" cy="338554"/>
          </a:xfrm>
          <a:prstGeom prst="rect">
            <a:avLst/>
          </a:prstGeom>
          <a:noFill/>
        </p:spPr>
        <p:txBody>
          <a:bodyPr wrap="square" rtlCol="0">
            <a:spAutoFit/>
          </a:bodyPr>
          <a:lstStyle/>
          <a:p>
            <a:r>
              <a:rPr lang="en-US" sz="1600" dirty="0">
                <a:solidFill>
                  <a:schemeClr val="tx1">
                    <a:lumMod val="75000"/>
                    <a:lumOff val="25000"/>
                  </a:schemeClr>
                </a:solidFill>
              </a:rPr>
              <a:t>174</a:t>
            </a:r>
            <a:endParaRPr lang="en-NL" sz="1600" dirty="0">
              <a:solidFill>
                <a:schemeClr val="tx1">
                  <a:lumMod val="75000"/>
                  <a:lumOff val="25000"/>
                </a:schemeClr>
              </a:solidFill>
            </a:endParaRPr>
          </a:p>
        </p:txBody>
      </p:sp>
      <p:sp>
        <p:nvSpPr>
          <p:cNvPr id="9" name="TextBox 8">
            <a:extLst>
              <a:ext uri="{FF2B5EF4-FFF2-40B4-BE49-F238E27FC236}">
                <a16:creationId xmlns:a16="http://schemas.microsoft.com/office/drawing/2014/main" id="{843CB5B3-C666-A331-CC34-B0D19EC954AF}"/>
              </a:ext>
            </a:extLst>
          </p:cNvPr>
          <p:cNvSpPr txBox="1"/>
          <p:nvPr/>
        </p:nvSpPr>
        <p:spPr>
          <a:xfrm>
            <a:off x="8334620" y="2321929"/>
            <a:ext cx="393056" cy="338554"/>
          </a:xfrm>
          <a:prstGeom prst="rect">
            <a:avLst/>
          </a:prstGeom>
          <a:noFill/>
        </p:spPr>
        <p:txBody>
          <a:bodyPr wrap="none" rtlCol="0">
            <a:spAutoFit/>
          </a:bodyPr>
          <a:lstStyle/>
          <a:p>
            <a:r>
              <a:rPr lang="en-US" sz="1600" dirty="0">
                <a:solidFill>
                  <a:schemeClr val="tx1">
                    <a:lumMod val="75000"/>
                    <a:lumOff val="25000"/>
                  </a:schemeClr>
                </a:solidFill>
              </a:rPr>
              <a:t>41</a:t>
            </a:r>
            <a:endParaRPr lang="en-NL" sz="1600" dirty="0">
              <a:solidFill>
                <a:schemeClr val="tx1">
                  <a:lumMod val="75000"/>
                  <a:lumOff val="25000"/>
                </a:schemeClr>
              </a:solidFill>
            </a:endParaRPr>
          </a:p>
        </p:txBody>
      </p:sp>
      <p:sp>
        <p:nvSpPr>
          <p:cNvPr id="11" name="TextBox 10">
            <a:extLst>
              <a:ext uri="{FF2B5EF4-FFF2-40B4-BE49-F238E27FC236}">
                <a16:creationId xmlns:a16="http://schemas.microsoft.com/office/drawing/2014/main" id="{EABD8AA1-AD2F-FD93-7003-406B42A403FE}"/>
              </a:ext>
            </a:extLst>
          </p:cNvPr>
          <p:cNvSpPr txBox="1"/>
          <p:nvPr/>
        </p:nvSpPr>
        <p:spPr>
          <a:xfrm>
            <a:off x="8357863" y="2669333"/>
            <a:ext cx="351378" cy="338554"/>
          </a:xfrm>
          <a:prstGeom prst="rect">
            <a:avLst/>
          </a:prstGeom>
          <a:noFill/>
        </p:spPr>
        <p:txBody>
          <a:bodyPr wrap="none" rtlCol="0">
            <a:spAutoFit/>
          </a:bodyPr>
          <a:lstStyle/>
          <a:p>
            <a:r>
              <a:rPr lang="en-US" sz="1600" dirty="0">
                <a:solidFill>
                  <a:schemeClr val="tx1">
                    <a:lumMod val="75000"/>
                    <a:lumOff val="25000"/>
                  </a:schemeClr>
                </a:solidFill>
              </a:rPr>
              <a:t>-7</a:t>
            </a:r>
            <a:endParaRPr lang="en-NL" sz="1600" dirty="0">
              <a:solidFill>
                <a:schemeClr val="tx1">
                  <a:lumMod val="75000"/>
                  <a:lumOff val="25000"/>
                </a:schemeClr>
              </a:solidFill>
            </a:endParaRPr>
          </a:p>
        </p:txBody>
      </p:sp>
      <p:sp>
        <p:nvSpPr>
          <p:cNvPr id="13" name="TextBox 12">
            <a:extLst>
              <a:ext uri="{FF2B5EF4-FFF2-40B4-BE49-F238E27FC236}">
                <a16:creationId xmlns:a16="http://schemas.microsoft.com/office/drawing/2014/main" id="{0F850EC4-38AD-1F47-6AA9-6ACDC9B860C7}"/>
              </a:ext>
            </a:extLst>
          </p:cNvPr>
          <p:cNvSpPr txBox="1"/>
          <p:nvPr/>
        </p:nvSpPr>
        <p:spPr>
          <a:xfrm>
            <a:off x="8299354" y="3038665"/>
            <a:ext cx="455574" cy="338554"/>
          </a:xfrm>
          <a:prstGeom prst="rect">
            <a:avLst/>
          </a:prstGeom>
          <a:noFill/>
        </p:spPr>
        <p:txBody>
          <a:bodyPr wrap="none" rtlCol="0">
            <a:spAutoFit/>
          </a:bodyPr>
          <a:lstStyle/>
          <a:p>
            <a:r>
              <a:rPr lang="en-US" sz="1600" dirty="0">
                <a:solidFill>
                  <a:schemeClr val="tx1">
                    <a:lumMod val="75000"/>
                    <a:lumOff val="25000"/>
                  </a:schemeClr>
                </a:solidFill>
              </a:rPr>
              <a:t>-79</a:t>
            </a:r>
            <a:endParaRPr lang="en-NL" sz="1600" dirty="0">
              <a:solidFill>
                <a:schemeClr val="tx1">
                  <a:lumMod val="75000"/>
                  <a:lumOff val="25000"/>
                </a:schemeClr>
              </a:solidFill>
            </a:endParaRPr>
          </a:p>
        </p:txBody>
      </p:sp>
      <p:sp>
        <p:nvSpPr>
          <p:cNvPr id="15" name="TextBox 14">
            <a:extLst>
              <a:ext uri="{FF2B5EF4-FFF2-40B4-BE49-F238E27FC236}">
                <a16:creationId xmlns:a16="http://schemas.microsoft.com/office/drawing/2014/main" id="{D22EDD7D-2847-CF62-05D7-CB1477ECA83F}"/>
              </a:ext>
            </a:extLst>
          </p:cNvPr>
          <p:cNvSpPr txBox="1"/>
          <p:nvPr/>
        </p:nvSpPr>
        <p:spPr>
          <a:xfrm>
            <a:off x="8334620" y="3406344"/>
            <a:ext cx="393056" cy="338554"/>
          </a:xfrm>
          <a:prstGeom prst="rect">
            <a:avLst/>
          </a:prstGeom>
          <a:noFill/>
        </p:spPr>
        <p:txBody>
          <a:bodyPr wrap="none" rtlCol="0">
            <a:spAutoFit/>
          </a:bodyPr>
          <a:lstStyle/>
          <a:p>
            <a:r>
              <a:rPr lang="en-US" sz="1600" dirty="0">
                <a:solidFill>
                  <a:schemeClr val="tx1">
                    <a:lumMod val="75000"/>
                    <a:lumOff val="25000"/>
                  </a:schemeClr>
                </a:solidFill>
              </a:rPr>
              <a:t>46</a:t>
            </a:r>
            <a:endParaRPr lang="en-NL" sz="1600" dirty="0">
              <a:solidFill>
                <a:schemeClr val="tx1">
                  <a:lumMod val="75000"/>
                  <a:lumOff val="25000"/>
                </a:schemeClr>
              </a:solidFill>
            </a:endParaRPr>
          </a:p>
        </p:txBody>
      </p:sp>
      <p:sp>
        <p:nvSpPr>
          <p:cNvPr id="17" name="Arrow: Down 16">
            <a:extLst>
              <a:ext uri="{FF2B5EF4-FFF2-40B4-BE49-F238E27FC236}">
                <a16:creationId xmlns:a16="http://schemas.microsoft.com/office/drawing/2014/main" id="{58E81705-4F38-143E-EC5B-60B2C1FB576F}"/>
              </a:ext>
            </a:extLst>
          </p:cNvPr>
          <p:cNvSpPr/>
          <p:nvPr/>
        </p:nvSpPr>
        <p:spPr>
          <a:xfrm>
            <a:off x="8450857" y="1158437"/>
            <a:ext cx="152815" cy="469095"/>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solidFill>
                <a:schemeClr val="tx1">
                  <a:lumMod val="75000"/>
                  <a:lumOff val="25000"/>
                </a:schemeClr>
              </a:solidFill>
            </a:endParaRPr>
          </a:p>
        </p:txBody>
      </p:sp>
      <p:sp>
        <p:nvSpPr>
          <p:cNvPr id="24" name="TextBox 23">
            <a:extLst>
              <a:ext uri="{FF2B5EF4-FFF2-40B4-BE49-F238E27FC236}">
                <a16:creationId xmlns:a16="http://schemas.microsoft.com/office/drawing/2014/main" id="{11B05BF8-D654-2498-5523-DEC04DA8FD3A}"/>
              </a:ext>
            </a:extLst>
          </p:cNvPr>
          <p:cNvSpPr txBox="1"/>
          <p:nvPr/>
        </p:nvSpPr>
        <p:spPr>
          <a:xfrm>
            <a:off x="7407630" y="833700"/>
            <a:ext cx="2239267" cy="369332"/>
          </a:xfrm>
          <a:prstGeom prst="rect">
            <a:avLst/>
          </a:prstGeom>
          <a:noFill/>
        </p:spPr>
        <p:txBody>
          <a:bodyPr wrap="none" rtlCol="0">
            <a:spAutoFit/>
          </a:bodyPr>
          <a:lstStyle/>
          <a:p>
            <a:r>
              <a:rPr lang="en-US" dirty="0">
                <a:solidFill>
                  <a:schemeClr val="tx1">
                    <a:lumMod val="75000"/>
                    <a:lumOff val="25000"/>
                  </a:schemeClr>
                </a:solidFill>
              </a:rPr>
              <a:t>New prediction target</a:t>
            </a:r>
            <a:endParaRPr lang="en-NL" dirty="0">
              <a:solidFill>
                <a:schemeClr val="tx1">
                  <a:lumMod val="75000"/>
                  <a:lumOff val="25000"/>
                </a:schemeClr>
              </a:solidFill>
            </a:endParaRPr>
          </a:p>
        </p:txBody>
      </p:sp>
      <p:sp>
        <p:nvSpPr>
          <p:cNvPr id="25" name="TextBox 24">
            <a:extLst>
              <a:ext uri="{FF2B5EF4-FFF2-40B4-BE49-F238E27FC236}">
                <a16:creationId xmlns:a16="http://schemas.microsoft.com/office/drawing/2014/main" id="{EC09AB00-E1B3-06D4-CBE2-25D186C87510}"/>
              </a:ext>
            </a:extLst>
          </p:cNvPr>
          <p:cNvSpPr txBox="1"/>
          <p:nvPr/>
        </p:nvSpPr>
        <p:spPr>
          <a:xfrm>
            <a:off x="848372" y="4657421"/>
            <a:ext cx="2354619" cy="369332"/>
          </a:xfrm>
          <a:prstGeom prst="rect">
            <a:avLst/>
          </a:prstGeom>
          <a:noFill/>
        </p:spPr>
        <p:txBody>
          <a:bodyPr wrap="none" rtlCol="0">
            <a:spAutoFit/>
          </a:bodyPr>
          <a:lstStyle/>
          <a:p>
            <a:r>
              <a:rPr lang="en-US" dirty="0">
                <a:solidFill>
                  <a:schemeClr val="tx1">
                    <a:lumMod val="75000"/>
                    <a:lumOff val="25000"/>
                  </a:schemeClr>
                </a:solidFill>
              </a:rPr>
              <a:t>2. Model 1 fits on Error</a:t>
            </a:r>
            <a:endParaRPr lang="en-NL" dirty="0">
              <a:solidFill>
                <a:schemeClr val="tx1">
                  <a:lumMod val="75000"/>
                  <a:lumOff val="25000"/>
                </a:schemeClr>
              </a:solidFill>
            </a:endParaRPr>
          </a:p>
        </p:txBody>
      </p:sp>
      <p:sp>
        <p:nvSpPr>
          <p:cNvPr id="26" name="TextBox 25">
            <a:extLst>
              <a:ext uri="{FF2B5EF4-FFF2-40B4-BE49-F238E27FC236}">
                <a16:creationId xmlns:a16="http://schemas.microsoft.com/office/drawing/2014/main" id="{6809B502-070D-FA0F-3161-113B08759BDC}"/>
              </a:ext>
            </a:extLst>
          </p:cNvPr>
          <p:cNvSpPr txBox="1"/>
          <p:nvPr/>
        </p:nvSpPr>
        <p:spPr>
          <a:xfrm>
            <a:off x="3212122" y="4850789"/>
            <a:ext cx="1644425" cy="369332"/>
          </a:xfrm>
          <a:prstGeom prst="rect">
            <a:avLst/>
          </a:prstGeom>
          <a:noFill/>
        </p:spPr>
        <p:txBody>
          <a:bodyPr wrap="square" rtlCol="0">
            <a:spAutoFit/>
          </a:bodyPr>
          <a:lstStyle/>
          <a:p>
            <a:r>
              <a:rPr lang="en-US" dirty="0">
                <a:solidFill>
                  <a:schemeClr val="tx1">
                    <a:lumMod val="75000"/>
                    <a:lumOff val="25000"/>
                  </a:schemeClr>
                </a:solidFill>
              </a:rPr>
              <a:t>Overall qual &lt; 5</a:t>
            </a:r>
            <a:endParaRPr lang="en-NL" dirty="0">
              <a:solidFill>
                <a:schemeClr val="tx1">
                  <a:lumMod val="75000"/>
                  <a:lumOff val="25000"/>
                </a:schemeClr>
              </a:solidFill>
            </a:endParaRPr>
          </a:p>
        </p:txBody>
      </p:sp>
      <p:sp>
        <p:nvSpPr>
          <p:cNvPr id="28" name="TextBox 27">
            <a:extLst>
              <a:ext uri="{FF2B5EF4-FFF2-40B4-BE49-F238E27FC236}">
                <a16:creationId xmlns:a16="http://schemas.microsoft.com/office/drawing/2014/main" id="{7DBC9CEE-64D5-92CA-4E22-184EBA22B3F1}"/>
              </a:ext>
            </a:extLst>
          </p:cNvPr>
          <p:cNvSpPr txBox="1"/>
          <p:nvPr/>
        </p:nvSpPr>
        <p:spPr>
          <a:xfrm>
            <a:off x="2377983" y="5373007"/>
            <a:ext cx="1644426" cy="369332"/>
          </a:xfrm>
          <a:prstGeom prst="rect">
            <a:avLst/>
          </a:prstGeom>
          <a:noFill/>
        </p:spPr>
        <p:txBody>
          <a:bodyPr wrap="square" rtlCol="0">
            <a:spAutoFit/>
          </a:bodyPr>
          <a:lstStyle/>
          <a:p>
            <a:r>
              <a:rPr lang="en-US" dirty="0">
                <a:solidFill>
                  <a:schemeClr val="tx1">
                    <a:lumMod val="75000"/>
                    <a:lumOff val="25000"/>
                  </a:schemeClr>
                </a:solidFill>
              </a:rPr>
              <a:t>Liv area &lt; 1680</a:t>
            </a:r>
            <a:endParaRPr lang="en-NL" dirty="0">
              <a:solidFill>
                <a:schemeClr val="tx1">
                  <a:lumMod val="75000"/>
                  <a:lumOff val="25000"/>
                </a:schemeClr>
              </a:solidFill>
            </a:endParaRPr>
          </a:p>
        </p:txBody>
      </p:sp>
      <p:cxnSp>
        <p:nvCxnSpPr>
          <p:cNvPr id="30" name="Straight Arrow Connector 29">
            <a:extLst>
              <a:ext uri="{FF2B5EF4-FFF2-40B4-BE49-F238E27FC236}">
                <a16:creationId xmlns:a16="http://schemas.microsoft.com/office/drawing/2014/main" id="{6CAB41A7-2D34-9F6E-829D-5E2644EA0E28}"/>
              </a:ext>
            </a:extLst>
          </p:cNvPr>
          <p:cNvCxnSpPr>
            <a:cxnSpLocks/>
          </p:cNvCxnSpPr>
          <p:nvPr/>
        </p:nvCxnSpPr>
        <p:spPr>
          <a:xfrm flipH="1">
            <a:off x="3202989" y="5157267"/>
            <a:ext cx="340891" cy="32142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B53B890C-872C-235D-F8BD-C78E17756A6E}"/>
              </a:ext>
            </a:extLst>
          </p:cNvPr>
          <p:cNvCxnSpPr>
            <a:cxnSpLocks/>
          </p:cNvCxnSpPr>
          <p:nvPr/>
        </p:nvCxnSpPr>
        <p:spPr>
          <a:xfrm>
            <a:off x="3334014" y="5791127"/>
            <a:ext cx="464914" cy="318891"/>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764FEFEA-F5E1-0635-B1D3-B187DFDBD79F}"/>
              </a:ext>
            </a:extLst>
          </p:cNvPr>
          <p:cNvCxnSpPr>
            <a:cxnSpLocks/>
          </p:cNvCxnSpPr>
          <p:nvPr/>
        </p:nvCxnSpPr>
        <p:spPr>
          <a:xfrm flipH="1">
            <a:off x="2691992" y="5779282"/>
            <a:ext cx="415529" cy="325834"/>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4098EF0-2537-E5DD-9C7F-4AEF0274D7D4}"/>
              </a:ext>
            </a:extLst>
          </p:cNvPr>
          <p:cNvCxnSpPr>
            <a:cxnSpLocks/>
          </p:cNvCxnSpPr>
          <p:nvPr/>
        </p:nvCxnSpPr>
        <p:spPr>
          <a:xfrm>
            <a:off x="4318959" y="5182954"/>
            <a:ext cx="318547" cy="306477"/>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F5B03501-0947-5315-712E-CE7F3538F6BD}"/>
              </a:ext>
            </a:extLst>
          </p:cNvPr>
          <p:cNvSpPr txBox="1"/>
          <p:nvPr/>
        </p:nvSpPr>
        <p:spPr>
          <a:xfrm>
            <a:off x="4149991" y="5421795"/>
            <a:ext cx="1790573" cy="369332"/>
          </a:xfrm>
          <a:prstGeom prst="rect">
            <a:avLst/>
          </a:prstGeom>
          <a:noFill/>
        </p:spPr>
        <p:txBody>
          <a:bodyPr wrap="square" rtlCol="0">
            <a:spAutoFit/>
          </a:bodyPr>
          <a:lstStyle/>
          <a:p>
            <a:r>
              <a:rPr lang="en-US" dirty="0">
                <a:solidFill>
                  <a:schemeClr val="tx1">
                    <a:lumMod val="75000"/>
                    <a:lumOff val="25000"/>
                  </a:schemeClr>
                </a:solidFill>
              </a:rPr>
              <a:t>Liv area &gt;= 1680</a:t>
            </a:r>
            <a:endParaRPr lang="en-NL" dirty="0">
              <a:solidFill>
                <a:schemeClr val="tx1">
                  <a:lumMod val="75000"/>
                  <a:lumOff val="25000"/>
                </a:schemeClr>
              </a:solidFill>
            </a:endParaRPr>
          </a:p>
        </p:txBody>
      </p:sp>
      <p:cxnSp>
        <p:nvCxnSpPr>
          <p:cNvPr id="45" name="Straight Arrow Connector 44">
            <a:extLst>
              <a:ext uri="{FF2B5EF4-FFF2-40B4-BE49-F238E27FC236}">
                <a16:creationId xmlns:a16="http://schemas.microsoft.com/office/drawing/2014/main" id="{4A46609F-9C9D-7CD6-2659-9B13CD6CD755}"/>
              </a:ext>
            </a:extLst>
          </p:cNvPr>
          <p:cNvCxnSpPr>
            <a:cxnSpLocks/>
          </p:cNvCxnSpPr>
          <p:nvPr/>
        </p:nvCxnSpPr>
        <p:spPr>
          <a:xfrm flipH="1">
            <a:off x="4648423" y="5766160"/>
            <a:ext cx="415529" cy="325834"/>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72347314-D500-4430-374C-90CC3169D292}"/>
              </a:ext>
            </a:extLst>
          </p:cNvPr>
          <p:cNvCxnSpPr>
            <a:cxnSpLocks/>
          </p:cNvCxnSpPr>
          <p:nvPr/>
        </p:nvCxnSpPr>
        <p:spPr>
          <a:xfrm>
            <a:off x="5244442" y="5766160"/>
            <a:ext cx="464914" cy="318891"/>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C1F1BEB3-A9AA-775F-67C7-7C5BEF051C40}"/>
              </a:ext>
            </a:extLst>
          </p:cNvPr>
          <p:cNvSpPr txBox="1"/>
          <p:nvPr/>
        </p:nvSpPr>
        <p:spPr>
          <a:xfrm>
            <a:off x="3171084" y="5073192"/>
            <a:ext cx="292253" cy="307777"/>
          </a:xfrm>
          <a:prstGeom prst="rect">
            <a:avLst/>
          </a:prstGeom>
          <a:noFill/>
        </p:spPr>
        <p:txBody>
          <a:bodyPr wrap="square" rtlCol="0">
            <a:spAutoFit/>
          </a:bodyPr>
          <a:lstStyle/>
          <a:p>
            <a:r>
              <a:rPr lang="en-US" sz="1400" dirty="0">
                <a:solidFill>
                  <a:schemeClr val="tx1">
                    <a:lumMod val="75000"/>
                    <a:lumOff val="25000"/>
                  </a:schemeClr>
                </a:solidFill>
              </a:rPr>
              <a:t>y</a:t>
            </a:r>
            <a:endParaRPr lang="en-NL" dirty="0">
              <a:solidFill>
                <a:schemeClr val="tx1">
                  <a:lumMod val="75000"/>
                  <a:lumOff val="25000"/>
                </a:schemeClr>
              </a:solidFill>
            </a:endParaRPr>
          </a:p>
        </p:txBody>
      </p:sp>
      <p:sp>
        <p:nvSpPr>
          <p:cNvPr id="48" name="TextBox 47">
            <a:extLst>
              <a:ext uri="{FF2B5EF4-FFF2-40B4-BE49-F238E27FC236}">
                <a16:creationId xmlns:a16="http://schemas.microsoft.com/office/drawing/2014/main" id="{1AA95B43-735A-15F7-9EB8-EF5E367B5F2F}"/>
              </a:ext>
            </a:extLst>
          </p:cNvPr>
          <p:cNvSpPr txBox="1"/>
          <p:nvPr/>
        </p:nvSpPr>
        <p:spPr>
          <a:xfrm>
            <a:off x="4444758" y="5108727"/>
            <a:ext cx="292253" cy="307777"/>
          </a:xfrm>
          <a:prstGeom prst="rect">
            <a:avLst/>
          </a:prstGeom>
          <a:noFill/>
        </p:spPr>
        <p:txBody>
          <a:bodyPr wrap="square" rtlCol="0">
            <a:spAutoFit/>
          </a:bodyPr>
          <a:lstStyle/>
          <a:p>
            <a:r>
              <a:rPr lang="en-US" sz="1400" dirty="0">
                <a:solidFill>
                  <a:schemeClr val="tx1">
                    <a:lumMod val="75000"/>
                    <a:lumOff val="25000"/>
                  </a:schemeClr>
                </a:solidFill>
              </a:rPr>
              <a:t>n</a:t>
            </a:r>
            <a:endParaRPr lang="en-NL" dirty="0">
              <a:solidFill>
                <a:schemeClr val="tx1">
                  <a:lumMod val="75000"/>
                  <a:lumOff val="25000"/>
                </a:schemeClr>
              </a:solidFill>
            </a:endParaRPr>
          </a:p>
        </p:txBody>
      </p:sp>
      <p:sp>
        <p:nvSpPr>
          <p:cNvPr id="49" name="TextBox 48">
            <a:extLst>
              <a:ext uri="{FF2B5EF4-FFF2-40B4-BE49-F238E27FC236}">
                <a16:creationId xmlns:a16="http://schemas.microsoft.com/office/drawing/2014/main" id="{6D36ED3D-3C31-1300-D3EA-FBF4DA6B1ABE}"/>
              </a:ext>
            </a:extLst>
          </p:cNvPr>
          <p:cNvSpPr txBox="1"/>
          <p:nvPr/>
        </p:nvSpPr>
        <p:spPr>
          <a:xfrm>
            <a:off x="2717508" y="5685148"/>
            <a:ext cx="292253" cy="307777"/>
          </a:xfrm>
          <a:prstGeom prst="rect">
            <a:avLst/>
          </a:prstGeom>
          <a:noFill/>
        </p:spPr>
        <p:txBody>
          <a:bodyPr wrap="square" rtlCol="0">
            <a:spAutoFit/>
          </a:bodyPr>
          <a:lstStyle/>
          <a:p>
            <a:r>
              <a:rPr lang="en-US" sz="1400" dirty="0">
                <a:solidFill>
                  <a:schemeClr val="tx1">
                    <a:lumMod val="75000"/>
                    <a:lumOff val="25000"/>
                  </a:schemeClr>
                </a:solidFill>
              </a:rPr>
              <a:t>y</a:t>
            </a:r>
            <a:endParaRPr lang="en-NL" dirty="0">
              <a:solidFill>
                <a:schemeClr val="tx1">
                  <a:lumMod val="75000"/>
                  <a:lumOff val="25000"/>
                </a:schemeClr>
              </a:solidFill>
            </a:endParaRPr>
          </a:p>
        </p:txBody>
      </p:sp>
      <p:sp>
        <p:nvSpPr>
          <p:cNvPr id="50" name="TextBox 49">
            <a:extLst>
              <a:ext uri="{FF2B5EF4-FFF2-40B4-BE49-F238E27FC236}">
                <a16:creationId xmlns:a16="http://schemas.microsoft.com/office/drawing/2014/main" id="{5C165DB4-C1C7-C68C-1059-4A02DF4CF786}"/>
              </a:ext>
            </a:extLst>
          </p:cNvPr>
          <p:cNvSpPr txBox="1"/>
          <p:nvPr/>
        </p:nvSpPr>
        <p:spPr>
          <a:xfrm>
            <a:off x="4667084" y="5680783"/>
            <a:ext cx="292253" cy="307777"/>
          </a:xfrm>
          <a:prstGeom prst="rect">
            <a:avLst/>
          </a:prstGeom>
          <a:noFill/>
        </p:spPr>
        <p:txBody>
          <a:bodyPr wrap="square" rtlCol="0">
            <a:spAutoFit/>
          </a:bodyPr>
          <a:lstStyle/>
          <a:p>
            <a:r>
              <a:rPr lang="en-US" sz="1400" dirty="0">
                <a:solidFill>
                  <a:schemeClr val="tx1">
                    <a:lumMod val="75000"/>
                    <a:lumOff val="25000"/>
                  </a:schemeClr>
                </a:solidFill>
              </a:rPr>
              <a:t>y</a:t>
            </a:r>
            <a:endParaRPr lang="en-NL" dirty="0">
              <a:solidFill>
                <a:schemeClr val="tx1">
                  <a:lumMod val="75000"/>
                  <a:lumOff val="25000"/>
                </a:schemeClr>
              </a:solidFill>
            </a:endParaRPr>
          </a:p>
        </p:txBody>
      </p:sp>
      <p:sp>
        <p:nvSpPr>
          <p:cNvPr id="51" name="TextBox 50">
            <a:extLst>
              <a:ext uri="{FF2B5EF4-FFF2-40B4-BE49-F238E27FC236}">
                <a16:creationId xmlns:a16="http://schemas.microsoft.com/office/drawing/2014/main" id="{E596CBB4-71B4-9664-27A2-3BE34E203F34}"/>
              </a:ext>
            </a:extLst>
          </p:cNvPr>
          <p:cNvSpPr txBox="1"/>
          <p:nvPr/>
        </p:nvSpPr>
        <p:spPr>
          <a:xfrm>
            <a:off x="3431540" y="5680784"/>
            <a:ext cx="292253" cy="307777"/>
          </a:xfrm>
          <a:prstGeom prst="rect">
            <a:avLst/>
          </a:prstGeom>
          <a:noFill/>
        </p:spPr>
        <p:txBody>
          <a:bodyPr wrap="square" rtlCol="0">
            <a:spAutoFit/>
          </a:bodyPr>
          <a:lstStyle/>
          <a:p>
            <a:r>
              <a:rPr lang="en-US" sz="1400" dirty="0">
                <a:solidFill>
                  <a:schemeClr val="tx1">
                    <a:lumMod val="75000"/>
                    <a:lumOff val="25000"/>
                  </a:schemeClr>
                </a:solidFill>
              </a:rPr>
              <a:t>n</a:t>
            </a:r>
            <a:endParaRPr lang="en-NL" dirty="0">
              <a:solidFill>
                <a:schemeClr val="tx1">
                  <a:lumMod val="75000"/>
                  <a:lumOff val="25000"/>
                </a:schemeClr>
              </a:solidFill>
            </a:endParaRPr>
          </a:p>
        </p:txBody>
      </p:sp>
      <p:sp>
        <p:nvSpPr>
          <p:cNvPr id="52" name="TextBox 51">
            <a:extLst>
              <a:ext uri="{FF2B5EF4-FFF2-40B4-BE49-F238E27FC236}">
                <a16:creationId xmlns:a16="http://schemas.microsoft.com/office/drawing/2014/main" id="{FB656BF5-DB51-563B-12E1-AA68A5F84E6E}"/>
              </a:ext>
            </a:extLst>
          </p:cNvPr>
          <p:cNvSpPr txBox="1"/>
          <p:nvPr/>
        </p:nvSpPr>
        <p:spPr>
          <a:xfrm>
            <a:off x="5412174" y="5680783"/>
            <a:ext cx="247585" cy="307777"/>
          </a:xfrm>
          <a:prstGeom prst="rect">
            <a:avLst/>
          </a:prstGeom>
          <a:noFill/>
        </p:spPr>
        <p:txBody>
          <a:bodyPr wrap="square" rtlCol="0">
            <a:spAutoFit/>
          </a:bodyPr>
          <a:lstStyle/>
          <a:p>
            <a:r>
              <a:rPr lang="en-US" sz="1400" dirty="0">
                <a:solidFill>
                  <a:schemeClr val="tx1">
                    <a:lumMod val="75000"/>
                    <a:lumOff val="25000"/>
                  </a:schemeClr>
                </a:solidFill>
              </a:rPr>
              <a:t>n</a:t>
            </a:r>
            <a:endParaRPr lang="en-NL" dirty="0">
              <a:solidFill>
                <a:schemeClr val="tx1">
                  <a:lumMod val="75000"/>
                  <a:lumOff val="25000"/>
                </a:schemeClr>
              </a:solidFill>
            </a:endParaRPr>
          </a:p>
        </p:txBody>
      </p:sp>
      <p:sp>
        <p:nvSpPr>
          <p:cNvPr id="54" name="TextBox 53">
            <a:extLst>
              <a:ext uri="{FF2B5EF4-FFF2-40B4-BE49-F238E27FC236}">
                <a16:creationId xmlns:a16="http://schemas.microsoft.com/office/drawing/2014/main" id="{79DC752A-F7D1-6673-B157-63A216DB8B6B}"/>
              </a:ext>
            </a:extLst>
          </p:cNvPr>
          <p:cNvSpPr txBox="1"/>
          <p:nvPr/>
        </p:nvSpPr>
        <p:spPr>
          <a:xfrm>
            <a:off x="3577819" y="6048314"/>
            <a:ext cx="489236" cy="369332"/>
          </a:xfrm>
          <a:prstGeom prst="rect">
            <a:avLst/>
          </a:prstGeom>
          <a:noFill/>
        </p:spPr>
        <p:txBody>
          <a:bodyPr wrap="none" rtlCol="0">
            <a:spAutoFit/>
          </a:bodyPr>
          <a:lstStyle/>
          <a:p>
            <a:r>
              <a:rPr lang="en-US" dirty="0">
                <a:solidFill>
                  <a:schemeClr val="tx1">
                    <a:lumMod val="75000"/>
                    <a:lumOff val="25000"/>
                  </a:schemeClr>
                </a:solidFill>
              </a:rPr>
              <a:t>-79</a:t>
            </a:r>
            <a:endParaRPr lang="en-NL" dirty="0">
              <a:solidFill>
                <a:schemeClr val="tx1">
                  <a:lumMod val="75000"/>
                  <a:lumOff val="25000"/>
                </a:schemeClr>
              </a:solidFill>
            </a:endParaRPr>
          </a:p>
        </p:txBody>
      </p:sp>
      <p:sp>
        <p:nvSpPr>
          <p:cNvPr id="55" name="TextBox 54">
            <a:extLst>
              <a:ext uri="{FF2B5EF4-FFF2-40B4-BE49-F238E27FC236}">
                <a16:creationId xmlns:a16="http://schemas.microsoft.com/office/drawing/2014/main" id="{BD83BFB6-35FC-B2C7-EA90-3BF1AB8EFD94}"/>
              </a:ext>
            </a:extLst>
          </p:cNvPr>
          <p:cNvSpPr txBox="1"/>
          <p:nvPr/>
        </p:nvSpPr>
        <p:spPr>
          <a:xfrm>
            <a:off x="4401918" y="6085033"/>
            <a:ext cx="418704" cy="369332"/>
          </a:xfrm>
          <a:prstGeom prst="rect">
            <a:avLst/>
          </a:prstGeom>
          <a:noFill/>
        </p:spPr>
        <p:txBody>
          <a:bodyPr wrap="none" rtlCol="0">
            <a:spAutoFit/>
          </a:bodyPr>
          <a:lstStyle/>
          <a:p>
            <a:r>
              <a:rPr lang="en-US" dirty="0">
                <a:solidFill>
                  <a:schemeClr val="tx1">
                    <a:lumMod val="75000"/>
                    <a:lumOff val="25000"/>
                  </a:schemeClr>
                </a:solidFill>
              </a:rPr>
              <a:t>46</a:t>
            </a:r>
            <a:endParaRPr lang="en-NL" dirty="0">
              <a:solidFill>
                <a:schemeClr val="tx1">
                  <a:lumMod val="75000"/>
                  <a:lumOff val="25000"/>
                </a:schemeClr>
              </a:solidFill>
            </a:endParaRPr>
          </a:p>
        </p:txBody>
      </p:sp>
      <p:sp>
        <p:nvSpPr>
          <p:cNvPr id="56" name="TextBox 55">
            <a:extLst>
              <a:ext uri="{FF2B5EF4-FFF2-40B4-BE49-F238E27FC236}">
                <a16:creationId xmlns:a16="http://schemas.microsoft.com/office/drawing/2014/main" id="{EE5AB219-3C7E-33A5-9BD4-4DEBF6941599}"/>
              </a:ext>
            </a:extLst>
          </p:cNvPr>
          <p:cNvSpPr txBox="1"/>
          <p:nvPr/>
        </p:nvSpPr>
        <p:spPr>
          <a:xfrm>
            <a:off x="5263530" y="6023815"/>
            <a:ext cx="418704" cy="369332"/>
          </a:xfrm>
          <a:prstGeom prst="rect">
            <a:avLst/>
          </a:prstGeom>
          <a:noFill/>
        </p:spPr>
        <p:txBody>
          <a:bodyPr wrap="none" rtlCol="0">
            <a:spAutoFit/>
          </a:bodyPr>
          <a:lstStyle/>
          <a:p>
            <a:r>
              <a:rPr lang="en-US" dirty="0">
                <a:solidFill>
                  <a:schemeClr val="tx1">
                    <a:lumMod val="75000"/>
                    <a:lumOff val="25000"/>
                  </a:schemeClr>
                </a:solidFill>
              </a:rPr>
              <a:t>41</a:t>
            </a:r>
            <a:endParaRPr lang="en-NL" dirty="0">
              <a:solidFill>
                <a:schemeClr val="tx1">
                  <a:lumMod val="75000"/>
                  <a:lumOff val="25000"/>
                </a:schemeClr>
              </a:solidFill>
            </a:endParaRPr>
          </a:p>
        </p:txBody>
      </p:sp>
      <p:sp>
        <p:nvSpPr>
          <p:cNvPr id="57" name="TextBox 56">
            <a:extLst>
              <a:ext uri="{FF2B5EF4-FFF2-40B4-BE49-F238E27FC236}">
                <a16:creationId xmlns:a16="http://schemas.microsoft.com/office/drawing/2014/main" id="{143EA2E1-D83B-EC35-1ADF-93A4749384AE}"/>
              </a:ext>
            </a:extLst>
          </p:cNvPr>
          <p:cNvSpPr txBox="1"/>
          <p:nvPr/>
        </p:nvSpPr>
        <p:spPr>
          <a:xfrm>
            <a:off x="5724839" y="6023815"/>
            <a:ext cx="372218" cy="369332"/>
          </a:xfrm>
          <a:prstGeom prst="rect">
            <a:avLst/>
          </a:prstGeom>
          <a:noFill/>
        </p:spPr>
        <p:txBody>
          <a:bodyPr wrap="none" rtlCol="0">
            <a:spAutoFit/>
          </a:bodyPr>
          <a:lstStyle/>
          <a:p>
            <a:r>
              <a:rPr lang="en-US" dirty="0">
                <a:solidFill>
                  <a:schemeClr val="tx1">
                    <a:lumMod val="75000"/>
                    <a:lumOff val="25000"/>
                  </a:schemeClr>
                </a:solidFill>
              </a:rPr>
              <a:t>-7</a:t>
            </a:r>
            <a:endParaRPr lang="en-NL" dirty="0">
              <a:solidFill>
                <a:schemeClr val="tx1">
                  <a:lumMod val="75000"/>
                  <a:lumOff val="25000"/>
                </a:schemeClr>
              </a:solidFill>
            </a:endParaRPr>
          </a:p>
        </p:txBody>
      </p:sp>
      <p:sp>
        <p:nvSpPr>
          <p:cNvPr id="58" name="TextBox 57">
            <a:extLst>
              <a:ext uri="{FF2B5EF4-FFF2-40B4-BE49-F238E27FC236}">
                <a16:creationId xmlns:a16="http://schemas.microsoft.com/office/drawing/2014/main" id="{E472D8A6-8452-EE23-800A-0F7023A91AF3}"/>
              </a:ext>
            </a:extLst>
          </p:cNvPr>
          <p:cNvSpPr txBox="1"/>
          <p:nvPr/>
        </p:nvSpPr>
        <p:spPr>
          <a:xfrm>
            <a:off x="10047780" y="2321929"/>
            <a:ext cx="393056" cy="338554"/>
          </a:xfrm>
          <a:prstGeom prst="rect">
            <a:avLst/>
          </a:prstGeom>
          <a:noFill/>
        </p:spPr>
        <p:txBody>
          <a:bodyPr wrap="none" rtlCol="0">
            <a:spAutoFit/>
          </a:bodyPr>
          <a:lstStyle/>
          <a:p>
            <a:r>
              <a:rPr lang="en-US" sz="1600" dirty="0">
                <a:solidFill>
                  <a:schemeClr val="tx1">
                    <a:lumMod val="75000"/>
                    <a:lumOff val="25000"/>
                  </a:schemeClr>
                </a:solidFill>
              </a:rPr>
              <a:t>39</a:t>
            </a:r>
            <a:endParaRPr lang="en-NL" sz="1600" dirty="0">
              <a:solidFill>
                <a:schemeClr val="tx1">
                  <a:lumMod val="75000"/>
                  <a:lumOff val="25000"/>
                </a:schemeClr>
              </a:solidFill>
            </a:endParaRPr>
          </a:p>
        </p:txBody>
      </p:sp>
      <p:sp>
        <p:nvSpPr>
          <p:cNvPr id="59" name="TextBox 58">
            <a:extLst>
              <a:ext uri="{FF2B5EF4-FFF2-40B4-BE49-F238E27FC236}">
                <a16:creationId xmlns:a16="http://schemas.microsoft.com/office/drawing/2014/main" id="{14C66574-FD4E-23FD-4B44-BD07D01D05B3}"/>
              </a:ext>
            </a:extLst>
          </p:cNvPr>
          <p:cNvSpPr txBox="1"/>
          <p:nvPr/>
        </p:nvSpPr>
        <p:spPr>
          <a:xfrm>
            <a:off x="10071023" y="2661727"/>
            <a:ext cx="351378" cy="338554"/>
          </a:xfrm>
          <a:prstGeom prst="rect">
            <a:avLst/>
          </a:prstGeom>
          <a:noFill/>
        </p:spPr>
        <p:txBody>
          <a:bodyPr wrap="none" rtlCol="0">
            <a:spAutoFit/>
          </a:bodyPr>
          <a:lstStyle/>
          <a:p>
            <a:r>
              <a:rPr lang="en-US" sz="1600" dirty="0">
                <a:solidFill>
                  <a:schemeClr val="tx1">
                    <a:lumMod val="75000"/>
                    <a:lumOff val="25000"/>
                  </a:schemeClr>
                </a:solidFill>
              </a:rPr>
              <a:t>-9</a:t>
            </a:r>
            <a:endParaRPr lang="en-NL" sz="1600" dirty="0">
              <a:solidFill>
                <a:schemeClr val="tx1">
                  <a:lumMod val="75000"/>
                  <a:lumOff val="25000"/>
                </a:schemeClr>
              </a:solidFill>
            </a:endParaRPr>
          </a:p>
        </p:txBody>
      </p:sp>
      <p:sp>
        <p:nvSpPr>
          <p:cNvPr id="60" name="TextBox 59">
            <a:extLst>
              <a:ext uri="{FF2B5EF4-FFF2-40B4-BE49-F238E27FC236}">
                <a16:creationId xmlns:a16="http://schemas.microsoft.com/office/drawing/2014/main" id="{D13E964F-D15D-2072-2F3E-B9B0E653E864}"/>
              </a:ext>
            </a:extLst>
          </p:cNvPr>
          <p:cNvSpPr txBox="1"/>
          <p:nvPr/>
        </p:nvSpPr>
        <p:spPr>
          <a:xfrm>
            <a:off x="10012514" y="3004886"/>
            <a:ext cx="455574" cy="338554"/>
          </a:xfrm>
          <a:prstGeom prst="rect">
            <a:avLst/>
          </a:prstGeom>
          <a:noFill/>
        </p:spPr>
        <p:txBody>
          <a:bodyPr wrap="none" rtlCol="0">
            <a:spAutoFit/>
          </a:bodyPr>
          <a:lstStyle/>
          <a:p>
            <a:r>
              <a:rPr lang="en-US" sz="1600" dirty="0">
                <a:solidFill>
                  <a:schemeClr val="tx1">
                    <a:lumMod val="75000"/>
                    <a:lumOff val="25000"/>
                  </a:schemeClr>
                </a:solidFill>
              </a:rPr>
              <a:t>-71</a:t>
            </a:r>
            <a:endParaRPr lang="en-NL" sz="1600" dirty="0">
              <a:solidFill>
                <a:schemeClr val="tx1">
                  <a:lumMod val="75000"/>
                  <a:lumOff val="25000"/>
                </a:schemeClr>
              </a:solidFill>
            </a:endParaRPr>
          </a:p>
        </p:txBody>
      </p:sp>
      <p:sp>
        <p:nvSpPr>
          <p:cNvPr id="61" name="TextBox 60">
            <a:extLst>
              <a:ext uri="{FF2B5EF4-FFF2-40B4-BE49-F238E27FC236}">
                <a16:creationId xmlns:a16="http://schemas.microsoft.com/office/drawing/2014/main" id="{CB10B1C3-9897-D93A-A76C-CCCEA3E732A8}"/>
              </a:ext>
            </a:extLst>
          </p:cNvPr>
          <p:cNvSpPr txBox="1"/>
          <p:nvPr/>
        </p:nvSpPr>
        <p:spPr>
          <a:xfrm>
            <a:off x="10047780" y="3356281"/>
            <a:ext cx="393056" cy="338554"/>
          </a:xfrm>
          <a:prstGeom prst="rect">
            <a:avLst/>
          </a:prstGeom>
          <a:noFill/>
        </p:spPr>
        <p:txBody>
          <a:bodyPr wrap="none" rtlCol="0">
            <a:spAutoFit/>
          </a:bodyPr>
          <a:lstStyle/>
          <a:p>
            <a:r>
              <a:rPr lang="en-US" sz="1600" dirty="0">
                <a:solidFill>
                  <a:schemeClr val="tx1">
                    <a:lumMod val="75000"/>
                    <a:lumOff val="25000"/>
                  </a:schemeClr>
                </a:solidFill>
              </a:rPr>
              <a:t>41</a:t>
            </a:r>
            <a:endParaRPr lang="en-NL" sz="1600" dirty="0">
              <a:solidFill>
                <a:schemeClr val="tx1">
                  <a:lumMod val="75000"/>
                  <a:lumOff val="25000"/>
                </a:schemeClr>
              </a:solidFill>
            </a:endParaRPr>
          </a:p>
        </p:txBody>
      </p:sp>
      <p:sp>
        <p:nvSpPr>
          <p:cNvPr id="67" name="Oval 66">
            <a:extLst>
              <a:ext uri="{FF2B5EF4-FFF2-40B4-BE49-F238E27FC236}">
                <a16:creationId xmlns:a16="http://schemas.microsoft.com/office/drawing/2014/main" id="{D3364514-3F15-D75C-2029-ED1119460F5A}"/>
              </a:ext>
            </a:extLst>
          </p:cNvPr>
          <p:cNvSpPr/>
          <p:nvPr/>
        </p:nvSpPr>
        <p:spPr>
          <a:xfrm>
            <a:off x="3644555" y="6105116"/>
            <a:ext cx="489236" cy="369332"/>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solidFill>
                <a:schemeClr val="tx1">
                  <a:lumMod val="75000"/>
                  <a:lumOff val="25000"/>
                </a:schemeClr>
              </a:solidFill>
            </a:endParaRPr>
          </a:p>
        </p:txBody>
      </p:sp>
      <p:sp>
        <p:nvSpPr>
          <p:cNvPr id="33" name="Rectangle 32">
            <a:extLst>
              <a:ext uri="{FF2B5EF4-FFF2-40B4-BE49-F238E27FC236}">
                <a16:creationId xmlns:a16="http://schemas.microsoft.com/office/drawing/2014/main" id="{1DC15E56-1F37-490E-E738-E061CCD0180B}"/>
              </a:ext>
            </a:extLst>
          </p:cNvPr>
          <p:cNvSpPr/>
          <p:nvPr/>
        </p:nvSpPr>
        <p:spPr>
          <a:xfrm>
            <a:off x="7173167" y="4138311"/>
            <a:ext cx="3255666" cy="716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75000"/>
                    <a:lumOff val="25000"/>
                  </a:schemeClr>
                </a:solidFill>
              </a:rPr>
              <a:t>New prediction on top of Model 0:           174 + (0.1 </a:t>
            </a:r>
            <a:r>
              <a:rPr lang="en-US" sz="1200" dirty="0">
                <a:solidFill>
                  <a:schemeClr val="tx1">
                    <a:lumMod val="75000"/>
                    <a:lumOff val="25000"/>
                  </a:schemeClr>
                </a:solidFill>
              </a:rPr>
              <a:t>✖</a:t>
            </a:r>
            <a:r>
              <a:rPr lang="en-US" sz="1600" dirty="0">
                <a:solidFill>
                  <a:schemeClr val="tx1">
                    <a:lumMod val="75000"/>
                    <a:lumOff val="25000"/>
                  </a:schemeClr>
                </a:solidFill>
              </a:rPr>
              <a:t> -79) = 166 </a:t>
            </a:r>
          </a:p>
          <a:p>
            <a:r>
              <a:rPr lang="en-US" sz="1600" dirty="0">
                <a:solidFill>
                  <a:schemeClr val="tx1">
                    <a:lumMod val="75000"/>
                    <a:lumOff val="25000"/>
                  </a:schemeClr>
                </a:solidFill>
              </a:rPr>
              <a:t>New error: 95 – 166 = -71</a:t>
            </a:r>
          </a:p>
        </p:txBody>
      </p:sp>
      <p:sp>
        <p:nvSpPr>
          <p:cNvPr id="34" name="Rectangle 33">
            <a:extLst>
              <a:ext uri="{FF2B5EF4-FFF2-40B4-BE49-F238E27FC236}">
                <a16:creationId xmlns:a16="http://schemas.microsoft.com/office/drawing/2014/main" id="{0C5704B4-29A7-5D21-85DD-2670D631861F}"/>
              </a:ext>
            </a:extLst>
          </p:cNvPr>
          <p:cNvSpPr/>
          <p:nvPr/>
        </p:nvSpPr>
        <p:spPr>
          <a:xfrm>
            <a:off x="7173167" y="5251851"/>
            <a:ext cx="4653681" cy="623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75000"/>
                    <a:lumOff val="25000"/>
                  </a:schemeClr>
                </a:solidFill>
              </a:rPr>
              <a:t>Model 0 + Model 1 + … + Model n = Final prediction</a:t>
            </a:r>
            <a:endParaRPr lang="en-NL" sz="1600" dirty="0">
              <a:solidFill>
                <a:schemeClr val="tx1">
                  <a:lumMod val="75000"/>
                  <a:lumOff val="25000"/>
                </a:schemeClr>
              </a:solidFill>
            </a:endParaRPr>
          </a:p>
        </p:txBody>
      </p:sp>
      <p:cxnSp>
        <p:nvCxnSpPr>
          <p:cNvPr id="80" name="Straight Arrow Connector 79">
            <a:extLst>
              <a:ext uri="{FF2B5EF4-FFF2-40B4-BE49-F238E27FC236}">
                <a16:creationId xmlns:a16="http://schemas.microsoft.com/office/drawing/2014/main" id="{C8D2FBE9-490C-51B0-39D8-A32C0D7E7BBE}"/>
              </a:ext>
            </a:extLst>
          </p:cNvPr>
          <p:cNvCxnSpPr/>
          <p:nvPr/>
        </p:nvCxnSpPr>
        <p:spPr>
          <a:xfrm flipH="1">
            <a:off x="3431540" y="5157267"/>
            <a:ext cx="292253" cy="259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6008511C-9B07-5F14-3CCA-7CE9BE20FFAE}"/>
              </a:ext>
            </a:extLst>
          </p:cNvPr>
          <p:cNvCxnSpPr/>
          <p:nvPr/>
        </p:nvCxnSpPr>
        <p:spPr>
          <a:xfrm flipH="1">
            <a:off x="4661360" y="5833796"/>
            <a:ext cx="292253" cy="259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7288AE37-F8C8-F62D-D9BC-2B9AE8789184}"/>
              </a:ext>
            </a:extLst>
          </p:cNvPr>
          <p:cNvCxnSpPr>
            <a:cxnSpLocks/>
          </p:cNvCxnSpPr>
          <p:nvPr/>
        </p:nvCxnSpPr>
        <p:spPr>
          <a:xfrm flipH="1">
            <a:off x="2778593" y="5730567"/>
            <a:ext cx="422651" cy="424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53482743-B67F-A141-CF2B-93824373D7FB}"/>
              </a:ext>
            </a:extLst>
          </p:cNvPr>
          <p:cNvCxnSpPr>
            <a:cxnSpLocks/>
          </p:cNvCxnSpPr>
          <p:nvPr/>
        </p:nvCxnSpPr>
        <p:spPr>
          <a:xfrm>
            <a:off x="4298821" y="5162863"/>
            <a:ext cx="312512" cy="2835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5003A855-B17C-0B0C-4A5B-62FE8BB1E977}"/>
              </a:ext>
            </a:extLst>
          </p:cNvPr>
          <p:cNvCxnSpPr>
            <a:cxnSpLocks/>
          </p:cNvCxnSpPr>
          <p:nvPr/>
        </p:nvCxnSpPr>
        <p:spPr>
          <a:xfrm>
            <a:off x="3317210" y="5735037"/>
            <a:ext cx="384391" cy="3700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a:extLst>
              <a:ext uri="{FF2B5EF4-FFF2-40B4-BE49-F238E27FC236}">
                <a16:creationId xmlns:a16="http://schemas.microsoft.com/office/drawing/2014/main" id="{3D8C80F8-5B78-0BD8-0AB3-0BA248C9740B}"/>
              </a:ext>
            </a:extLst>
          </p:cNvPr>
          <p:cNvCxnSpPr>
            <a:cxnSpLocks/>
          </p:cNvCxnSpPr>
          <p:nvPr/>
        </p:nvCxnSpPr>
        <p:spPr>
          <a:xfrm>
            <a:off x="5157190" y="5783843"/>
            <a:ext cx="312512" cy="2835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4DE6A875-9B62-28C3-0BCC-C2D6D3A731B2}"/>
              </a:ext>
            </a:extLst>
          </p:cNvPr>
          <p:cNvCxnSpPr/>
          <p:nvPr/>
        </p:nvCxnSpPr>
        <p:spPr>
          <a:xfrm>
            <a:off x="6791325" y="3990975"/>
            <a:ext cx="0" cy="2402172"/>
          </a:xfrm>
          <a:prstGeom prst="line">
            <a:avLst/>
          </a:prstGeom>
        </p:spPr>
        <p:style>
          <a:lnRef idx="2">
            <a:schemeClr val="dk1"/>
          </a:lnRef>
          <a:fillRef idx="0">
            <a:schemeClr val="dk1"/>
          </a:fillRef>
          <a:effectRef idx="1">
            <a:schemeClr val="dk1"/>
          </a:effectRef>
          <a:fontRef idx="minor">
            <a:schemeClr val="tx1"/>
          </a:fontRef>
        </p:style>
      </p:cxnSp>
      <p:sp>
        <p:nvSpPr>
          <p:cNvPr id="94" name="Oval 93">
            <a:extLst>
              <a:ext uri="{FF2B5EF4-FFF2-40B4-BE49-F238E27FC236}">
                <a16:creationId xmlns:a16="http://schemas.microsoft.com/office/drawing/2014/main" id="{62D545FE-285A-4255-C2E2-4600508D4EFF}"/>
              </a:ext>
            </a:extLst>
          </p:cNvPr>
          <p:cNvSpPr/>
          <p:nvPr/>
        </p:nvSpPr>
        <p:spPr>
          <a:xfrm>
            <a:off x="3588606" y="6069072"/>
            <a:ext cx="466178" cy="318891"/>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7" name="Arrow: Right 96">
            <a:extLst>
              <a:ext uri="{FF2B5EF4-FFF2-40B4-BE49-F238E27FC236}">
                <a16:creationId xmlns:a16="http://schemas.microsoft.com/office/drawing/2014/main" id="{2BAD6597-7A4D-86AA-49BB-292E48232E1E}"/>
              </a:ext>
            </a:extLst>
          </p:cNvPr>
          <p:cNvSpPr/>
          <p:nvPr/>
        </p:nvSpPr>
        <p:spPr>
          <a:xfrm>
            <a:off x="404543" y="3104766"/>
            <a:ext cx="423698" cy="17848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Rectangle 7">
            <a:extLst>
              <a:ext uri="{FF2B5EF4-FFF2-40B4-BE49-F238E27FC236}">
                <a16:creationId xmlns:a16="http://schemas.microsoft.com/office/drawing/2014/main" id="{A05E4714-A089-E391-F9B4-ED60B5D65C40}"/>
              </a:ext>
            </a:extLst>
          </p:cNvPr>
          <p:cNvSpPr/>
          <p:nvPr/>
        </p:nvSpPr>
        <p:spPr>
          <a:xfrm>
            <a:off x="0" y="0"/>
            <a:ext cx="1500027" cy="131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406601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8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9" grpId="0"/>
      <p:bldP spid="11" grpId="0"/>
      <p:bldP spid="13" grpId="0"/>
      <p:bldP spid="15" grpId="0"/>
      <p:bldP spid="17" grpId="0" animBg="1"/>
      <p:bldP spid="24" grpId="0"/>
      <p:bldP spid="25" grpId="0"/>
      <p:bldP spid="26" grpId="0"/>
      <p:bldP spid="28" grpId="0"/>
      <p:bldP spid="43" grpId="0"/>
      <p:bldP spid="47" grpId="0"/>
      <p:bldP spid="48" grpId="0"/>
      <p:bldP spid="49" grpId="0"/>
      <p:bldP spid="50" grpId="0"/>
      <p:bldP spid="51" grpId="0"/>
      <p:bldP spid="52" grpId="0"/>
      <p:bldP spid="54" grpId="0"/>
      <p:bldP spid="55" grpId="0"/>
      <p:bldP spid="56" grpId="0"/>
      <p:bldP spid="57" grpId="0"/>
      <p:bldP spid="58" grpId="0"/>
      <p:bldP spid="59" grpId="0"/>
      <p:bldP spid="60" grpId="0"/>
      <p:bldP spid="61" grpId="0"/>
      <p:bldP spid="33" grpId="0"/>
      <p:bldP spid="34" grpId="0"/>
      <p:bldP spid="94" grpId="0" animBg="1"/>
      <p:bldP spid="9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3AA571B-DC5B-8C72-809B-0FF3896D0F48}"/>
              </a:ext>
            </a:extLst>
          </p:cNvPr>
          <p:cNvSpPr/>
          <p:nvPr/>
        </p:nvSpPr>
        <p:spPr>
          <a:xfrm>
            <a:off x="430712" y="7521151"/>
            <a:ext cx="12192000" cy="682710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ln>
                <a:solidFill>
                  <a:schemeClr val="accent1">
                    <a:lumMod val="40000"/>
                    <a:lumOff val="60000"/>
                  </a:schemeClr>
                </a:solidFill>
              </a:ln>
            </a:endParaRPr>
          </a:p>
        </p:txBody>
      </p:sp>
      <p:graphicFrame>
        <p:nvGraphicFramePr>
          <p:cNvPr id="19" name="Table 20">
            <a:extLst>
              <a:ext uri="{FF2B5EF4-FFF2-40B4-BE49-F238E27FC236}">
                <a16:creationId xmlns:a16="http://schemas.microsoft.com/office/drawing/2014/main" id="{8F31D718-A979-6FCC-0F2C-D9945E5B4250}"/>
              </a:ext>
            </a:extLst>
          </p:cNvPr>
          <p:cNvGraphicFramePr>
            <a:graphicFrameLocks noGrp="1"/>
          </p:cNvGraphicFramePr>
          <p:nvPr>
            <p:extLst>
              <p:ext uri="{D42A27DB-BD31-4B8C-83A1-F6EECF244321}">
                <p14:modId xmlns:p14="http://schemas.microsoft.com/office/powerpoint/2010/main" val="2513187744"/>
              </p:ext>
            </p:extLst>
          </p:nvPr>
        </p:nvGraphicFramePr>
        <p:xfrm>
          <a:off x="641242" y="2759848"/>
          <a:ext cx="6492915" cy="1874136"/>
        </p:xfrm>
        <a:graphic>
          <a:graphicData uri="http://schemas.openxmlformats.org/drawingml/2006/table">
            <a:tbl>
              <a:tblPr>
                <a:tableStyleId>{5C22544A-7EE6-4342-B048-85BDC9FD1C3A}</a:tableStyleId>
              </a:tblPr>
              <a:tblGrid>
                <a:gridCol w="1298583">
                  <a:extLst>
                    <a:ext uri="{9D8B030D-6E8A-4147-A177-3AD203B41FA5}">
                      <a16:colId xmlns:a16="http://schemas.microsoft.com/office/drawing/2014/main" val="2762061919"/>
                    </a:ext>
                  </a:extLst>
                </a:gridCol>
                <a:gridCol w="1298583">
                  <a:extLst>
                    <a:ext uri="{9D8B030D-6E8A-4147-A177-3AD203B41FA5}">
                      <a16:colId xmlns:a16="http://schemas.microsoft.com/office/drawing/2014/main" val="3560636806"/>
                    </a:ext>
                  </a:extLst>
                </a:gridCol>
                <a:gridCol w="1298583">
                  <a:extLst>
                    <a:ext uri="{9D8B030D-6E8A-4147-A177-3AD203B41FA5}">
                      <a16:colId xmlns:a16="http://schemas.microsoft.com/office/drawing/2014/main" val="853394279"/>
                    </a:ext>
                  </a:extLst>
                </a:gridCol>
                <a:gridCol w="1298583">
                  <a:extLst>
                    <a:ext uri="{9D8B030D-6E8A-4147-A177-3AD203B41FA5}">
                      <a16:colId xmlns:a16="http://schemas.microsoft.com/office/drawing/2014/main" val="2275596127"/>
                    </a:ext>
                  </a:extLst>
                </a:gridCol>
                <a:gridCol w="1298583">
                  <a:extLst>
                    <a:ext uri="{9D8B030D-6E8A-4147-A177-3AD203B41FA5}">
                      <a16:colId xmlns:a16="http://schemas.microsoft.com/office/drawing/2014/main" val="3862885737"/>
                    </a:ext>
                  </a:extLst>
                </a:gridCol>
              </a:tblGrid>
              <a:tr h="593556">
                <a:tc>
                  <a:txBody>
                    <a:bodyPr/>
                    <a:lstStyle/>
                    <a:p>
                      <a:pPr algn="ctr"/>
                      <a:r>
                        <a:rPr lang="en-US" sz="1300" dirty="0">
                          <a:solidFill>
                            <a:schemeClr val="bg1"/>
                          </a:solidFill>
                        </a:rPr>
                        <a:t>Sale price         </a:t>
                      </a:r>
                    </a:p>
                    <a:p>
                      <a:pPr algn="ctr"/>
                      <a:r>
                        <a:rPr lang="en-US" sz="1300" dirty="0">
                          <a:solidFill>
                            <a:schemeClr val="bg1"/>
                          </a:solidFill>
                        </a:rPr>
                        <a:t>(in thousands </a:t>
                      </a:r>
                      <a:r>
                        <a:rPr lang="en-NL" sz="1300" b="0" i="0" kern="1200" dirty="0">
                          <a:solidFill>
                            <a:schemeClr val="bg1"/>
                          </a:solidFill>
                          <a:effectLst/>
                          <a:latin typeface="+mn-lt"/>
                          <a:ea typeface="+mn-ea"/>
                          <a:cs typeface="+mn-cs"/>
                        </a:rPr>
                        <a:t>$</a:t>
                      </a:r>
                      <a:r>
                        <a:rPr lang="en-US" sz="1300" dirty="0">
                          <a:solidFill>
                            <a:schemeClr val="bg1"/>
                          </a:solidFill>
                        </a:rPr>
                        <a:t>)</a:t>
                      </a:r>
                      <a:endParaRPr lang="en-NL" sz="13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1300" dirty="0">
                          <a:solidFill>
                            <a:schemeClr val="bg1"/>
                          </a:solidFill>
                        </a:rPr>
                        <a:t>Overall quality</a:t>
                      </a:r>
                      <a:endParaRPr lang="en-NL" sz="13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1300" dirty="0">
                          <a:solidFill>
                            <a:schemeClr val="bg1"/>
                          </a:solidFill>
                        </a:rPr>
                        <a:t>Gr liv area</a:t>
                      </a:r>
                      <a:endParaRPr lang="en-NL" sz="13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1300" dirty="0">
                          <a:solidFill>
                            <a:schemeClr val="bg1"/>
                          </a:solidFill>
                        </a:rPr>
                        <a:t>Predicted sale price</a:t>
                      </a:r>
                      <a:endParaRPr lang="en-NL" sz="13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1300" dirty="0">
                          <a:solidFill>
                            <a:schemeClr val="bg1"/>
                          </a:solidFill>
                        </a:rPr>
                        <a:t>Error</a:t>
                      </a:r>
                      <a:endParaRPr lang="en-NL" sz="13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1995064458"/>
                  </a:ext>
                </a:extLst>
              </a:tr>
              <a:tr h="320145">
                <a:tc>
                  <a:txBody>
                    <a:bodyPr/>
                    <a:lstStyle/>
                    <a:p>
                      <a:pPr algn="ctr"/>
                      <a:r>
                        <a:rPr lang="en-US" sz="1400" dirty="0">
                          <a:solidFill>
                            <a:schemeClr val="bg1"/>
                          </a:solidFill>
                        </a:rPr>
                        <a:t>215</a:t>
                      </a: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rPr>
                        <a:t>6</a:t>
                      </a: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rPr>
                        <a:t>1656</a:t>
                      </a: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7954022"/>
                  </a:ext>
                </a:extLst>
              </a:tr>
              <a:tr h="320145">
                <a:tc>
                  <a:txBody>
                    <a:bodyPr/>
                    <a:lstStyle/>
                    <a:p>
                      <a:pPr algn="ctr"/>
                      <a:r>
                        <a:rPr lang="en-US" sz="1400" dirty="0">
                          <a:solidFill>
                            <a:schemeClr val="bg1"/>
                          </a:solidFill>
                        </a:rPr>
                        <a:t>167</a:t>
                      </a: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rPr>
                        <a:t>6</a:t>
                      </a: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rPr>
                        <a:t>1516</a:t>
                      </a: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1395758"/>
                  </a:ext>
                </a:extLst>
              </a:tr>
              <a:tr h="320145">
                <a:tc>
                  <a:txBody>
                    <a:bodyPr/>
                    <a:lstStyle/>
                    <a:p>
                      <a:pPr algn="ctr"/>
                      <a:r>
                        <a:rPr lang="en-US" sz="1400" dirty="0">
                          <a:solidFill>
                            <a:schemeClr val="bg1"/>
                          </a:solidFill>
                        </a:rPr>
                        <a:t>95</a:t>
                      </a: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rPr>
                        <a:t>3</a:t>
                      </a: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rPr>
                        <a:t>1699</a:t>
                      </a: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3098289"/>
                  </a:ext>
                </a:extLst>
              </a:tr>
              <a:tr h="320145">
                <a:tc>
                  <a:txBody>
                    <a:bodyPr/>
                    <a:lstStyle/>
                    <a:p>
                      <a:pPr algn="ctr"/>
                      <a:r>
                        <a:rPr lang="en-US" sz="1400" dirty="0">
                          <a:solidFill>
                            <a:schemeClr val="bg1"/>
                          </a:solidFill>
                        </a:rPr>
                        <a:t>220</a:t>
                      </a: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rPr>
                        <a:t>7</a:t>
                      </a: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rPr>
                        <a:t>1782</a:t>
                      </a: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NL" sz="1400" dirty="0">
                        <a:solidFill>
                          <a:schemeClr val="bg1"/>
                        </a:solidFill>
                      </a:endParaRPr>
                    </a:p>
                  </a:txBody>
                  <a:tcPr marL="78940" marR="78940" marT="39470" marB="394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047198"/>
                  </a:ext>
                </a:extLst>
              </a:tr>
            </a:tbl>
          </a:graphicData>
        </a:graphic>
      </p:graphicFrame>
      <p:sp>
        <p:nvSpPr>
          <p:cNvPr id="22" name="TextBox 21">
            <a:extLst>
              <a:ext uri="{FF2B5EF4-FFF2-40B4-BE49-F238E27FC236}">
                <a16:creationId xmlns:a16="http://schemas.microsoft.com/office/drawing/2014/main" id="{B2C8E548-F643-A40A-49ED-CEF84E7CBAD1}"/>
              </a:ext>
            </a:extLst>
          </p:cNvPr>
          <p:cNvSpPr txBox="1"/>
          <p:nvPr/>
        </p:nvSpPr>
        <p:spPr>
          <a:xfrm>
            <a:off x="513510" y="301171"/>
            <a:ext cx="11214878" cy="461665"/>
          </a:xfrm>
          <a:prstGeom prst="rect">
            <a:avLst/>
          </a:prstGeom>
          <a:noFill/>
        </p:spPr>
        <p:txBody>
          <a:bodyPr wrap="square" rtlCol="0">
            <a:spAutoFit/>
          </a:bodyPr>
          <a:lstStyle/>
          <a:p>
            <a:r>
              <a:rPr lang="en-US" sz="2400" dirty="0">
                <a:solidFill>
                  <a:schemeClr val="bg1"/>
                </a:solidFill>
              </a:rPr>
              <a:t>GBM | Applying GBM on Ames housing dataset to determine error on model 0</a:t>
            </a:r>
            <a:endParaRPr lang="en-NL" sz="2400" dirty="0">
              <a:solidFill>
                <a:schemeClr val="tx1">
                  <a:lumMod val="75000"/>
                  <a:lumOff val="25000"/>
                </a:schemeClr>
              </a:solidFill>
            </a:endParaRPr>
          </a:p>
        </p:txBody>
      </p:sp>
      <p:sp>
        <p:nvSpPr>
          <p:cNvPr id="23" name="TextBox 22">
            <a:extLst>
              <a:ext uri="{FF2B5EF4-FFF2-40B4-BE49-F238E27FC236}">
                <a16:creationId xmlns:a16="http://schemas.microsoft.com/office/drawing/2014/main" id="{51E01941-D871-2BB1-F677-B7DF414DF7C0}"/>
              </a:ext>
            </a:extLst>
          </p:cNvPr>
          <p:cNvSpPr txBox="1"/>
          <p:nvPr/>
        </p:nvSpPr>
        <p:spPr>
          <a:xfrm>
            <a:off x="641242" y="1244511"/>
            <a:ext cx="6745875" cy="646331"/>
          </a:xfrm>
          <a:prstGeom prst="rect">
            <a:avLst/>
          </a:prstGeom>
          <a:solidFill>
            <a:schemeClr val="accent1">
              <a:lumMod val="50000"/>
            </a:schemeClr>
          </a:solidFill>
        </p:spPr>
        <p:txBody>
          <a:bodyPr wrap="square" rtlCol="0">
            <a:spAutoFit/>
          </a:bodyPr>
          <a:lstStyle/>
          <a:p>
            <a:r>
              <a:rPr lang="en-US" sz="1800" dirty="0">
                <a:solidFill>
                  <a:schemeClr val="bg1"/>
                </a:solidFill>
              </a:rPr>
              <a:t>House sale price prediction</a:t>
            </a:r>
            <a:endParaRPr lang="en-NL" sz="1800" dirty="0">
              <a:solidFill>
                <a:schemeClr val="bg1"/>
              </a:solidFill>
            </a:endParaRPr>
          </a:p>
          <a:p>
            <a:r>
              <a:rPr lang="en-US" dirty="0">
                <a:solidFill>
                  <a:schemeClr val="bg1"/>
                </a:solidFill>
              </a:rPr>
              <a:t>Four data points from Ames housing dataset</a:t>
            </a:r>
            <a:endParaRPr lang="en-NL" dirty="0">
              <a:solidFill>
                <a:schemeClr val="bg1"/>
              </a:solidFill>
            </a:endParaRPr>
          </a:p>
        </p:txBody>
      </p:sp>
      <p:sp>
        <p:nvSpPr>
          <p:cNvPr id="2" name="TextBox 1">
            <a:extLst>
              <a:ext uri="{FF2B5EF4-FFF2-40B4-BE49-F238E27FC236}">
                <a16:creationId xmlns:a16="http://schemas.microsoft.com/office/drawing/2014/main" id="{8E37539E-232E-D897-8B98-1AE03F17F55C}"/>
              </a:ext>
            </a:extLst>
          </p:cNvPr>
          <p:cNvSpPr txBox="1"/>
          <p:nvPr/>
        </p:nvSpPr>
        <p:spPr>
          <a:xfrm>
            <a:off x="8231918" y="1859822"/>
            <a:ext cx="3496470" cy="369332"/>
          </a:xfrm>
          <a:prstGeom prst="rect">
            <a:avLst/>
          </a:prstGeom>
          <a:noFill/>
        </p:spPr>
        <p:txBody>
          <a:bodyPr wrap="none" rtlCol="0">
            <a:spAutoFit/>
          </a:bodyPr>
          <a:lstStyle/>
          <a:p>
            <a:r>
              <a:rPr lang="en-US" dirty="0">
                <a:solidFill>
                  <a:schemeClr val="bg1"/>
                </a:solidFill>
              </a:rPr>
              <a:t>1. Worst prediction (base model 0):</a:t>
            </a:r>
            <a:endParaRPr lang="en-NL" dirty="0">
              <a:solidFill>
                <a:schemeClr val="bg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5B38705-AAF3-630F-8D5B-A42375C7A6D5}"/>
                  </a:ext>
                </a:extLst>
              </p:cNvPr>
              <p:cNvSpPr txBox="1"/>
              <p:nvPr/>
            </p:nvSpPr>
            <p:spPr>
              <a:xfrm>
                <a:off x="8490572" y="2228404"/>
                <a:ext cx="2193229" cy="487954"/>
              </a:xfrm>
              <a:prstGeom prst="rect">
                <a:avLst/>
              </a:prstGeom>
              <a:noFill/>
            </p:spPr>
            <p:txBody>
              <a:bodyPr wrap="none" rtlCol="0">
                <a:spAutoFit/>
              </a:bodyPr>
              <a:lstStyle/>
              <a:p>
                <a14:m>
                  <m:oMath xmlns:m="http://schemas.openxmlformats.org/officeDocument/2006/math">
                    <m:f>
                      <m:fPr>
                        <m:ctrlPr>
                          <a:rPr lang="en-NL"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215+167+95+220</m:t>
                        </m:r>
                      </m:num>
                      <m:den>
                        <m:r>
                          <a:rPr lang="en-US" b="0" i="1" smtClean="0">
                            <a:solidFill>
                              <a:schemeClr val="bg1"/>
                            </a:solidFill>
                            <a:latin typeface="Cambria Math" panose="02040503050406030204" pitchFamily="18" charset="0"/>
                          </a:rPr>
                          <m:t>4</m:t>
                        </m:r>
                      </m:den>
                    </m:f>
                  </m:oMath>
                </a14:m>
                <a:r>
                  <a:rPr lang="en-US" dirty="0">
                    <a:solidFill>
                      <a:schemeClr val="bg1"/>
                    </a:solidFill>
                  </a:rPr>
                  <a:t> = 174</a:t>
                </a:r>
                <a:endParaRPr lang="en-NL" dirty="0">
                  <a:solidFill>
                    <a:schemeClr val="bg1"/>
                  </a:solidFill>
                </a:endParaRPr>
              </a:p>
            </p:txBody>
          </p:sp>
        </mc:Choice>
        <mc:Fallback xmlns="">
          <p:sp>
            <p:nvSpPr>
              <p:cNvPr id="3" name="TextBox 2">
                <a:extLst>
                  <a:ext uri="{FF2B5EF4-FFF2-40B4-BE49-F238E27FC236}">
                    <a16:creationId xmlns:a16="http://schemas.microsoft.com/office/drawing/2014/main" id="{45B38705-AAF3-630F-8D5B-A42375C7A6D5}"/>
                  </a:ext>
                </a:extLst>
              </p:cNvPr>
              <p:cNvSpPr txBox="1">
                <a:spLocks noRot="1" noChangeAspect="1" noMove="1" noResize="1" noEditPoints="1" noAdjustHandles="1" noChangeArrowheads="1" noChangeShapeType="1" noTextEdit="1"/>
              </p:cNvSpPr>
              <p:nvPr/>
            </p:nvSpPr>
            <p:spPr>
              <a:xfrm>
                <a:off x="8490572" y="2228404"/>
                <a:ext cx="2193229" cy="487954"/>
              </a:xfrm>
              <a:prstGeom prst="rect">
                <a:avLst/>
              </a:prstGeom>
              <a:blipFill>
                <a:blip r:embed="rId3"/>
                <a:stretch>
                  <a:fillRect r="-1111" b="-7500"/>
                </a:stretch>
              </a:blipFill>
            </p:spPr>
            <p:txBody>
              <a:bodyPr/>
              <a:lstStyle/>
              <a:p>
                <a:r>
                  <a:rPr lang="en-NL">
                    <a:noFill/>
                  </a:rPr>
                  <a:t> </a:t>
                </a:r>
              </a:p>
            </p:txBody>
          </p:sp>
        </mc:Fallback>
      </mc:AlternateContent>
      <p:sp>
        <p:nvSpPr>
          <p:cNvPr id="4" name="TextBox 3">
            <a:extLst>
              <a:ext uri="{FF2B5EF4-FFF2-40B4-BE49-F238E27FC236}">
                <a16:creationId xmlns:a16="http://schemas.microsoft.com/office/drawing/2014/main" id="{2E13D42E-2BB0-4870-365D-22F91F6E11A6}"/>
              </a:ext>
            </a:extLst>
          </p:cNvPr>
          <p:cNvSpPr txBox="1"/>
          <p:nvPr/>
        </p:nvSpPr>
        <p:spPr>
          <a:xfrm>
            <a:off x="4936030" y="3290201"/>
            <a:ext cx="475212" cy="307777"/>
          </a:xfrm>
          <a:prstGeom prst="rect">
            <a:avLst/>
          </a:prstGeom>
          <a:noFill/>
        </p:spPr>
        <p:txBody>
          <a:bodyPr wrap="square" rtlCol="0">
            <a:spAutoFit/>
          </a:bodyPr>
          <a:lstStyle/>
          <a:p>
            <a:r>
              <a:rPr lang="en-US" sz="1400" dirty="0">
                <a:solidFill>
                  <a:schemeClr val="bg1"/>
                </a:solidFill>
              </a:rPr>
              <a:t>174</a:t>
            </a:r>
            <a:endParaRPr lang="en-NL" sz="1200" dirty="0">
              <a:solidFill>
                <a:schemeClr val="bg1"/>
              </a:solidFill>
            </a:endParaRPr>
          </a:p>
        </p:txBody>
      </p:sp>
      <p:sp>
        <p:nvSpPr>
          <p:cNvPr id="5" name="TextBox 4">
            <a:extLst>
              <a:ext uri="{FF2B5EF4-FFF2-40B4-BE49-F238E27FC236}">
                <a16:creationId xmlns:a16="http://schemas.microsoft.com/office/drawing/2014/main" id="{7EEB9EBF-4DAC-E470-D879-17D6B9942021}"/>
              </a:ext>
            </a:extLst>
          </p:cNvPr>
          <p:cNvSpPr txBox="1"/>
          <p:nvPr/>
        </p:nvSpPr>
        <p:spPr>
          <a:xfrm>
            <a:off x="4936030" y="3657591"/>
            <a:ext cx="475212" cy="307777"/>
          </a:xfrm>
          <a:prstGeom prst="rect">
            <a:avLst/>
          </a:prstGeom>
          <a:noFill/>
        </p:spPr>
        <p:txBody>
          <a:bodyPr wrap="square" rtlCol="0">
            <a:spAutoFit/>
          </a:bodyPr>
          <a:lstStyle/>
          <a:p>
            <a:r>
              <a:rPr lang="en-US" sz="1400" dirty="0">
                <a:solidFill>
                  <a:schemeClr val="bg1"/>
                </a:solidFill>
              </a:rPr>
              <a:t>174</a:t>
            </a:r>
            <a:endParaRPr lang="en-NL" sz="1400" dirty="0">
              <a:solidFill>
                <a:schemeClr val="bg1"/>
              </a:solidFill>
            </a:endParaRPr>
          </a:p>
        </p:txBody>
      </p:sp>
      <p:sp>
        <p:nvSpPr>
          <p:cNvPr id="6" name="TextBox 5">
            <a:extLst>
              <a:ext uri="{FF2B5EF4-FFF2-40B4-BE49-F238E27FC236}">
                <a16:creationId xmlns:a16="http://schemas.microsoft.com/office/drawing/2014/main" id="{A4340DC3-5F1A-02C9-E696-6329F2C16C9C}"/>
              </a:ext>
            </a:extLst>
          </p:cNvPr>
          <p:cNvSpPr txBox="1"/>
          <p:nvPr/>
        </p:nvSpPr>
        <p:spPr>
          <a:xfrm>
            <a:off x="4936030" y="3972038"/>
            <a:ext cx="475212" cy="307777"/>
          </a:xfrm>
          <a:prstGeom prst="rect">
            <a:avLst/>
          </a:prstGeom>
          <a:noFill/>
        </p:spPr>
        <p:txBody>
          <a:bodyPr wrap="square" rtlCol="0">
            <a:spAutoFit/>
          </a:bodyPr>
          <a:lstStyle/>
          <a:p>
            <a:r>
              <a:rPr lang="en-US" sz="1400" dirty="0">
                <a:solidFill>
                  <a:schemeClr val="bg1"/>
                </a:solidFill>
              </a:rPr>
              <a:t>174</a:t>
            </a:r>
            <a:endParaRPr lang="en-NL" sz="1600" dirty="0">
              <a:solidFill>
                <a:schemeClr val="bg1"/>
              </a:solidFill>
            </a:endParaRPr>
          </a:p>
        </p:txBody>
      </p:sp>
      <p:sp>
        <p:nvSpPr>
          <p:cNvPr id="7" name="TextBox 6">
            <a:extLst>
              <a:ext uri="{FF2B5EF4-FFF2-40B4-BE49-F238E27FC236}">
                <a16:creationId xmlns:a16="http://schemas.microsoft.com/office/drawing/2014/main" id="{FE10976F-16E3-A4D4-0D94-5D24AF48B7A0}"/>
              </a:ext>
            </a:extLst>
          </p:cNvPr>
          <p:cNvSpPr txBox="1"/>
          <p:nvPr/>
        </p:nvSpPr>
        <p:spPr>
          <a:xfrm>
            <a:off x="4936030" y="4360530"/>
            <a:ext cx="475212" cy="307777"/>
          </a:xfrm>
          <a:prstGeom prst="rect">
            <a:avLst/>
          </a:prstGeom>
          <a:noFill/>
        </p:spPr>
        <p:txBody>
          <a:bodyPr wrap="square" rtlCol="0">
            <a:spAutoFit/>
          </a:bodyPr>
          <a:lstStyle/>
          <a:p>
            <a:r>
              <a:rPr lang="en-US" sz="1400" dirty="0">
                <a:solidFill>
                  <a:schemeClr val="bg1"/>
                </a:solidFill>
              </a:rPr>
              <a:t>174</a:t>
            </a:r>
            <a:endParaRPr lang="en-NL" sz="1600" dirty="0">
              <a:solidFill>
                <a:schemeClr val="bg1"/>
              </a:solidFill>
            </a:endParaRPr>
          </a:p>
        </p:txBody>
      </p:sp>
      <p:sp>
        <p:nvSpPr>
          <p:cNvPr id="9" name="TextBox 8">
            <a:extLst>
              <a:ext uri="{FF2B5EF4-FFF2-40B4-BE49-F238E27FC236}">
                <a16:creationId xmlns:a16="http://schemas.microsoft.com/office/drawing/2014/main" id="{843CB5B3-C666-A331-CC34-B0D19EC954AF}"/>
              </a:ext>
            </a:extLst>
          </p:cNvPr>
          <p:cNvSpPr txBox="1"/>
          <p:nvPr/>
        </p:nvSpPr>
        <p:spPr>
          <a:xfrm>
            <a:off x="6301470" y="3301194"/>
            <a:ext cx="393432" cy="307777"/>
          </a:xfrm>
          <a:prstGeom prst="rect">
            <a:avLst/>
          </a:prstGeom>
          <a:noFill/>
        </p:spPr>
        <p:txBody>
          <a:bodyPr wrap="square" rtlCol="0">
            <a:spAutoFit/>
          </a:bodyPr>
          <a:lstStyle/>
          <a:p>
            <a:r>
              <a:rPr lang="en-US" sz="1400" dirty="0">
                <a:solidFill>
                  <a:schemeClr val="bg1"/>
                </a:solidFill>
              </a:rPr>
              <a:t>41</a:t>
            </a:r>
            <a:endParaRPr lang="en-NL" sz="1600" dirty="0">
              <a:solidFill>
                <a:schemeClr val="bg1"/>
              </a:solidFill>
            </a:endParaRPr>
          </a:p>
        </p:txBody>
      </p:sp>
      <p:sp>
        <p:nvSpPr>
          <p:cNvPr id="11" name="TextBox 10">
            <a:extLst>
              <a:ext uri="{FF2B5EF4-FFF2-40B4-BE49-F238E27FC236}">
                <a16:creationId xmlns:a16="http://schemas.microsoft.com/office/drawing/2014/main" id="{EABD8AA1-AD2F-FD93-7003-406B42A403FE}"/>
              </a:ext>
            </a:extLst>
          </p:cNvPr>
          <p:cNvSpPr txBox="1"/>
          <p:nvPr/>
        </p:nvSpPr>
        <p:spPr>
          <a:xfrm>
            <a:off x="6328867" y="3648601"/>
            <a:ext cx="393432" cy="307777"/>
          </a:xfrm>
          <a:prstGeom prst="rect">
            <a:avLst/>
          </a:prstGeom>
          <a:noFill/>
        </p:spPr>
        <p:txBody>
          <a:bodyPr wrap="square" rtlCol="0">
            <a:spAutoFit/>
          </a:bodyPr>
          <a:lstStyle/>
          <a:p>
            <a:r>
              <a:rPr lang="en-US" sz="1400" dirty="0">
                <a:solidFill>
                  <a:schemeClr val="bg1"/>
                </a:solidFill>
              </a:rPr>
              <a:t>-7</a:t>
            </a:r>
            <a:endParaRPr lang="en-NL" sz="1400" dirty="0">
              <a:solidFill>
                <a:schemeClr val="bg1"/>
              </a:solidFill>
            </a:endParaRPr>
          </a:p>
        </p:txBody>
      </p:sp>
      <p:sp>
        <p:nvSpPr>
          <p:cNvPr id="13" name="TextBox 12">
            <a:extLst>
              <a:ext uri="{FF2B5EF4-FFF2-40B4-BE49-F238E27FC236}">
                <a16:creationId xmlns:a16="http://schemas.microsoft.com/office/drawing/2014/main" id="{0F850EC4-38AD-1F47-6AA9-6ACDC9B860C7}"/>
              </a:ext>
            </a:extLst>
          </p:cNvPr>
          <p:cNvSpPr txBox="1"/>
          <p:nvPr/>
        </p:nvSpPr>
        <p:spPr>
          <a:xfrm>
            <a:off x="6278242" y="3970429"/>
            <a:ext cx="461921" cy="338554"/>
          </a:xfrm>
          <a:prstGeom prst="rect">
            <a:avLst/>
          </a:prstGeom>
          <a:noFill/>
        </p:spPr>
        <p:txBody>
          <a:bodyPr wrap="square" rtlCol="0">
            <a:spAutoFit/>
          </a:bodyPr>
          <a:lstStyle/>
          <a:p>
            <a:r>
              <a:rPr lang="en-US" sz="1600" dirty="0">
                <a:solidFill>
                  <a:schemeClr val="bg1"/>
                </a:solidFill>
              </a:rPr>
              <a:t>-</a:t>
            </a:r>
            <a:r>
              <a:rPr lang="en-US" sz="1400" dirty="0">
                <a:solidFill>
                  <a:schemeClr val="bg1"/>
                </a:solidFill>
              </a:rPr>
              <a:t>79</a:t>
            </a:r>
            <a:endParaRPr lang="en-NL" sz="1600" dirty="0">
              <a:solidFill>
                <a:schemeClr val="bg1"/>
              </a:solidFill>
            </a:endParaRPr>
          </a:p>
        </p:txBody>
      </p:sp>
      <p:sp>
        <p:nvSpPr>
          <p:cNvPr id="15" name="TextBox 14">
            <a:extLst>
              <a:ext uri="{FF2B5EF4-FFF2-40B4-BE49-F238E27FC236}">
                <a16:creationId xmlns:a16="http://schemas.microsoft.com/office/drawing/2014/main" id="{D22EDD7D-2847-CF62-05D7-CB1477ECA83F}"/>
              </a:ext>
            </a:extLst>
          </p:cNvPr>
          <p:cNvSpPr txBox="1"/>
          <p:nvPr/>
        </p:nvSpPr>
        <p:spPr>
          <a:xfrm>
            <a:off x="6326925" y="4324167"/>
            <a:ext cx="516712" cy="307777"/>
          </a:xfrm>
          <a:prstGeom prst="rect">
            <a:avLst/>
          </a:prstGeom>
          <a:noFill/>
        </p:spPr>
        <p:txBody>
          <a:bodyPr wrap="square" rtlCol="0">
            <a:spAutoFit/>
          </a:bodyPr>
          <a:lstStyle/>
          <a:p>
            <a:r>
              <a:rPr lang="en-US" sz="1400" dirty="0">
                <a:solidFill>
                  <a:schemeClr val="bg1"/>
                </a:solidFill>
              </a:rPr>
              <a:t>46</a:t>
            </a:r>
            <a:endParaRPr lang="en-NL" sz="1600" dirty="0">
              <a:solidFill>
                <a:schemeClr val="bg1"/>
              </a:solidFill>
            </a:endParaRPr>
          </a:p>
        </p:txBody>
      </p:sp>
      <p:sp>
        <p:nvSpPr>
          <p:cNvPr id="25" name="TextBox 24">
            <a:extLst>
              <a:ext uri="{FF2B5EF4-FFF2-40B4-BE49-F238E27FC236}">
                <a16:creationId xmlns:a16="http://schemas.microsoft.com/office/drawing/2014/main" id="{EC09AB00-E1B3-06D4-CBE2-25D186C87510}"/>
              </a:ext>
            </a:extLst>
          </p:cNvPr>
          <p:cNvSpPr txBox="1"/>
          <p:nvPr/>
        </p:nvSpPr>
        <p:spPr>
          <a:xfrm>
            <a:off x="8337513" y="3100761"/>
            <a:ext cx="2354619" cy="369332"/>
          </a:xfrm>
          <a:prstGeom prst="rect">
            <a:avLst/>
          </a:prstGeom>
          <a:noFill/>
        </p:spPr>
        <p:txBody>
          <a:bodyPr wrap="none" rtlCol="0">
            <a:spAutoFit/>
          </a:bodyPr>
          <a:lstStyle/>
          <a:p>
            <a:r>
              <a:rPr lang="en-US" dirty="0">
                <a:solidFill>
                  <a:schemeClr val="bg1"/>
                </a:solidFill>
              </a:rPr>
              <a:t>2. Model 1 fits on Error</a:t>
            </a:r>
            <a:endParaRPr lang="en-NL" dirty="0">
              <a:solidFill>
                <a:schemeClr val="bg1"/>
              </a:solidFill>
            </a:endParaRPr>
          </a:p>
        </p:txBody>
      </p:sp>
      <p:sp>
        <p:nvSpPr>
          <p:cNvPr id="54" name="TextBox 53">
            <a:extLst>
              <a:ext uri="{FF2B5EF4-FFF2-40B4-BE49-F238E27FC236}">
                <a16:creationId xmlns:a16="http://schemas.microsoft.com/office/drawing/2014/main" id="{79DC752A-F7D1-6673-B157-63A216DB8B6B}"/>
              </a:ext>
            </a:extLst>
          </p:cNvPr>
          <p:cNvSpPr txBox="1"/>
          <p:nvPr/>
        </p:nvSpPr>
        <p:spPr>
          <a:xfrm>
            <a:off x="9225903" y="5343937"/>
            <a:ext cx="489236" cy="369332"/>
          </a:xfrm>
          <a:prstGeom prst="rect">
            <a:avLst/>
          </a:prstGeom>
          <a:noFill/>
        </p:spPr>
        <p:txBody>
          <a:bodyPr wrap="none" rtlCol="0">
            <a:spAutoFit/>
          </a:bodyPr>
          <a:lstStyle/>
          <a:p>
            <a:r>
              <a:rPr lang="en-US" b="1" dirty="0">
                <a:solidFill>
                  <a:schemeClr val="bg1"/>
                </a:solidFill>
              </a:rPr>
              <a:t>-79</a:t>
            </a:r>
            <a:endParaRPr lang="en-NL" b="1" dirty="0">
              <a:solidFill>
                <a:schemeClr val="bg1"/>
              </a:solidFill>
            </a:endParaRPr>
          </a:p>
        </p:txBody>
      </p:sp>
      <p:sp>
        <p:nvSpPr>
          <p:cNvPr id="55" name="TextBox 54">
            <a:extLst>
              <a:ext uri="{FF2B5EF4-FFF2-40B4-BE49-F238E27FC236}">
                <a16:creationId xmlns:a16="http://schemas.microsoft.com/office/drawing/2014/main" id="{BD83BFB6-35FC-B2C7-EA90-3BF1AB8EFD94}"/>
              </a:ext>
            </a:extLst>
          </p:cNvPr>
          <p:cNvSpPr txBox="1"/>
          <p:nvPr/>
        </p:nvSpPr>
        <p:spPr>
          <a:xfrm>
            <a:off x="9819689" y="5343937"/>
            <a:ext cx="418704" cy="369332"/>
          </a:xfrm>
          <a:prstGeom prst="rect">
            <a:avLst/>
          </a:prstGeom>
          <a:noFill/>
        </p:spPr>
        <p:txBody>
          <a:bodyPr wrap="none" rtlCol="0">
            <a:spAutoFit/>
          </a:bodyPr>
          <a:lstStyle/>
          <a:p>
            <a:r>
              <a:rPr lang="en-US" b="1" dirty="0">
                <a:solidFill>
                  <a:schemeClr val="bg1"/>
                </a:solidFill>
              </a:rPr>
              <a:t>46</a:t>
            </a:r>
            <a:endParaRPr lang="en-NL" b="1" dirty="0">
              <a:solidFill>
                <a:schemeClr val="bg1"/>
              </a:solidFill>
            </a:endParaRPr>
          </a:p>
        </p:txBody>
      </p:sp>
      <p:sp>
        <p:nvSpPr>
          <p:cNvPr id="56" name="TextBox 55">
            <a:extLst>
              <a:ext uri="{FF2B5EF4-FFF2-40B4-BE49-F238E27FC236}">
                <a16:creationId xmlns:a16="http://schemas.microsoft.com/office/drawing/2014/main" id="{EE5AB219-3C7E-33A5-9BD4-4DEBF6941599}"/>
              </a:ext>
            </a:extLst>
          </p:cNvPr>
          <p:cNvSpPr txBox="1"/>
          <p:nvPr/>
        </p:nvSpPr>
        <p:spPr>
          <a:xfrm>
            <a:off x="10290420" y="5340987"/>
            <a:ext cx="418704" cy="369332"/>
          </a:xfrm>
          <a:prstGeom prst="rect">
            <a:avLst/>
          </a:prstGeom>
          <a:noFill/>
        </p:spPr>
        <p:txBody>
          <a:bodyPr wrap="none" rtlCol="0">
            <a:spAutoFit/>
          </a:bodyPr>
          <a:lstStyle/>
          <a:p>
            <a:r>
              <a:rPr lang="en-US" b="1" dirty="0">
                <a:solidFill>
                  <a:schemeClr val="bg1"/>
                </a:solidFill>
              </a:rPr>
              <a:t>41</a:t>
            </a:r>
            <a:endParaRPr lang="en-NL" b="1" dirty="0">
              <a:solidFill>
                <a:schemeClr val="bg1"/>
              </a:solidFill>
            </a:endParaRPr>
          </a:p>
        </p:txBody>
      </p:sp>
      <p:sp>
        <p:nvSpPr>
          <p:cNvPr id="18" name="TextBox 17">
            <a:extLst>
              <a:ext uri="{FF2B5EF4-FFF2-40B4-BE49-F238E27FC236}">
                <a16:creationId xmlns:a16="http://schemas.microsoft.com/office/drawing/2014/main" id="{B5C174D5-FB70-D2A9-50AA-B56BCFFAFC73}"/>
              </a:ext>
            </a:extLst>
          </p:cNvPr>
          <p:cNvSpPr txBox="1"/>
          <p:nvPr/>
        </p:nvSpPr>
        <p:spPr>
          <a:xfrm>
            <a:off x="9367928" y="1469823"/>
            <a:ext cx="1315873" cy="369332"/>
          </a:xfrm>
          <a:prstGeom prst="rect">
            <a:avLst/>
          </a:prstGeom>
          <a:noFill/>
        </p:spPr>
        <p:txBody>
          <a:bodyPr wrap="none" rtlCol="0">
            <a:spAutoFit/>
          </a:bodyPr>
          <a:lstStyle/>
          <a:p>
            <a:r>
              <a:rPr lang="en-US" dirty="0">
                <a:solidFill>
                  <a:schemeClr val="bg1"/>
                </a:solidFill>
              </a:rPr>
              <a:t>Calculations</a:t>
            </a:r>
            <a:endParaRPr lang="en-NL" dirty="0">
              <a:solidFill>
                <a:schemeClr val="bg1"/>
              </a:solidFill>
            </a:endParaRPr>
          </a:p>
        </p:txBody>
      </p:sp>
      <p:pic>
        <p:nvPicPr>
          <p:cNvPr id="20" name="Picture 19">
            <a:extLst>
              <a:ext uri="{FF2B5EF4-FFF2-40B4-BE49-F238E27FC236}">
                <a16:creationId xmlns:a16="http://schemas.microsoft.com/office/drawing/2014/main" id="{F4237DD9-A9A9-3D5E-7C46-D24FD1EE2B38}"/>
              </a:ext>
            </a:extLst>
          </p:cNvPr>
          <p:cNvPicPr>
            <a:picLocks noChangeAspect="1"/>
          </p:cNvPicPr>
          <p:nvPr/>
        </p:nvPicPr>
        <p:blipFill>
          <a:blip r:embed="rId4">
            <a:lum bright="70000" contrast="-70000"/>
          </a:blip>
          <a:stretch>
            <a:fillRect/>
          </a:stretch>
        </p:blipFill>
        <p:spPr>
          <a:xfrm>
            <a:off x="8817996" y="3623795"/>
            <a:ext cx="1874136" cy="1874136"/>
          </a:xfrm>
          <a:prstGeom prst="rect">
            <a:avLst/>
          </a:prstGeom>
        </p:spPr>
      </p:pic>
      <p:sp>
        <p:nvSpPr>
          <p:cNvPr id="21" name="Rectangle: Rounded Corners 20">
            <a:extLst>
              <a:ext uri="{FF2B5EF4-FFF2-40B4-BE49-F238E27FC236}">
                <a16:creationId xmlns:a16="http://schemas.microsoft.com/office/drawing/2014/main" id="{1912B30E-D0D7-A137-F1DE-BFC52E935715}"/>
              </a:ext>
            </a:extLst>
          </p:cNvPr>
          <p:cNvSpPr/>
          <p:nvPr/>
        </p:nvSpPr>
        <p:spPr>
          <a:xfrm>
            <a:off x="9083960" y="3716445"/>
            <a:ext cx="1297724" cy="5925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Overall qual &lt; 5</a:t>
            </a:r>
            <a:endParaRPr lang="en-NL" sz="1200" dirty="0">
              <a:solidFill>
                <a:schemeClr val="bg1"/>
              </a:solidFill>
            </a:endParaRPr>
          </a:p>
        </p:txBody>
      </p:sp>
      <p:sp>
        <p:nvSpPr>
          <p:cNvPr id="27" name="Rectangle: Rounded Corners 26">
            <a:extLst>
              <a:ext uri="{FF2B5EF4-FFF2-40B4-BE49-F238E27FC236}">
                <a16:creationId xmlns:a16="http://schemas.microsoft.com/office/drawing/2014/main" id="{AC4FD97D-5FDD-43C4-1B06-78A38CFBEDA6}"/>
              </a:ext>
            </a:extLst>
          </p:cNvPr>
          <p:cNvSpPr/>
          <p:nvPr/>
        </p:nvSpPr>
        <p:spPr>
          <a:xfrm>
            <a:off x="8586830" y="4470180"/>
            <a:ext cx="1210550" cy="36933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bg1"/>
                </a:solidFill>
              </a:rPr>
              <a:t>Liv area &lt; 1680</a:t>
            </a:r>
            <a:endParaRPr lang="en-NL" sz="1100" dirty="0">
              <a:solidFill>
                <a:schemeClr val="bg1"/>
              </a:solidFill>
            </a:endParaRPr>
          </a:p>
          <a:p>
            <a:pPr algn="ctr"/>
            <a:endParaRPr lang="en-NL" sz="1100" dirty="0"/>
          </a:p>
        </p:txBody>
      </p:sp>
      <p:sp>
        <p:nvSpPr>
          <p:cNvPr id="71" name="Rectangle: Rounded Corners 70">
            <a:extLst>
              <a:ext uri="{FF2B5EF4-FFF2-40B4-BE49-F238E27FC236}">
                <a16:creationId xmlns:a16="http://schemas.microsoft.com/office/drawing/2014/main" id="{C6D75301-BF0B-50F3-822F-C1FBD4FB6147}"/>
              </a:ext>
            </a:extLst>
          </p:cNvPr>
          <p:cNvSpPr/>
          <p:nvPr/>
        </p:nvSpPr>
        <p:spPr>
          <a:xfrm>
            <a:off x="9819689" y="4470180"/>
            <a:ext cx="1210550" cy="369331"/>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bg1"/>
                </a:solidFill>
              </a:rPr>
              <a:t>Liv area &gt;= 1680</a:t>
            </a:r>
            <a:endParaRPr lang="en-NL" sz="1100" dirty="0">
              <a:solidFill>
                <a:schemeClr val="bg1"/>
              </a:solidFill>
            </a:endParaRPr>
          </a:p>
          <a:p>
            <a:pPr algn="ctr"/>
            <a:endParaRPr lang="en-NL" sz="1100" dirty="0"/>
          </a:p>
        </p:txBody>
      </p:sp>
      <p:sp>
        <p:nvSpPr>
          <p:cNvPr id="74" name="Arrow: Down 73">
            <a:extLst>
              <a:ext uri="{FF2B5EF4-FFF2-40B4-BE49-F238E27FC236}">
                <a16:creationId xmlns:a16="http://schemas.microsoft.com/office/drawing/2014/main" id="{0BF5DCFF-CAD0-5839-84A6-4A0CFDB3D035}"/>
              </a:ext>
            </a:extLst>
          </p:cNvPr>
          <p:cNvSpPr/>
          <p:nvPr/>
        </p:nvSpPr>
        <p:spPr>
          <a:xfrm>
            <a:off x="6425640" y="2178835"/>
            <a:ext cx="152815" cy="469095"/>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solidFill>
                <a:schemeClr val="tx1">
                  <a:lumMod val="75000"/>
                  <a:lumOff val="25000"/>
                </a:schemeClr>
              </a:solidFill>
            </a:endParaRPr>
          </a:p>
        </p:txBody>
      </p:sp>
      <p:sp>
        <p:nvSpPr>
          <p:cNvPr id="75" name="TextBox 74">
            <a:extLst>
              <a:ext uri="{FF2B5EF4-FFF2-40B4-BE49-F238E27FC236}">
                <a16:creationId xmlns:a16="http://schemas.microsoft.com/office/drawing/2014/main" id="{61D0F113-B6ED-8986-68F9-0F9F390B8571}"/>
              </a:ext>
            </a:extLst>
          </p:cNvPr>
          <p:cNvSpPr txBox="1"/>
          <p:nvPr/>
        </p:nvSpPr>
        <p:spPr>
          <a:xfrm>
            <a:off x="5617323" y="1853834"/>
            <a:ext cx="1783758" cy="307777"/>
          </a:xfrm>
          <a:prstGeom prst="rect">
            <a:avLst/>
          </a:prstGeom>
          <a:noFill/>
        </p:spPr>
        <p:txBody>
          <a:bodyPr wrap="none" rtlCol="0">
            <a:spAutoFit/>
          </a:bodyPr>
          <a:lstStyle/>
          <a:p>
            <a:r>
              <a:rPr lang="en-US" sz="1400" dirty="0">
                <a:solidFill>
                  <a:schemeClr val="bg1"/>
                </a:solidFill>
              </a:rPr>
              <a:t>New prediction target</a:t>
            </a:r>
            <a:endParaRPr lang="en-NL" sz="1400" dirty="0">
              <a:solidFill>
                <a:schemeClr val="bg1"/>
              </a:solidFill>
            </a:endParaRPr>
          </a:p>
        </p:txBody>
      </p:sp>
      <p:sp>
        <p:nvSpPr>
          <p:cNvPr id="79" name="Rectangle 78">
            <a:extLst>
              <a:ext uri="{FF2B5EF4-FFF2-40B4-BE49-F238E27FC236}">
                <a16:creationId xmlns:a16="http://schemas.microsoft.com/office/drawing/2014/main" id="{A599EA31-1A88-F391-A264-B844483F6315}"/>
              </a:ext>
            </a:extLst>
          </p:cNvPr>
          <p:cNvSpPr/>
          <p:nvPr/>
        </p:nvSpPr>
        <p:spPr>
          <a:xfrm>
            <a:off x="8231918" y="3084940"/>
            <a:ext cx="3207220" cy="296324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92" name="Straight Connector 91">
            <a:extLst>
              <a:ext uri="{FF2B5EF4-FFF2-40B4-BE49-F238E27FC236}">
                <a16:creationId xmlns:a16="http://schemas.microsoft.com/office/drawing/2014/main" id="{072F41E3-ED7E-3041-9EAC-A4AC0AC3E09A}"/>
              </a:ext>
            </a:extLst>
          </p:cNvPr>
          <p:cNvCxnSpPr/>
          <p:nvPr/>
        </p:nvCxnSpPr>
        <p:spPr>
          <a:xfrm>
            <a:off x="7027524" y="3972038"/>
            <a:ext cx="12043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0606807-05A6-19F6-BA4D-17FFA5FE86EB}"/>
              </a:ext>
            </a:extLst>
          </p:cNvPr>
          <p:cNvSpPr txBox="1"/>
          <p:nvPr/>
        </p:nvSpPr>
        <p:spPr>
          <a:xfrm>
            <a:off x="10692132" y="5340987"/>
            <a:ext cx="372218" cy="369332"/>
          </a:xfrm>
          <a:prstGeom prst="rect">
            <a:avLst/>
          </a:prstGeom>
          <a:noFill/>
        </p:spPr>
        <p:txBody>
          <a:bodyPr wrap="none" rtlCol="0">
            <a:spAutoFit/>
          </a:bodyPr>
          <a:lstStyle/>
          <a:p>
            <a:r>
              <a:rPr lang="en-US" b="1" dirty="0">
                <a:solidFill>
                  <a:schemeClr val="bg1"/>
                </a:solidFill>
              </a:rPr>
              <a:t>-7</a:t>
            </a:r>
            <a:endParaRPr lang="en-NL" b="1" dirty="0">
              <a:solidFill>
                <a:schemeClr val="bg1"/>
              </a:solidFill>
            </a:endParaRPr>
          </a:p>
        </p:txBody>
      </p:sp>
      <p:sp>
        <p:nvSpPr>
          <p:cNvPr id="95" name="Oval 94">
            <a:extLst>
              <a:ext uri="{FF2B5EF4-FFF2-40B4-BE49-F238E27FC236}">
                <a16:creationId xmlns:a16="http://schemas.microsoft.com/office/drawing/2014/main" id="{D436C668-3C09-3C1D-9D81-33F4BB84A74F}"/>
              </a:ext>
            </a:extLst>
          </p:cNvPr>
          <p:cNvSpPr/>
          <p:nvPr/>
        </p:nvSpPr>
        <p:spPr>
          <a:xfrm>
            <a:off x="9214630" y="5347769"/>
            <a:ext cx="500509" cy="36255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solidFill>
                <a:schemeClr val="accent6"/>
              </a:solidFill>
            </a:endParaRPr>
          </a:p>
        </p:txBody>
      </p:sp>
      <p:sp>
        <p:nvSpPr>
          <p:cNvPr id="96" name="Arrow: Right 95">
            <a:extLst>
              <a:ext uri="{FF2B5EF4-FFF2-40B4-BE49-F238E27FC236}">
                <a16:creationId xmlns:a16="http://schemas.microsoft.com/office/drawing/2014/main" id="{0BB3C560-F589-ACCC-2540-1424B7A4EC1C}"/>
              </a:ext>
            </a:extLst>
          </p:cNvPr>
          <p:cNvSpPr/>
          <p:nvPr/>
        </p:nvSpPr>
        <p:spPr>
          <a:xfrm>
            <a:off x="50112" y="4052753"/>
            <a:ext cx="423698" cy="17848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1" name="Rectangle 100">
            <a:extLst>
              <a:ext uri="{FF2B5EF4-FFF2-40B4-BE49-F238E27FC236}">
                <a16:creationId xmlns:a16="http://schemas.microsoft.com/office/drawing/2014/main" id="{17727FCF-1C77-F699-0BF7-067256C5765E}"/>
              </a:ext>
            </a:extLst>
          </p:cNvPr>
          <p:cNvSpPr/>
          <p:nvPr/>
        </p:nvSpPr>
        <p:spPr>
          <a:xfrm>
            <a:off x="0" y="0"/>
            <a:ext cx="1500027" cy="13192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96033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9" grpId="0"/>
      <p:bldP spid="11" grpId="0"/>
      <p:bldP spid="13" grpId="0"/>
      <p:bldP spid="15" grpId="0"/>
      <p:bldP spid="25" grpId="0"/>
      <p:bldP spid="54" grpId="0"/>
      <p:bldP spid="55" grpId="0"/>
      <p:bldP spid="56" grpId="0"/>
      <p:bldP spid="18" grpId="0"/>
      <p:bldP spid="21" grpId="0" animBg="1"/>
      <p:bldP spid="27" grpId="0" animBg="1"/>
      <p:bldP spid="71" grpId="0" animBg="1"/>
      <p:bldP spid="74" grpId="0" animBg="1"/>
      <p:bldP spid="75" grpId="0"/>
      <p:bldP spid="79" grpId="0" animBg="1"/>
      <p:bldP spid="93" grpId="0"/>
      <p:bldP spid="95" grpId="0" animBg="1"/>
      <p:bldP spid="9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3522</Words>
  <Application>Microsoft Office PowerPoint</Application>
  <PresentationFormat>Widescreen</PresentationFormat>
  <Paragraphs>437</Paragraphs>
  <Slides>22</Slides>
  <Notes>20</Notes>
  <HiddenSlides>1</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22</vt:i4>
      </vt:variant>
    </vt:vector>
  </HeadingPairs>
  <TitlesOfParts>
    <vt:vector size="43" baseType="lpstr">
      <vt:lpstr>AmazonEmber</vt:lpstr>
      <vt:lpstr>-apple-system</vt:lpstr>
      <vt:lpstr>Arial</vt:lpstr>
      <vt:lpstr>Arial</vt:lpstr>
      <vt:lpstr>Calibri</vt:lpstr>
      <vt:lpstr>Calibri Light</vt:lpstr>
      <vt:lpstr>Cambria</vt:lpstr>
      <vt:lpstr>Cambria Math</vt:lpstr>
      <vt:lpstr>Courier New</vt:lpstr>
      <vt:lpstr>ff5</vt:lpstr>
      <vt:lpstr>Helvetica Neue</vt:lpstr>
      <vt:lpstr>IBM Plex Sans</vt:lpstr>
      <vt:lpstr>Inter</vt:lpstr>
      <vt:lpstr>MathJax_Main</vt:lpstr>
      <vt:lpstr>Maven Pro</vt:lpstr>
      <vt:lpstr>Merriweather</vt:lpstr>
      <vt:lpstr>Nunito Sans</vt:lpstr>
      <vt:lpstr>Poppins</vt:lpstr>
      <vt:lpstr>Roboto</vt:lpstr>
      <vt:lpstr>source-serif-pro</vt:lpstr>
      <vt:lpstr>Office Theme</vt:lpstr>
      <vt:lpstr>Gradient Boosting Machines</vt:lpstr>
      <vt:lpstr>Agenda</vt:lpstr>
      <vt:lpstr>Boosting is an ensemble learning method  From weak learners to strong learners  Weak learner?     </vt:lpstr>
      <vt:lpstr>Sequential ensemble approach</vt:lpstr>
      <vt:lpstr>Three main components of Gradient Boosting</vt:lpstr>
      <vt:lpstr>    Loss function Three main components of Gradient Boosting</vt:lpstr>
      <vt:lpstr>Stochastic gradient descent    Loss function </vt:lpstr>
      <vt:lpstr>PowerPoint Presentation</vt:lpstr>
      <vt:lpstr>PowerPoint Presentation</vt:lpstr>
      <vt:lpstr>GBM | Applying GBM on Ames housing to show improvement in error in model 1 </vt:lpstr>
      <vt:lpstr>PowerPoint Presentation</vt:lpstr>
      <vt:lpstr>PowerPoint Presentation</vt:lpstr>
      <vt:lpstr>Hyperparameters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real-life application examples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Boosting Machines</dc:title>
  <dc:creator>Ece Ozler</dc:creator>
  <cp:lastModifiedBy>Ece Ozler</cp:lastModifiedBy>
  <cp:revision>276</cp:revision>
  <dcterms:created xsi:type="dcterms:W3CDTF">2022-12-04T18:55:19Z</dcterms:created>
  <dcterms:modified xsi:type="dcterms:W3CDTF">2022-12-19T19:31:36Z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77dd5ed-a0b2-410b-b9ff-b28c2c0e10cb_Enabled">
    <vt:lpwstr>true</vt:lpwstr>
  </property>
  <property fmtid="{D5CDD505-2E9C-101B-9397-08002B2CF9AE}" pid="3" name="MSIP_Label_277dd5ed-a0b2-410b-b9ff-b28c2c0e10cb_SetDate">
    <vt:lpwstr>2022-12-04T18:58:20Z</vt:lpwstr>
  </property>
  <property fmtid="{D5CDD505-2E9C-101B-9397-08002B2CF9AE}" pid="4" name="MSIP_Label_277dd5ed-a0b2-410b-b9ff-b28c2c0e10cb_Method">
    <vt:lpwstr>Standard</vt:lpwstr>
  </property>
  <property fmtid="{D5CDD505-2E9C-101B-9397-08002B2CF9AE}" pid="5" name="MSIP_Label_277dd5ed-a0b2-410b-b9ff-b28c2c0e10cb_Name">
    <vt:lpwstr>Level 1 - Protected</vt:lpwstr>
  </property>
  <property fmtid="{D5CDD505-2E9C-101B-9397-08002B2CF9AE}" pid="6" name="MSIP_Label_277dd5ed-a0b2-410b-b9ff-b28c2c0e10cb_SiteId">
    <vt:lpwstr>112dbf16-c05e-402e-8ed2-563f697ef113</vt:lpwstr>
  </property>
  <property fmtid="{D5CDD505-2E9C-101B-9397-08002B2CF9AE}" pid="7" name="MSIP_Label_277dd5ed-a0b2-410b-b9ff-b28c2c0e10cb_ActionId">
    <vt:lpwstr>5a980aed-d649-4241-a09d-402904e9bd15</vt:lpwstr>
  </property>
  <property fmtid="{D5CDD505-2E9C-101B-9397-08002B2CF9AE}" pid="8" name="MSIP_Label_277dd5ed-a0b2-410b-b9ff-b28c2c0e10cb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        Classification: Internal</vt:lpwstr>
  </property>
</Properties>
</file>