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279" autoAdjust="0"/>
  </p:normalViewPr>
  <p:slideViewPr>
    <p:cSldViewPr snapToGrid="0">
      <p:cViewPr varScale="1">
        <p:scale>
          <a:sx n="101" d="100"/>
          <a:sy n="101" d="100"/>
        </p:scale>
        <p:origin x="9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DA3CF-2D51-428D-8953-76CA8CAE5833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5857C-496B-4909-9A3E-9575486D3F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002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analyticsvidhya.com/courses/ensemble-learning-and-ensemble-learning-techniques?utm_source=blog&amp;utm_medium=comprehensive-guide-for-ensemble-model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444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87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Stacking is an 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Lato" panose="020B0604020202020204" pitchFamily="34" charset="0"/>
                <a:hlinkClick r:id="rId3"/>
              </a:rPr>
              <a:t>ensemble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 technique that uses predictions from multiple models (for example decision tree,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knn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 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svm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) to build a new model. This model is used for making predictions on the test set that will be our training set for meta-model.</a:t>
            </a:r>
            <a:endParaRPr lang="en-US" b="0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The meta-model is trained on the predictions made by base models. The outputs from the base models used as input to the meta-model. Predictions are features.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Ensemble learning improves a model’s performance mainly in three ways: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By reducing the variance of weak learners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By reducing the bias of weak learners,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By improving the overall accuracy of strong learners.</a:t>
            </a:r>
            <a:endParaRPr lang="en-US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282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3 most common ensemble learning methods in machine learning.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797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330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stacking, an algorithm takes the outputs of sub-models as input and attempts to learn how to best combine the input predictions to make a better output prediction.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Stacking trains multiple models using different algorithms independently. The predictions from the individual models are used as the features/predictors of a meta-model. The prediction from the meta-model is used as the final prediction.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Stacking is designed to ensemble a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diverse group of strong learners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382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All models must be trained on the same training 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All models must be trained with the same number of CV folds.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All models must use the same fold assignment to ensure the same observations are used (we can do this by using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fold_assignment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= "Modulo").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cross-validated predictions from all the models must be preserved. Setting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keep_cross_validation_predictions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= TRUE. This is the data which is used to train the meta learner algorithm in the ensemble.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98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994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9961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5857C-496B-4909-9A3E-9575486D3F77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318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564-60DB-54E8-D38F-4CAD79552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AE140-F34D-F44D-54BA-00D46120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7964-12F5-3C5D-6EB2-332B22AE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8425-4EE8-52B7-5101-6B44B8C3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1DC2-61F3-D865-CCE8-F9CA807D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185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1554-04FB-2175-119E-CDE9EEE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B2844-07DD-EE87-3394-25443988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CF09-D179-E3B0-8A06-A199EC75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2332-E660-1131-6715-BAFA83C2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72CF-A46B-6604-2C4A-254B171E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840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E0C0D-82A9-12BC-F13C-17395E8A5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C088C-0CDD-75AB-09CD-9587B978D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C919-A0A1-8B8F-93F7-F0D6B48C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11D9-BA60-AAA5-3182-5329B17D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61F8-EB34-37DF-AA74-D19EAA71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35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2CC7-419D-41D2-2A1E-8592173B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5777-3699-53E0-ADCB-B7959A3F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6681-8FCB-AD3F-485F-2CB4ADD2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C077-BAF9-A234-5798-A6EFE6EE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502B-4952-8F61-4913-3CBF2E1A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997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E433-3145-E2E7-4DF9-A9410EA2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B1A65-D176-4B9E-2992-1F4158B9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E944-B7DB-7BAA-BCAA-15D9A82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0B8B-5F2F-8614-EE9C-723E07B1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C5CE-2F97-6CBF-0159-FBB3A229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43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DB87-8453-2A5C-CC58-E93F4E7A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59E1-C44A-EA5C-A1BA-A8435894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15650-8C8E-2881-1FB2-54D61F10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4F23-B832-0CF5-2250-7757AB11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92BA2-46A5-125D-A42D-07967B00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16AE-6A8E-BA94-03B9-DADEDB28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91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D4F1-FBAF-4403-4CE8-3E8C663F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7D36-B3E8-C851-66C4-03A36233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A5CED-5F1D-6151-4148-01F6A60F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48DB4-F67F-C546-AEB0-C6FBEADA9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276CE-6D7A-8DB2-9217-DD881C1AF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9E126-AEC4-39EE-4E92-2F972FD3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E8F75-1E41-F8EC-ED92-A9276ED0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6A1EF-AAF5-6EE4-43C9-F011A34B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00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1608-1F93-EA28-BD08-534CAED6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25755-B473-EF65-1062-63229D5C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53F39-A1A6-30B5-63C8-DAC853FA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72946-7CC4-9AAF-9920-0D23A021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787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05F5-4361-942C-6340-40CBA683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695D7-CD09-9A65-453B-6B6A465C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7DC6-62FB-F8D3-17CC-E1EDEE6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35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A088-82AE-2742-21C2-BC2F15C0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5BD9-3105-2762-6B44-A1DA060B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48150-2DDF-DAD4-3E17-075C619FF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C8C4-A4DF-5BB5-06AE-A6A269B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F529-CDE9-5231-04EC-8625C47A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BD4A-9C34-D082-1C8F-3263952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85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E2B1-A9E0-2B8E-7D48-7374C39F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911DF-545D-A435-5213-1E91F5B03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EB87D-F6EF-C24C-7A72-EF24869C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7489D-BB75-82B4-4E1B-5DB145F9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12DC-6D8A-5B46-BEA6-675E279A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07015-CE0E-F5ED-FB2F-50C3995D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662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39908-1209-F4CB-335E-544A392E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B53E-C865-4B39-BCB5-5F204802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B039-E4DB-17FB-83A3-6A8547AA9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CE9A-A27E-4848-BE7A-BFC1CCECCF38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AA60-DA37-EABF-1260-937B70C11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AD76-71A5-0985-BAE8-C4130B35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129B-03DB-42DE-87A5-50818C5F928F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CD9DB-FA61-569D-D8A3-FA6DC14428E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3938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L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39290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ksaad.wordpress.com/2019/12/21/stacking-vs-bagging-vs-boos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ksaad.wordpress.com/2019/12/21/stacking-vs-bagging-vs-boost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ksaad.wordpress.com/2019/12/21/stacking-vs-bagging-vs-boost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01D238-E066-5B63-76C0-FB0E44BF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Stacked Models</a:t>
            </a:r>
            <a:endParaRPr lang="en-NL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2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19DBD2F-5865-FBD7-4ABB-7C9F4501BDC0}"/>
              </a:ext>
            </a:extLst>
          </p:cNvPr>
          <p:cNvSpPr/>
          <p:nvPr/>
        </p:nvSpPr>
        <p:spPr>
          <a:xfrm>
            <a:off x="7933988" y="-10516"/>
            <a:ext cx="4267248" cy="686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297D9-46A5-31C4-CA56-47BC8FC3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94"/>
            <a:ext cx="12192000" cy="539848"/>
          </a:xfrm>
          <a:solidFill>
            <a:schemeClr val="tx1"/>
          </a:solidFill>
          <a:effectLst/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Implementation of stacking by using Ames housing dataset</a:t>
            </a:r>
            <a:endParaRPr lang="en-NL" sz="28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A97229-55C1-B7FC-E9A8-BA24370AAF72}"/>
              </a:ext>
            </a:extLst>
          </p:cNvPr>
          <p:cNvCxnSpPr>
            <a:cxnSpLocks/>
          </p:cNvCxnSpPr>
          <p:nvPr/>
        </p:nvCxnSpPr>
        <p:spPr>
          <a:xfrm>
            <a:off x="3846826" y="1330936"/>
            <a:ext cx="0" cy="5029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B72131-5E6C-BC23-EF01-2D722D34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10" y="1382612"/>
            <a:ext cx="3736730" cy="2513664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D6D7E3-EC47-5EA6-52DA-617834D5F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81" y="1696422"/>
            <a:ext cx="2999135" cy="720000"/>
          </a:xfrm>
          <a:prstGeom prst="rect">
            <a:avLst/>
          </a:prstGeom>
        </p:spPr>
      </p:pic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58C74E-ED29-C7B2-7F04-ACA9A1D7A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4" y="2810714"/>
            <a:ext cx="3005729" cy="720000"/>
          </a:xfrm>
          <a:prstGeom prst="rect">
            <a:avLst/>
          </a:prstGeom>
        </p:spPr>
      </p:pic>
      <p:pic>
        <p:nvPicPr>
          <p:cNvPr id="28" name="Picture 2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2F3765-2921-820C-4C5B-946A26938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81" y="3925006"/>
            <a:ext cx="2999135" cy="720000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2A8D38-21A2-29BD-7836-7F91B7099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82" y="5039298"/>
            <a:ext cx="2999133" cy="72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19BE2E6-3205-5AC0-FE8E-AF642792FDF3}"/>
              </a:ext>
            </a:extLst>
          </p:cNvPr>
          <p:cNvSpPr/>
          <p:nvPr/>
        </p:nvSpPr>
        <p:spPr>
          <a:xfrm>
            <a:off x="398548" y="1390241"/>
            <a:ext cx="1794383" cy="2773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GLM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40" name="Picture 39" descr="Text, letter&#10;&#10;Description automatically generated">
            <a:extLst>
              <a:ext uri="{FF2B5EF4-FFF2-40B4-BE49-F238E27FC236}">
                <a16:creationId xmlns:a16="http://schemas.microsoft.com/office/drawing/2014/main" id="{BB47C822-5AD9-0A77-40F8-ACD954E965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37" y="3338129"/>
            <a:ext cx="3472972" cy="988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E1DBCD-4022-E491-B64D-038C129F63D7}"/>
              </a:ext>
            </a:extLst>
          </p:cNvPr>
          <p:cNvSpPr/>
          <p:nvPr/>
        </p:nvSpPr>
        <p:spPr>
          <a:xfrm>
            <a:off x="398548" y="2491712"/>
            <a:ext cx="1794383" cy="2773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Random forest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B7E9A6-5100-96FD-E799-C362BD1A0F23}"/>
              </a:ext>
            </a:extLst>
          </p:cNvPr>
          <p:cNvSpPr/>
          <p:nvPr/>
        </p:nvSpPr>
        <p:spPr>
          <a:xfrm>
            <a:off x="398548" y="3589176"/>
            <a:ext cx="1794383" cy="2773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GBM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F8F67-BD90-2AE0-E5BD-7A5B325F752B}"/>
              </a:ext>
            </a:extLst>
          </p:cNvPr>
          <p:cNvSpPr/>
          <p:nvPr/>
        </p:nvSpPr>
        <p:spPr>
          <a:xfrm>
            <a:off x="398548" y="4725905"/>
            <a:ext cx="1794383" cy="2773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XGBoost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234D07-97FC-260F-626A-AD787045A9EC}"/>
              </a:ext>
            </a:extLst>
          </p:cNvPr>
          <p:cNvSpPr/>
          <p:nvPr/>
        </p:nvSpPr>
        <p:spPr>
          <a:xfrm>
            <a:off x="9913600" y="6240026"/>
            <a:ext cx="2124075" cy="4571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R package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library(h2o)</a:t>
            </a:r>
          </a:p>
          <a:p>
            <a:pPr algn="just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753D54-720F-CEA6-3977-8720BE5EB17F}"/>
              </a:ext>
            </a:extLst>
          </p:cNvPr>
          <p:cNvGrpSpPr/>
          <p:nvPr/>
        </p:nvGrpSpPr>
        <p:grpSpPr>
          <a:xfrm>
            <a:off x="3645442" y="3644052"/>
            <a:ext cx="402768" cy="402768"/>
            <a:chOff x="4760336" y="3485436"/>
            <a:chExt cx="402768" cy="40276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4CBA77-1FB1-3CD6-54FE-606B13F3191F}"/>
                </a:ext>
              </a:extLst>
            </p:cNvPr>
            <p:cNvSpPr/>
            <p:nvPr/>
          </p:nvSpPr>
          <p:spPr>
            <a:xfrm flipV="1">
              <a:off x="4760336" y="3485436"/>
              <a:ext cx="402768" cy="4027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F377A46-2844-8D63-50C1-25FC07E9A0E2}"/>
                </a:ext>
              </a:extLst>
            </p:cNvPr>
            <p:cNvSpPr/>
            <p:nvPr/>
          </p:nvSpPr>
          <p:spPr>
            <a:xfrm rot="5400000">
              <a:off x="4866550" y="3589582"/>
              <a:ext cx="267936" cy="1944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B07DB8-17FE-6691-651F-1301D87B67B7}"/>
              </a:ext>
            </a:extLst>
          </p:cNvPr>
          <p:cNvSpPr/>
          <p:nvPr/>
        </p:nvSpPr>
        <p:spPr>
          <a:xfrm>
            <a:off x="8466496" y="3943718"/>
            <a:ext cx="3326956" cy="1823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0.9% (approx. 200 Euro) improvement worth for this complexity?</a:t>
            </a:r>
            <a:endParaRPr lang="en-NL" sz="1600" dirty="0"/>
          </a:p>
        </p:txBody>
      </p:sp>
      <p:pic>
        <p:nvPicPr>
          <p:cNvPr id="37" name="Graphic 36" descr="Back with solid fill">
            <a:extLst>
              <a:ext uri="{FF2B5EF4-FFF2-40B4-BE49-F238E27FC236}">
                <a16:creationId xmlns:a16="http://schemas.microsoft.com/office/drawing/2014/main" id="{B2488D3D-E267-BE9F-5D31-7F749ACDDC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2627" y="2536638"/>
            <a:ext cx="1013263" cy="1013263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288B014-F459-FA1F-AB39-332FEB25A453}"/>
              </a:ext>
            </a:extLst>
          </p:cNvPr>
          <p:cNvSpPr/>
          <p:nvPr/>
        </p:nvSpPr>
        <p:spPr>
          <a:xfrm>
            <a:off x="427768" y="925413"/>
            <a:ext cx="3065165" cy="45719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base models are trained individually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7CE3E7-AB5F-37BF-7BB4-A7BDFAE737FA}"/>
              </a:ext>
            </a:extLst>
          </p:cNvPr>
          <p:cNvCxnSpPr>
            <a:cxnSpLocks/>
          </p:cNvCxnSpPr>
          <p:nvPr/>
        </p:nvCxnSpPr>
        <p:spPr>
          <a:xfrm>
            <a:off x="383810" y="1331244"/>
            <a:ext cx="30506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11047FF-EA7B-163B-9A6E-B948FB5F8A2A}"/>
              </a:ext>
            </a:extLst>
          </p:cNvPr>
          <p:cNvSpPr/>
          <p:nvPr/>
        </p:nvSpPr>
        <p:spPr>
          <a:xfrm>
            <a:off x="4134420" y="891408"/>
            <a:ext cx="2962766" cy="45719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A2FB65-F6D0-1F3A-4352-3AB7DD039B93}"/>
              </a:ext>
            </a:extLst>
          </p:cNvPr>
          <p:cNvCxnSpPr>
            <a:cxnSpLocks/>
          </p:cNvCxnSpPr>
          <p:nvPr/>
        </p:nvCxnSpPr>
        <p:spPr>
          <a:xfrm>
            <a:off x="4090461" y="1330936"/>
            <a:ext cx="30506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3B6A6D-1064-28A0-952A-CE03F00BD833}"/>
              </a:ext>
            </a:extLst>
          </p:cNvPr>
          <p:cNvSpPr/>
          <p:nvPr/>
        </p:nvSpPr>
        <p:spPr>
          <a:xfrm>
            <a:off x="8116558" y="947641"/>
            <a:ext cx="3816682" cy="25549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 Evaluation</a:t>
            </a:r>
            <a:endParaRPr lang="en-US" sz="1400" dirty="0">
              <a:solidFill>
                <a:schemeClr val="bg1"/>
              </a:solidFill>
            </a:endParaRPr>
          </a:p>
          <a:p>
            <a:pPr algn="just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57F389-97A1-2187-EC5B-91358ED11F7B}"/>
              </a:ext>
            </a:extLst>
          </p:cNvPr>
          <p:cNvSpPr/>
          <p:nvPr/>
        </p:nvSpPr>
        <p:spPr>
          <a:xfrm>
            <a:off x="9641127" y="2865304"/>
            <a:ext cx="544946" cy="2104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8CEF2F-D0D2-B636-0263-8BD28944EDDA}"/>
              </a:ext>
            </a:extLst>
          </p:cNvPr>
          <p:cNvSpPr/>
          <p:nvPr/>
        </p:nvSpPr>
        <p:spPr>
          <a:xfrm>
            <a:off x="8648825" y="3682756"/>
            <a:ext cx="522961" cy="2135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561E9-B2B3-BAA6-7AA2-365AD9FE2136}"/>
              </a:ext>
            </a:extLst>
          </p:cNvPr>
          <p:cNvSpPr/>
          <p:nvPr/>
        </p:nvSpPr>
        <p:spPr>
          <a:xfrm>
            <a:off x="4134420" y="891408"/>
            <a:ext cx="2962766" cy="45719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B4FE41-7248-DF70-04CD-911CDE579228}"/>
              </a:ext>
            </a:extLst>
          </p:cNvPr>
          <p:cNvSpPr/>
          <p:nvPr/>
        </p:nvSpPr>
        <p:spPr>
          <a:xfrm>
            <a:off x="4134420" y="947641"/>
            <a:ext cx="3065165" cy="45719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Predictions of base models are used for training a final meta-model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  <p:bldP spid="7" grpId="0"/>
      <p:bldP spid="8" grpId="0"/>
      <p:bldP spid="11" grpId="0" animBg="1"/>
      <p:bldP spid="27" grpId="0"/>
      <p:bldP spid="41" grpId="0"/>
      <p:bldP spid="47" grpId="0"/>
      <p:bldP spid="49" grpId="0"/>
      <p:bldP spid="51" grpId="0" animBg="1"/>
      <p:bldP spid="52" grpId="0" animBg="1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dogs playing in the water&#10;&#10;Description automatically generated with medium confidence">
            <a:extLst>
              <a:ext uri="{FF2B5EF4-FFF2-40B4-BE49-F238E27FC236}">
                <a16:creationId xmlns:a16="http://schemas.microsoft.com/office/drawing/2014/main" id="{563C0A78-7CCE-7DB4-9BAA-637692624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410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4FFDB-C224-C4F0-2238-A76006D4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16DDB-1EB7-E8DB-17B8-C16AE235A0D2}"/>
              </a:ext>
            </a:extLst>
          </p:cNvPr>
          <p:cNvSpPr/>
          <p:nvPr/>
        </p:nvSpPr>
        <p:spPr>
          <a:xfrm>
            <a:off x="123942" y="390843"/>
            <a:ext cx="1093510" cy="433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9328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C8D489-3622-DCE8-B913-A4A664FEE090}"/>
              </a:ext>
            </a:extLst>
          </p:cNvPr>
          <p:cNvSpPr/>
          <p:nvPr/>
        </p:nvSpPr>
        <p:spPr>
          <a:xfrm>
            <a:off x="3116446" y="1993560"/>
            <a:ext cx="1505526" cy="488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Random forest</a:t>
            </a:r>
            <a:endParaRPr lang="en-NL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F703E3-F0AD-19A2-455E-20592AE3B3B0}"/>
              </a:ext>
            </a:extLst>
          </p:cNvPr>
          <p:cNvSpPr/>
          <p:nvPr/>
        </p:nvSpPr>
        <p:spPr>
          <a:xfrm>
            <a:off x="1854795" y="2795269"/>
            <a:ext cx="1505527" cy="58335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Gradient boosting</a:t>
            </a:r>
            <a:endParaRPr lang="en-N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8473B-73E3-4016-0DB5-37BEA5C33333}"/>
              </a:ext>
            </a:extLst>
          </p:cNvPr>
          <p:cNvSpPr/>
          <p:nvPr/>
        </p:nvSpPr>
        <p:spPr>
          <a:xfrm>
            <a:off x="3869209" y="3365316"/>
            <a:ext cx="1136519" cy="4679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XGBoost</a:t>
            </a:r>
            <a:endParaRPr lang="en-N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29D2A6-1AE9-E1F0-850D-2AB170F0A124}"/>
              </a:ext>
            </a:extLst>
          </p:cNvPr>
          <p:cNvSpPr/>
          <p:nvPr/>
        </p:nvSpPr>
        <p:spPr>
          <a:xfrm>
            <a:off x="2140543" y="4051053"/>
            <a:ext cx="1505527" cy="58335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Linear regression</a:t>
            </a:r>
            <a:endParaRPr lang="en-NL" sz="16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C5C4789-76C7-F36A-90E7-79F774F62901}"/>
              </a:ext>
            </a:extLst>
          </p:cNvPr>
          <p:cNvSpPr/>
          <p:nvPr/>
        </p:nvSpPr>
        <p:spPr>
          <a:xfrm>
            <a:off x="1497598" y="1403052"/>
            <a:ext cx="3877408" cy="3903786"/>
          </a:xfrm>
          <a:prstGeom prst="flowChartConnector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B0313-8CF5-9D19-5C8C-32A0A506F690}"/>
              </a:ext>
            </a:extLst>
          </p:cNvPr>
          <p:cNvSpPr txBox="1"/>
          <p:nvPr/>
        </p:nvSpPr>
        <p:spPr>
          <a:xfrm>
            <a:off x="2746107" y="1028052"/>
            <a:ext cx="14406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learners</a:t>
            </a: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B030265-BC21-2A6B-473C-2CDE8AC6B61B}"/>
              </a:ext>
            </a:extLst>
          </p:cNvPr>
          <p:cNvSpPr/>
          <p:nvPr/>
        </p:nvSpPr>
        <p:spPr>
          <a:xfrm rot="1337963">
            <a:off x="5455916" y="2875941"/>
            <a:ext cx="1621961" cy="8752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A7736A2-72EF-CBDF-D176-0A426BDD4EB1}"/>
              </a:ext>
            </a:extLst>
          </p:cNvPr>
          <p:cNvSpPr/>
          <p:nvPr/>
        </p:nvSpPr>
        <p:spPr>
          <a:xfrm rot="956929">
            <a:off x="5482513" y="3233317"/>
            <a:ext cx="1474974" cy="7962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1B8E51E-83E6-6994-8AF7-EC8ED0AEB6D3}"/>
              </a:ext>
            </a:extLst>
          </p:cNvPr>
          <p:cNvSpPr/>
          <p:nvPr/>
        </p:nvSpPr>
        <p:spPr>
          <a:xfrm rot="21153038">
            <a:off x="5522323" y="3733059"/>
            <a:ext cx="1430005" cy="9648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015BE3D-0ED3-B56F-DAB3-04F687F4E758}"/>
              </a:ext>
            </a:extLst>
          </p:cNvPr>
          <p:cNvSpPr/>
          <p:nvPr/>
        </p:nvSpPr>
        <p:spPr>
          <a:xfrm rot="20348304">
            <a:off x="5465704" y="4171938"/>
            <a:ext cx="1624090" cy="12635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D30BAE-C42D-7E93-D0EA-8DC835DCD33A}"/>
              </a:ext>
            </a:extLst>
          </p:cNvPr>
          <p:cNvSpPr txBox="1"/>
          <p:nvPr/>
        </p:nvSpPr>
        <p:spPr>
          <a:xfrm>
            <a:off x="5705423" y="3400719"/>
            <a:ext cx="10291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Predictions</a:t>
            </a:r>
            <a:endParaRPr lang="en-NL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B9967C3-41D4-14A9-A5F8-D46C3EE68311}"/>
              </a:ext>
            </a:extLst>
          </p:cNvPr>
          <p:cNvSpPr/>
          <p:nvPr/>
        </p:nvSpPr>
        <p:spPr>
          <a:xfrm>
            <a:off x="7239295" y="3032203"/>
            <a:ext cx="2109835" cy="10650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 learner 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a.k.a.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Meta-model</a:t>
            </a: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D3E735F-F8CB-6EA5-EAE3-274E968F3056}"/>
              </a:ext>
            </a:extLst>
          </p:cNvPr>
          <p:cNvSpPr/>
          <p:nvPr/>
        </p:nvSpPr>
        <p:spPr>
          <a:xfrm>
            <a:off x="10040323" y="3342949"/>
            <a:ext cx="1656353" cy="4233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B45B25C-F1AC-D9C8-CA26-1151D5D8CA83}"/>
              </a:ext>
            </a:extLst>
          </p:cNvPr>
          <p:cNvSpPr/>
          <p:nvPr/>
        </p:nvSpPr>
        <p:spPr>
          <a:xfrm>
            <a:off x="9479315" y="3491249"/>
            <a:ext cx="430823" cy="126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32A8C-348D-AA01-F305-DF37A2B05C75}"/>
              </a:ext>
            </a:extLst>
          </p:cNvPr>
          <p:cNvSpPr txBox="1"/>
          <p:nvPr/>
        </p:nvSpPr>
        <p:spPr>
          <a:xfrm rot="819591">
            <a:off x="5522103" y="2778287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98A216-8F6D-7946-814D-5B545DB2EA38}"/>
              </a:ext>
            </a:extLst>
          </p:cNvPr>
          <p:cNvSpPr txBox="1"/>
          <p:nvPr/>
        </p:nvSpPr>
        <p:spPr>
          <a:xfrm>
            <a:off x="5744418" y="2414936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052E08-3F04-CD17-8E1E-8469734F5D0B}"/>
              </a:ext>
            </a:extLst>
          </p:cNvPr>
          <p:cNvSpPr txBox="1"/>
          <p:nvPr/>
        </p:nvSpPr>
        <p:spPr>
          <a:xfrm rot="19925502">
            <a:off x="6238708" y="2997876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BA8364-A9ED-954D-58FC-618F69F2CA99}"/>
              </a:ext>
            </a:extLst>
          </p:cNvPr>
          <p:cNvSpPr txBox="1"/>
          <p:nvPr/>
        </p:nvSpPr>
        <p:spPr>
          <a:xfrm rot="2339148">
            <a:off x="5511250" y="3894659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6B244D-97FF-C8D1-A5B1-AD6CA45A67C8}"/>
              </a:ext>
            </a:extLst>
          </p:cNvPr>
          <p:cNvSpPr txBox="1"/>
          <p:nvPr/>
        </p:nvSpPr>
        <p:spPr>
          <a:xfrm rot="19648585">
            <a:off x="6256997" y="4188842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7E70E9-B20D-8B58-0BD5-889F98F184C4}"/>
              </a:ext>
            </a:extLst>
          </p:cNvPr>
          <p:cNvSpPr txBox="1"/>
          <p:nvPr/>
        </p:nvSpPr>
        <p:spPr>
          <a:xfrm rot="20565469">
            <a:off x="5953770" y="3902605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922E34-1317-C40E-4CE4-8279DE1A244C}"/>
              </a:ext>
            </a:extLst>
          </p:cNvPr>
          <p:cNvSpPr txBox="1"/>
          <p:nvPr/>
        </p:nvSpPr>
        <p:spPr>
          <a:xfrm rot="19925502">
            <a:off x="6010168" y="2517762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0AE6DF-BE60-1B70-5631-C07011AA3970}"/>
              </a:ext>
            </a:extLst>
          </p:cNvPr>
          <p:cNvSpPr/>
          <p:nvPr/>
        </p:nvSpPr>
        <p:spPr>
          <a:xfrm>
            <a:off x="0" y="0"/>
            <a:ext cx="1600200" cy="233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D964C-DA61-DF80-3FDF-7075F7B05198}"/>
              </a:ext>
            </a:extLst>
          </p:cNvPr>
          <p:cNvSpPr txBox="1"/>
          <p:nvPr/>
        </p:nvSpPr>
        <p:spPr>
          <a:xfrm>
            <a:off x="102601" y="1551162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data</a:t>
            </a: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D5E70C-CFA2-94F2-0A43-3E09F2EE52D2}"/>
              </a:ext>
            </a:extLst>
          </p:cNvPr>
          <p:cNvCxnSpPr/>
          <p:nvPr/>
        </p:nvCxnSpPr>
        <p:spPr>
          <a:xfrm>
            <a:off x="800099" y="1907291"/>
            <a:ext cx="630332" cy="5752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3CDE9FE-ED15-75F0-3053-67E8BF802980}"/>
              </a:ext>
            </a:extLst>
          </p:cNvPr>
          <p:cNvSpPr/>
          <p:nvPr/>
        </p:nvSpPr>
        <p:spPr>
          <a:xfrm>
            <a:off x="10101944" y="4438360"/>
            <a:ext cx="1786538" cy="1065042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predictions than all individual models!</a:t>
            </a:r>
            <a:endParaRPr lang="en-NL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9960E04-A423-EB4E-BD56-C1E242D5AFD5}"/>
              </a:ext>
            </a:extLst>
          </p:cNvPr>
          <p:cNvSpPr/>
          <p:nvPr/>
        </p:nvSpPr>
        <p:spPr>
          <a:xfrm rot="5400000">
            <a:off x="10716444" y="4038955"/>
            <a:ext cx="430823" cy="12671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79AE2A-9E33-BD1F-5B56-B1FAC18B0918}"/>
              </a:ext>
            </a:extLst>
          </p:cNvPr>
          <p:cNvSpPr/>
          <p:nvPr/>
        </p:nvSpPr>
        <p:spPr>
          <a:xfrm>
            <a:off x="9349130" y="100354"/>
            <a:ext cx="2517409" cy="23145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Given multiple ML models that are skillful on a problem, but in different ways, how do you choose?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F5A6A-601D-AB5F-AB7C-FAC497CA489D}"/>
              </a:ext>
            </a:extLst>
          </p:cNvPr>
          <p:cNvSpPr txBox="1"/>
          <p:nvPr/>
        </p:nvSpPr>
        <p:spPr>
          <a:xfrm>
            <a:off x="7229850" y="1978232"/>
            <a:ext cx="2128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on predictions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made on test set</a:t>
            </a:r>
            <a:endParaRPr lang="en-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2C9168-A79B-13AE-00EE-A20F9545FF9B}"/>
              </a:ext>
            </a:extLst>
          </p:cNvPr>
          <p:cNvCxnSpPr>
            <a:cxnSpLocks/>
          </p:cNvCxnSpPr>
          <p:nvPr/>
        </p:nvCxnSpPr>
        <p:spPr>
          <a:xfrm>
            <a:off x="8280413" y="2568824"/>
            <a:ext cx="0" cy="40048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5C7E2F-CF90-5426-0714-1FEADA1A4063}"/>
              </a:ext>
            </a:extLst>
          </p:cNvPr>
          <p:cNvSpPr txBox="1"/>
          <p:nvPr/>
        </p:nvSpPr>
        <p:spPr>
          <a:xfrm>
            <a:off x="4955101" y="218139"/>
            <a:ext cx="2050094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Stacking Idea</a:t>
            </a:r>
            <a:endParaRPr lang="en-NL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F5E2B-C74C-105F-04B4-36C80BA5C9B5}"/>
              </a:ext>
            </a:extLst>
          </p:cNvPr>
          <p:cNvSpPr txBox="1"/>
          <p:nvPr/>
        </p:nvSpPr>
        <p:spPr>
          <a:xfrm>
            <a:off x="5365332" y="668677"/>
            <a:ext cx="122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Teamwork!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36" grpId="0" animBg="1"/>
      <p:bldP spid="37" grpId="0" animBg="1"/>
      <p:bldP spid="38" grpId="0" animBg="1"/>
      <p:bldP spid="40" grpId="0" animBg="1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3" grpId="0"/>
      <p:bldP spid="21" grpId="0" animBg="1"/>
      <p:bldP spid="22" grpId="0" animBg="1"/>
      <p:bldP spid="24" grpId="0" animBg="1"/>
      <p:bldP spid="2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1D238-E066-5B63-76C0-FB0E44BF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0501"/>
            <a:ext cx="2886075" cy="2486024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Ensemble Approach 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Bagging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6DEBB-3A6B-83B6-165F-6674E32508F2}"/>
              </a:ext>
            </a:extLst>
          </p:cNvPr>
          <p:cNvSpPr/>
          <p:nvPr/>
        </p:nvSpPr>
        <p:spPr>
          <a:xfrm>
            <a:off x="0" y="23447"/>
            <a:ext cx="793508" cy="22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095F66-E209-8EB4-E74B-FCF4E4A6E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3" y="1462088"/>
            <a:ext cx="7086600" cy="3743325"/>
          </a:xfrm>
          <a:prstGeom prst="rect">
            <a:avLst/>
          </a:prstGeom>
        </p:spPr>
      </p:pic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C9A9A86A-6133-AB3E-1342-874DFFCA91DA}"/>
              </a:ext>
            </a:extLst>
          </p:cNvPr>
          <p:cNvSpPr txBox="1"/>
          <p:nvPr/>
        </p:nvSpPr>
        <p:spPr>
          <a:xfrm>
            <a:off x="7752941" y="5583115"/>
            <a:ext cx="61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Source</a:t>
            </a:r>
            <a:endParaRPr lang="en-NL" sz="1200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0AC80A-1263-BDFE-F9F5-20C63FBAD4A2}"/>
              </a:ext>
            </a:extLst>
          </p:cNvPr>
          <p:cNvCxnSpPr>
            <a:cxnSpLocks/>
          </p:cNvCxnSpPr>
          <p:nvPr/>
        </p:nvCxnSpPr>
        <p:spPr>
          <a:xfrm>
            <a:off x="1573822" y="1670538"/>
            <a:ext cx="17496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2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1D238-E066-5B63-76C0-FB0E44BF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0501"/>
            <a:ext cx="2886075" cy="2486024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Ensemble Approach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Boosting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6DEBB-3A6B-83B6-165F-6674E32508F2}"/>
              </a:ext>
            </a:extLst>
          </p:cNvPr>
          <p:cNvSpPr/>
          <p:nvPr/>
        </p:nvSpPr>
        <p:spPr>
          <a:xfrm>
            <a:off x="0" y="23447"/>
            <a:ext cx="793508" cy="22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9A9A86A-6133-AB3E-1342-874DFFCA91DA}"/>
              </a:ext>
            </a:extLst>
          </p:cNvPr>
          <p:cNvSpPr txBox="1"/>
          <p:nvPr/>
        </p:nvSpPr>
        <p:spPr>
          <a:xfrm>
            <a:off x="7752941" y="5583115"/>
            <a:ext cx="61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Source</a:t>
            </a:r>
            <a:endParaRPr lang="en-NL" sz="1200" dirty="0">
              <a:solidFill>
                <a:srgbClr val="0070C0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54FAC9F-808D-6D1C-AE04-446693408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5" y="1556239"/>
            <a:ext cx="7115175" cy="3429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7C0A7F-0BB8-9674-CB39-EE99C18BFDC6}"/>
              </a:ext>
            </a:extLst>
          </p:cNvPr>
          <p:cNvCxnSpPr>
            <a:cxnSpLocks/>
          </p:cNvCxnSpPr>
          <p:nvPr/>
        </p:nvCxnSpPr>
        <p:spPr>
          <a:xfrm>
            <a:off x="1573822" y="1670538"/>
            <a:ext cx="17496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4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1D238-E066-5B63-76C0-FB0E44BF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0501"/>
            <a:ext cx="2886075" cy="2486024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Ensemble Approach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Stacking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6DEBB-3A6B-83B6-165F-6674E32508F2}"/>
              </a:ext>
            </a:extLst>
          </p:cNvPr>
          <p:cNvSpPr/>
          <p:nvPr/>
        </p:nvSpPr>
        <p:spPr>
          <a:xfrm>
            <a:off x="0" y="23447"/>
            <a:ext cx="793508" cy="22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9A9A86A-6133-AB3E-1342-874DFFCA91DA}"/>
              </a:ext>
            </a:extLst>
          </p:cNvPr>
          <p:cNvSpPr txBox="1"/>
          <p:nvPr/>
        </p:nvSpPr>
        <p:spPr>
          <a:xfrm>
            <a:off x="7752941" y="5583115"/>
            <a:ext cx="61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Source</a:t>
            </a:r>
            <a:endParaRPr lang="en-NL" sz="1200" dirty="0">
              <a:solidFill>
                <a:srgbClr val="0070C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1E4A6EB-147B-9225-DEF1-4D6630FBE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27" y="1221764"/>
            <a:ext cx="7229475" cy="40100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A3E391-9AC2-D69E-815E-993B80626594}"/>
              </a:ext>
            </a:extLst>
          </p:cNvPr>
          <p:cNvCxnSpPr/>
          <p:nvPr/>
        </p:nvCxnSpPr>
        <p:spPr>
          <a:xfrm>
            <a:off x="5528929" y="569825"/>
            <a:ext cx="0" cy="637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DB3BE7-B28F-AE23-CFE7-6E2274063E9B}"/>
              </a:ext>
            </a:extLst>
          </p:cNvPr>
          <p:cNvCxnSpPr>
            <a:cxnSpLocks/>
          </p:cNvCxnSpPr>
          <p:nvPr/>
        </p:nvCxnSpPr>
        <p:spPr>
          <a:xfrm>
            <a:off x="1582614" y="1679330"/>
            <a:ext cx="17496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2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72DF41-C1B6-EC98-10C3-FECB9C27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Super learner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51E3C-357B-4DA0-34C3-08F0B83D024A}"/>
              </a:ext>
            </a:extLst>
          </p:cNvPr>
          <p:cNvSpPr/>
          <p:nvPr/>
        </p:nvSpPr>
        <p:spPr>
          <a:xfrm>
            <a:off x="-1" y="23447"/>
            <a:ext cx="1517715" cy="26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5B3A4B-1BD8-BB30-7242-C32D7DD18338}"/>
              </a:ext>
            </a:extLst>
          </p:cNvPr>
          <p:cNvGrpSpPr/>
          <p:nvPr/>
        </p:nvGrpSpPr>
        <p:grpSpPr>
          <a:xfrm>
            <a:off x="5132874" y="640080"/>
            <a:ext cx="4971669" cy="927942"/>
            <a:chOff x="752475" y="1714673"/>
            <a:chExt cx="4971669" cy="927942"/>
          </a:xfr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36C3A8-2863-5136-60E7-7240FC7C6AF0}"/>
                </a:ext>
              </a:extLst>
            </p:cNvPr>
            <p:cNvSpPr/>
            <p:nvPr/>
          </p:nvSpPr>
          <p:spPr>
            <a:xfrm>
              <a:off x="1060704" y="1938876"/>
              <a:ext cx="4663440" cy="7037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+mn-lt"/>
                  <a:ea typeface="+mn-ea"/>
                  <a:cs typeface="+mn-cs"/>
                </a:rPr>
                <a:t>Set up the ensemble</a:t>
              </a:r>
              <a:endParaRPr lang="en-NL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D5DA0648-0D90-EBA5-98BD-E3EE9CEDA9A7}"/>
                </a:ext>
              </a:extLst>
            </p:cNvPr>
            <p:cNvSpPr/>
            <p:nvPr/>
          </p:nvSpPr>
          <p:spPr>
            <a:xfrm>
              <a:off x="752475" y="1714673"/>
              <a:ext cx="576072" cy="57607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CEFC2E-5E52-F6B7-6B2B-854F5A58293D}"/>
              </a:ext>
            </a:extLst>
          </p:cNvPr>
          <p:cNvGrpSpPr/>
          <p:nvPr/>
        </p:nvGrpSpPr>
        <p:grpSpPr>
          <a:xfrm>
            <a:off x="5132874" y="2178505"/>
            <a:ext cx="4971669" cy="927942"/>
            <a:chOff x="752475" y="1714673"/>
            <a:chExt cx="4971669" cy="927942"/>
          </a:xfr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AB55F3F-0CB3-9614-3A9A-B8F491D757C4}"/>
                </a:ext>
              </a:extLst>
            </p:cNvPr>
            <p:cNvSpPr/>
            <p:nvPr/>
          </p:nvSpPr>
          <p:spPr>
            <a:xfrm>
              <a:off x="1060704" y="1938876"/>
              <a:ext cx="4663440" cy="7037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+mn-lt"/>
                  <a:ea typeface="+mn-ea"/>
                  <a:cs typeface="+mn-cs"/>
                </a:rPr>
                <a:t>Train the ensemble</a:t>
              </a:r>
              <a:endParaRPr lang="en-NL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6BA2D6EF-437C-174E-B286-82A9EB9037DE}"/>
                </a:ext>
              </a:extLst>
            </p:cNvPr>
            <p:cNvSpPr/>
            <p:nvPr/>
          </p:nvSpPr>
          <p:spPr>
            <a:xfrm>
              <a:off x="752475" y="1714673"/>
              <a:ext cx="576072" cy="57607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B6CEFE-F4F7-5585-531C-FCE2F00648BB}"/>
              </a:ext>
            </a:extLst>
          </p:cNvPr>
          <p:cNvGrpSpPr/>
          <p:nvPr/>
        </p:nvGrpSpPr>
        <p:grpSpPr>
          <a:xfrm>
            <a:off x="5132874" y="3902332"/>
            <a:ext cx="4971669" cy="927942"/>
            <a:chOff x="752475" y="1714673"/>
            <a:chExt cx="4971669" cy="927942"/>
          </a:xfr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CC95E3-24EC-28AC-963D-534123CCD389}"/>
                </a:ext>
              </a:extLst>
            </p:cNvPr>
            <p:cNvSpPr/>
            <p:nvPr/>
          </p:nvSpPr>
          <p:spPr>
            <a:xfrm>
              <a:off x="1060704" y="1938876"/>
              <a:ext cx="4663440" cy="7037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+mn-lt"/>
                  <a:ea typeface="+mn-ea"/>
                  <a:cs typeface="+mn-cs"/>
                </a:rPr>
                <a:t>Predict on new data</a:t>
              </a:r>
              <a:endParaRPr lang="en-NL" dirty="0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6C2D9673-0D80-CC4E-86FF-83E0BB6BCB44}"/>
                </a:ext>
              </a:extLst>
            </p:cNvPr>
            <p:cNvSpPr/>
            <p:nvPr/>
          </p:nvSpPr>
          <p:spPr>
            <a:xfrm>
              <a:off x="752475" y="1714673"/>
              <a:ext cx="576072" cy="57607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A83C865-A98F-E237-BD1D-1EA7E5B6480B}"/>
              </a:ext>
            </a:extLst>
          </p:cNvPr>
          <p:cNvSpPr txBox="1"/>
          <p:nvPr/>
        </p:nvSpPr>
        <p:spPr>
          <a:xfrm>
            <a:off x="5708946" y="1669601"/>
            <a:ext cx="159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 learners</a:t>
            </a:r>
            <a:endParaRPr lang="en-NL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F8D6D9-3741-4A8B-0E56-D09E1523E19A}"/>
              </a:ext>
            </a:extLst>
          </p:cNvPr>
          <p:cNvSpPr txBox="1"/>
          <p:nvPr/>
        </p:nvSpPr>
        <p:spPr>
          <a:xfrm>
            <a:off x="5708946" y="3246019"/>
            <a:ext cx="2659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 the base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k-fold cross-validation</a:t>
            </a:r>
            <a:endParaRPr lang="en-NL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2B088E-F2BE-AA3A-C8C2-D4D740F46CD5}"/>
              </a:ext>
            </a:extLst>
          </p:cNvPr>
          <p:cNvSpPr txBox="1"/>
          <p:nvPr/>
        </p:nvSpPr>
        <p:spPr>
          <a:xfrm>
            <a:off x="5708946" y="5003733"/>
            <a:ext cx="5162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 the meta-learner with predictions of base learners </a:t>
            </a:r>
            <a:endParaRPr lang="en-NL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13FB-12EF-F43D-D9FB-FFB14590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34" y="436495"/>
            <a:ext cx="4963026" cy="565793"/>
          </a:xfrm>
        </p:spPr>
        <p:txBody>
          <a:bodyPr>
            <a:noAutofit/>
          </a:bodyPr>
          <a:lstStyle/>
          <a:p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How stacking uses meta-model?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endParaRPr lang="en-NL" sz="2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F22646-1785-F29F-74C9-313AFBA0A92E}"/>
              </a:ext>
            </a:extLst>
          </p:cNvPr>
          <p:cNvSpPr/>
          <p:nvPr/>
        </p:nvSpPr>
        <p:spPr>
          <a:xfrm>
            <a:off x="0" y="0"/>
            <a:ext cx="1645920" cy="192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7B4216-815C-81BD-EFFF-87706C9FDD57}"/>
              </a:ext>
            </a:extLst>
          </p:cNvPr>
          <p:cNvSpPr/>
          <p:nvPr/>
        </p:nvSpPr>
        <p:spPr>
          <a:xfrm>
            <a:off x="317634" y="1010653"/>
            <a:ext cx="4706753" cy="115503"/>
          </a:xfrm>
          <a:custGeom>
            <a:avLst/>
            <a:gdLst>
              <a:gd name="connsiteX0" fmla="*/ 0 w 4706753"/>
              <a:gd name="connsiteY0" fmla="*/ 86627 h 115503"/>
              <a:gd name="connsiteX1" fmla="*/ 500513 w 4706753"/>
              <a:gd name="connsiteY1" fmla="*/ 96252 h 115503"/>
              <a:gd name="connsiteX2" fmla="*/ 962526 w 4706753"/>
              <a:gd name="connsiteY2" fmla="*/ 115503 h 115503"/>
              <a:gd name="connsiteX3" fmla="*/ 2146433 w 4706753"/>
              <a:gd name="connsiteY3" fmla="*/ 105878 h 115503"/>
              <a:gd name="connsiteX4" fmla="*/ 2579570 w 4706753"/>
              <a:gd name="connsiteY4" fmla="*/ 86627 h 115503"/>
              <a:gd name="connsiteX5" fmla="*/ 2772075 w 4706753"/>
              <a:gd name="connsiteY5" fmla="*/ 67376 h 115503"/>
              <a:gd name="connsiteX6" fmla="*/ 3089709 w 4706753"/>
              <a:gd name="connsiteY6" fmla="*/ 38501 h 115503"/>
              <a:gd name="connsiteX7" fmla="*/ 3388092 w 4706753"/>
              <a:gd name="connsiteY7" fmla="*/ 0 h 115503"/>
              <a:gd name="connsiteX8" fmla="*/ 4331368 w 4706753"/>
              <a:gd name="connsiteY8" fmla="*/ 48126 h 115503"/>
              <a:gd name="connsiteX9" fmla="*/ 4408370 w 4706753"/>
              <a:gd name="connsiteY9" fmla="*/ 57751 h 115503"/>
              <a:gd name="connsiteX10" fmla="*/ 4706753 w 4706753"/>
              <a:gd name="connsiteY10" fmla="*/ 28875 h 11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753" h="115503">
                <a:moveTo>
                  <a:pt x="0" y="86627"/>
                </a:moveTo>
                <a:lnTo>
                  <a:pt x="500513" y="96252"/>
                </a:lnTo>
                <a:cubicBezTo>
                  <a:pt x="654582" y="100874"/>
                  <a:pt x="962526" y="115503"/>
                  <a:pt x="962526" y="115503"/>
                </a:cubicBezTo>
                <a:lnTo>
                  <a:pt x="2146433" y="105878"/>
                </a:lnTo>
                <a:cubicBezTo>
                  <a:pt x="2198618" y="105168"/>
                  <a:pt x="2515953" y="89656"/>
                  <a:pt x="2579570" y="86627"/>
                </a:cubicBezTo>
                <a:lnTo>
                  <a:pt x="2772075" y="67376"/>
                </a:lnTo>
                <a:cubicBezTo>
                  <a:pt x="2927846" y="53215"/>
                  <a:pt x="2907462" y="61282"/>
                  <a:pt x="3089709" y="38501"/>
                </a:cubicBezTo>
                <a:cubicBezTo>
                  <a:pt x="3484135" y="-10802"/>
                  <a:pt x="3126454" y="23785"/>
                  <a:pt x="3388092" y="0"/>
                </a:cubicBezTo>
                <a:cubicBezTo>
                  <a:pt x="3949380" y="56127"/>
                  <a:pt x="3455277" y="13543"/>
                  <a:pt x="4331368" y="48126"/>
                </a:cubicBezTo>
                <a:cubicBezTo>
                  <a:pt x="4357215" y="49146"/>
                  <a:pt x="4382537" y="59076"/>
                  <a:pt x="4408370" y="57751"/>
                </a:cubicBezTo>
                <a:cubicBezTo>
                  <a:pt x="4508165" y="52633"/>
                  <a:pt x="4607292" y="38500"/>
                  <a:pt x="4706753" y="28875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977C1-43EE-0F4E-FAA3-50E5D76AB96E}"/>
              </a:ext>
            </a:extLst>
          </p:cNvPr>
          <p:cNvSpPr/>
          <p:nvPr/>
        </p:nvSpPr>
        <p:spPr>
          <a:xfrm>
            <a:off x="4835090" y="1525508"/>
            <a:ext cx="2521819" cy="490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observations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05D38-5C25-DADA-4322-FC09CC6E1C7D}"/>
              </a:ext>
            </a:extLst>
          </p:cNvPr>
          <p:cNvSpPr/>
          <p:nvPr/>
        </p:nvSpPr>
        <p:spPr>
          <a:xfrm>
            <a:off x="2665397" y="2501269"/>
            <a:ext cx="2521819" cy="490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 training (160 obs.)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3D3654-FA59-2AFB-815C-0B40BD2872DE}"/>
              </a:ext>
            </a:extLst>
          </p:cNvPr>
          <p:cNvSpPr/>
          <p:nvPr/>
        </p:nvSpPr>
        <p:spPr>
          <a:xfrm>
            <a:off x="7178040" y="2501269"/>
            <a:ext cx="2521819" cy="490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test (40 obs.)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4BA04-A6F8-0E27-9DF5-D9F8B005CD38}"/>
              </a:ext>
            </a:extLst>
          </p:cNvPr>
          <p:cNvSpPr/>
          <p:nvPr/>
        </p:nvSpPr>
        <p:spPr>
          <a:xfrm>
            <a:off x="2116196" y="3738481"/>
            <a:ext cx="1653529" cy="75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75% training </a:t>
            </a:r>
          </a:p>
          <a:p>
            <a:pPr algn="ctr"/>
            <a:r>
              <a:rPr lang="en-US" sz="1400" dirty="0"/>
              <a:t>(120 obs.)</a:t>
            </a:r>
            <a:endParaRPr lang="en-NL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E6AFA4-2B9C-EBB4-9844-0D7BAAD74E26}"/>
              </a:ext>
            </a:extLst>
          </p:cNvPr>
          <p:cNvSpPr/>
          <p:nvPr/>
        </p:nvSpPr>
        <p:spPr>
          <a:xfrm>
            <a:off x="4442254" y="3755383"/>
            <a:ext cx="1653528" cy="738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25% test </a:t>
            </a:r>
          </a:p>
          <a:p>
            <a:pPr algn="ctr"/>
            <a:r>
              <a:rPr lang="en-US" sz="1400" dirty="0"/>
              <a:t>(40 obs.)</a:t>
            </a:r>
            <a:endParaRPr lang="en-NL" sz="14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D1379E0-8720-E302-4D78-3B201AF370DC}"/>
              </a:ext>
            </a:extLst>
          </p:cNvPr>
          <p:cNvSpPr/>
          <p:nvPr/>
        </p:nvSpPr>
        <p:spPr>
          <a:xfrm>
            <a:off x="2981161" y="4590144"/>
            <a:ext cx="149189" cy="39463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1AE6B-0329-C9EC-2DB1-790B8AF66A45}"/>
              </a:ext>
            </a:extLst>
          </p:cNvPr>
          <p:cNvSpPr txBox="1"/>
          <p:nvPr/>
        </p:nvSpPr>
        <p:spPr>
          <a:xfrm>
            <a:off x="2228990" y="4984779"/>
            <a:ext cx="1653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 learners are </a:t>
            </a:r>
          </a:p>
          <a:p>
            <a:r>
              <a:rPr lang="en-US" sz="1400" dirty="0"/>
              <a:t>trained on this data </a:t>
            </a:r>
            <a:endParaRPr lang="en-NL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B84EFEC-B0D8-F427-0E2A-142905115F1D}"/>
              </a:ext>
            </a:extLst>
          </p:cNvPr>
          <p:cNvSpPr/>
          <p:nvPr/>
        </p:nvSpPr>
        <p:spPr>
          <a:xfrm rot="16200000">
            <a:off x="3983791" y="5017790"/>
            <a:ext cx="149189" cy="39463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3ADFEF-409B-109E-7407-CF1EDE347BCD}"/>
              </a:ext>
            </a:extLst>
          </p:cNvPr>
          <p:cNvSpPr txBox="1"/>
          <p:nvPr/>
        </p:nvSpPr>
        <p:spPr>
          <a:xfrm>
            <a:off x="4287521" y="4984779"/>
            <a:ext cx="254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Predictions on test set becomes </a:t>
            </a:r>
          </a:p>
          <a:p>
            <a:r>
              <a:rPr lang="en-US" sz="1400" dirty="0"/>
              <a:t>training set for meta-model 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BFA64-FDBC-F39A-9AB8-62F10AD6325D}"/>
              </a:ext>
            </a:extLst>
          </p:cNvPr>
          <p:cNvSpPr txBox="1"/>
          <p:nvPr/>
        </p:nvSpPr>
        <p:spPr>
          <a:xfrm>
            <a:off x="7310120" y="4171444"/>
            <a:ext cx="2736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model accuracy is tested here</a:t>
            </a:r>
            <a:endParaRPr lang="en-NL" sz="14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25DC282-92B9-0F88-B14A-9CEB392FDA05}"/>
              </a:ext>
            </a:extLst>
          </p:cNvPr>
          <p:cNvSpPr/>
          <p:nvPr/>
        </p:nvSpPr>
        <p:spPr>
          <a:xfrm>
            <a:off x="8421840" y="3721580"/>
            <a:ext cx="149189" cy="39463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98A6E-455E-C9F2-8DEB-5F5975F5CD86}"/>
              </a:ext>
            </a:extLst>
          </p:cNvPr>
          <p:cNvCxnSpPr>
            <a:cxnSpLocks/>
          </p:cNvCxnSpPr>
          <p:nvPr/>
        </p:nvCxnSpPr>
        <p:spPr>
          <a:xfrm>
            <a:off x="2438400" y="3755383"/>
            <a:ext cx="0" cy="73856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FF993-CE4A-8C41-FCDF-FF374161CF07}"/>
              </a:ext>
            </a:extLst>
          </p:cNvPr>
          <p:cNvCxnSpPr>
            <a:cxnSpLocks/>
          </p:cNvCxnSpPr>
          <p:nvPr/>
        </p:nvCxnSpPr>
        <p:spPr>
          <a:xfrm>
            <a:off x="2787317" y="3738481"/>
            <a:ext cx="0" cy="73856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985A7-1FE7-1C36-2DEF-57BA5ABDB8F8}"/>
              </a:ext>
            </a:extLst>
          </p:cNvPr>
          <p:cNvCxnSpPr>
            <a:cxnSpLocks/>
          </p:cNvCxnSpPr>
          <p:nvPr/>
        </p:nvCxnSpPr>
        <p:spPr>
          <a:xfrm>
            <a:off x="3124471" y="3755383"/>
            <a:ext cx="0" cy="73856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F53498-B3E0-C0FD-92A2-C81EBD12BCA6}"/>
              </a:ext>
            </a:extLst>
          </p:cNvPr>
          <p:cNvCxnSpPr>
            <a:cxnSpLocks/>
          </p:cNvCxnSpPr>
          <p:nvPr/>
        </p:nvCxnSpPr>
        <p:spPr>
          <a:xfrm>
            <a:off x="3444240" y="3721580"/>
            <a:ext cx="0" cy="73856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3A0203-7608-3E19-684F-A36CBE75C69C}"/>
              </a:ext>
            </a:extLst>
          </p:cNvPr>
          <p:cNvSpPr txBox="1"/>
          <p:nvPr/>
        </p:nvSpPr>
        <p:spPr>
          <a:xfrm>
            <a:off x="2636113" y="3439155"/>
            <a:ext cx="602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k-fold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129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/>
      <p:bldP spid="3" grpId="0"/>
      <p:bldP spid="5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FC249-54F6-EB00-5EAD-10748095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61" y="2833619"/>
            <a:ext cx="3554226" cy="5953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k-fold cross validation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9E691A47-F2FA-FD45-E55C-2D09B3EEE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39" y="896111"/>
            <a:ext cx="6399892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98AE2-CE2D-054E-D97E-03BF5D8B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61" y="0"/>
            <a:ext cx="6702720" cy="675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Train the ensemble </a:t>
            </a:r>
            <a:r>
              <a:rPr lang="en-US" sz="1100" dirty="0">
                <a:latin typeface="+mn-lt"/>
                <a:ea typeface="+mn-ea"/>
                <a:cs typeface="+mn-cs"/>
              </a:rPr>
              <a:t>  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Super learner algorithm</a:t>
            </a:r>
          </a:p>
        </p:txBody>
      </p:sp>
      <p:sp>
        <p:nvSpPr>
          <p:cNvPr id="42" name="Freeform: Shape 2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7F022-34C1-C2A3-281D-A9EC44E25BA4}"/>
              </a:ext>
            </a:extLst>
          </p:cNvPr>
          <p:cNvSpPr txBox="1"/>
          <p:nvPr/>
        </p:nvSpPr>
        <p:spPr>
          <a:xfrm>
            <a:off x="6711885" y="2894028"/>
            <a:ext cx="33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k-fold cross-validation</a:t>
            </a:r>
            <a:endParaRPr lang="en-NL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15F36-5DBB-5426-0BF1-11329D96DF72}"/>
              </a:ext>
            </a:extLst>
          </p:cNvPr>
          <p:cNvSpPr txBox="1"/>
          <p:nvPr/>
        </p:nvSpPr>
        <p:spPr>
          <a:xfrm>
            <a:off x="10647862" y="2121031"/>
            <a:ext cx="887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 data </a:t>
            </a:r>
          </a:p>
          <a:p>
            <a:r>
              <a:rPr lang="en-US" sz="1600" dirty="0">
                <a:solidFill>
                  <a:schemeClr val="bg1"/>
                </a:solidFill>
              </a:rPr>
              <a:t>leakage!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34681-EB15-843A-8624-00B48461FA06}"/>
              </a:ext>
            </a:extLst>
          </p:cNvPr>
          <p:cNvSpPr txBox="1"/>
          <p:nvPr/>
        </p:nvSpPr>
        <p:spPr>
          <a:xfrm>
            <a:off x="587943" y="1447478"/>
            <a:ext cx="570380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# K-fold cross-validation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# train a model on 4/5 of the data and test on the remaining 1/5 of the data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# train on another 4/5 of the data and test on a different 1/5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# Multiple rows from the same UserId will be in the same set</a:t>
            </a:r>
          </a:p>
          <a:p>
            <a:r>
              <a:rPr lang="en-US" sz="1400" dirty="0"/>
              <a:t>k = 5</a:t>
            </a:r>
          </a:p>
          <a:p>
            <a:r>
              <a:rPr lang="en-US" sz="1400" dirty="0"/>
              <a:t>n = floor(nrow(data)/k)  </a:t>
            </a:r>
            <a:r>
              <a:rPr lang="en-US" sz="1400" dirty="0">
                <a:solidFill>
                  <a:schemeClr val="accent6"/>
                </a:solidFill>
              </a:rPr>
              <a:t># size of each partition</a:t>
            </a:r>
          </a:p>
          <a:p>
            <a:r>
              <a:rPr lang="en-US" sz="1400" dirty="0"/>
              <a:t>error.vector = rep(NA,k)  </a:t>
            </a:r>
            <a:r>
              <a:rPr lang="en-US" sz="1400" dirty="0">
                <a:solidFill>
                  <a:schemeClr val="accent6"/>
                </a:solidFill>
              </a:rPr>
              <a:t># store each error</a:t>
            </a:r>
          </a:p>
          <a:p>
            <a:r>
              <a:rPr lang="en-US" sz="1400" dirty="0"/>
              <a:t>folds &lt;- </a:t>
            </a:r>
            <a:r>
              <a:rPr lang="en-US" sz="1400" b="1" dirty="0"/>
              <a:t>groupKFold</a:t>
            </a:r>
            <a:r>
              <a:rPr lang="en-US" sz="1400" dirty="0"/>
              <a:t>(data$UserId, k = k)</a:t>
            </a:r>
          </a:p>
          <a:p>
            <a:endParaRPr lang="en-US" sz="1400" dirty="0"/>
          </a:p>
          <a:p>
            <a:r>
              <a:rPr lang="en-US" sz="1400" dirty="0"/>
              <a:t>for(i in 1:k){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chemeClr val="accent6"/>
                </a:solidFill>
              </a:rPr>
              <a:t># Select a different fold (kth) each repetition to train</a:t>
            </a:r>
          </a:p>
          <a:p>
            <a:r>
              <a:rPr lang="en-US" sz="1400" dirty="0"/>
              <a:t>  indexes &lt;- folds[[k]]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train &lt;- selected_features[indexes,]</a:t>
            </a:r>
          </a:p>
          <a:p>
            <a:r>
              <a:rPr lang="en-US" sz="1400" dirty="0"/>
              <a:t>  test &lt;- selected_features[-indexes,]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  # Attach test set at the end of train set for training</a:t>
            </a:r>
          </a:p>
          <a:p>
            <a:r>
              <a:rPr lang="en-US" sz="1400" dirty="0"/>
              <a:t>  rearrange.data &lt;- rbind(train, test)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}</a:t>
            </a:r>
            <a:endParaRPr lang="en-NL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C51E04-6E53-F284-AB69-C38CFD7EEA42}"/>
              </a:ext>
            </a:extLst>
          </p:cNvPr>
          <p:cNvCxnSpPr>
            <a:cxnSpLocks/>
          </p:cNvCxnSpPr>
          <p:nvPr/>
        </p:nvCxnSpPr>
        <p:spPr>
          <a:xfrm>
            <a:off x="3181218" y="226244"/>
            <a:ext cx="0" cy="449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2FED17-24BF-C6A7-AEE6-BA9167194911}"/>
              </a:ext>
            </a:extLst>
          </p:cNvPr>
          <p:cNvSpPr txBox="1"/>
          <p:nvPr/>
        </p:nvSpPr>
        <p:spPr>
          <a:xfrm>
            <a:off x="587943" y="1071240"/>
            <a:ext cx="4135427" cy="369332"/>
          </a:xfrm>
          <a:prstGeom prst="rect">
            <a:avLst/>
          </a:prstGeom>
          <a:solidFill>
            <a:schemeClr val="tx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Preparing t</a:t>
            </a:r>
            <a:r>
              <a:rPr lang="en-US" sz="18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raining dataset for meta-model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1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Widescreen</PresentationFormat>
  <Paragraphs>128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inter-bold</vt:lpstr>
      <vt:lpstr>inter-regular</vt:lpstr>
      <vt:lpstr>Lato</vt:lpstr>
      <vt:lpstr>source-serif-pro</vt:lpstr>
      <vt:lpstr>Office Theme</vt:lpstr>
      <vt:lpstr>Stacked Models</vt:lpstr>
      <vt:lpstr>PowerPoint Presentation</vt:lpstr>
      <vt:lpstr>Ensemble Approach   Bagging</vt:lpstr>
      <vt:lpstr>Ensemble Approach  Boosting</vt:lpstr>
      <vt:lpstr>Ensemble Approach  Stacking </vt:lpstr>
      <vt:lpstr>Super learner algorithm</vt:lpstr>
      <vt:lpstr> How stacking uses meta-model? </vt:lpstr>
      <vt:lpstr>k-fold cross validation</vt:lpstr>
      <vt:lpstr>Train the ensemble   Super learner algorithm</vt:lpstr>
      <vt:lpstr>Implementation of stacking by using Ames housing dataset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Stacked Models</dc:title>
  <dc:creator>Ece Ozler</dc:creator>
  <cp:lastModifiedBy>Ece Ozler</cp:lastModifiedBy>
  <cp:revision>123</cp:revision>
  <dcterms:created xsi:type="dcterms:W3CDTF">2023-02-13T19:15:02Z</dcterms:created>
  <dcterms:modified xsi:type="dcterms:W3CDTF">2023-02-20T18:55:30Z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77dd5ed-a0b2-410b-b9ff-b28c2c0e10cb_Enabled">
    <vt:lpwstr>true</vt:lpwstr>
  </property>
  <property fmtid="{D5CDD505-2E9C-101B-9397-08002B2CF9AE}" pid="3" name="MSIP_Label_277dd5ed-a0b2-410b-b9ff-b28c2c0e10cb_SetDate">
    <vt:lpwstr>2023-02-13T19:19:28Z</vt:lpwstr>
  </property>
  <property fmtid="{D5CDD505-2E9C-101B-9397-08002B2CF9AE}" pid="4" name="MSIP_Label_277dd5ed-a0b2-410b-b9ff-b28c2c0e10cb_Method">
    <vt:lpwstr>Standard</vt:lpwstr>
  </property>
  <property fmtid="{D5CDD505-2E9C-101B-9397-08002B2CF9AE}" pid="5" name="MSIP_Label_277dd5ed-a0b2-410b-b9ff-b28c2c0e10cb_Name">
    <vt:lpwstr>Level 1 - Protected</vt:lpwstr>
  </property>
  <property fmtid="{D5CDD505-2E9C-101B-9397-08002B2CF9AE}" pid="6" name="MSIP_Label_277dd5ed-a0b2-410b-b9ff-b28c2c0e10cb_SiteId">
    <vt:lpwstr>112dbf16-c05e-402e-8ed2-563f697ef113</vt:lpwstr>
  </property>
  <property fmtid="{D5CDD505-2E9C-101B-9397-08002B2CF9AE}" pid="7" name="MSIP_Label_277dd5ed-a0b2-410b-b9ff-b28c2c0e10cb_ActionId">
    <vt:lpwstr>02915949-ae1b-431b-8c4e-fc147aadca56</vt:lpwstr>
  </property>
  <property fmtid="{D5CDD505-2E9C-101B-9397-08002B2CF9AE}" pid="8" name="MSIP_Label_277dd5ed-a0b2-410b-b9ff-b28c2c0e10c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Classification: Internal</vt:lpwstr>
  </property>
</Properties>
</file>