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5" r:id="rId6"/>
    <p:sldId id="260" r:id="rId7"/>
    <p:sldId id="259" r:id="rId8"/>
    <p:sldId id="261" r:id="rId9"/>
    <p:sldId id="262" r:id="rId10"/>
    <p:sldId id="268" r:id="rId11"/>
    <p:sldId id="263" r:id="rId12"/>
    <p:sldId id="264" r:id="rId13"/>
    <p:sldId id="267" r:id="rId14"/>
    <p:sldId id="265" r:id="rId15"/>
    <p:sldId id="266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7" r:id="rId32"/>
    <p:sldId id="286" r:id="rId33"/>
    <p:sldId id="289" r:id="rId34"/>
    <p:sldId id="288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297" r:id="rId49"/>
    <p:sldId id="298" r:id="rId50"/>
    <p:sldId id="299" r:id="rId51"/>
    <p:sldId id="300" r:id="rId52"/>
    <p:sldId id="301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3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articles/action-button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products/shiny/shiny-serve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ny.rstudio.com/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3BB-33D3-4C58-8021-80FD4B415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91BF-BE2B-492D-AC25-2A91F1F11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Ladies</a:t>
            </a:r>
          </a:p>
          <a:p>
            <a:r>
              <a:rPr lang="en-US" dirty="0"/>
              <a:t>Feb 12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r>
              <a:rPr lang="en-US" dirty="0"/>
              <a:t>Angelique </a:t>
            </a:r>
            <a:r>
              <a:rPr lang="en-US" dirty="0" err="1"/>
              <a:t>Zeringue</a:t>
            </a:r>
            <a:endParaRPr lang="en-US" dirty="0"/>
          </a:p>
          <a:p>
            <a:r>
              <a:rPr lang="en-US" sz="1500" dirty="0"/>
              <a:t>Borrowed </a:t>
            </a:r>
            <a:r>
              <a:rPr lang="en-US" sz="1500" u="sng" dirty="0"/>
              <a:t>heavily</a:t>
            </a:r>
            <a:r>
              <a:rPr lang="en-US" sz="1500" dirty="0"/>
              <a:t> from Garrett </a:t>
            </a:r>
            <a:r>
              <a:rPr lang="en-US" sz="1500" dirty="0" err="1"/>
              <a:t>Grolemund’s</a:t>
            </a:r>
            <a:r>
              <a:rPr lang="en-US" sz="1500" dirty="0"/>
              <a:t> ‘How to Start with Shiny’</a:t>
            </a:r>
          </a:p>
        </p:txBody>
      </p:sp>
    </p:spTree>
    <p:extLst>
      <p:ext uri="{BB962C8B-B14F-4D97-AF65-F5344CB8AC3E}">
        <p14:creationId xmlns:p14="http://schemas.microsoft.com/office/powerpoint/2010/main" val="883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1D4B-6B26-4AD2-B8B6-18D9F632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user interface (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4273-DEB1-42C3-87F5-435BDB0C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0B04-C389-4503-90F9-F748D31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CA1B-34D8-448D-822E-FA1489D6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4785"/>
            <a:ext cx="9213208" cy="2427156"/>
          </a:xfrm>
        </p:spPr>
        <p:txBody>
          <a:bodyPr>
            <a:normAutofit/>
          </a:bodyPr>
          <a:lstStyle/>
          <a:p>
            <a:r>
              <a:rPr lang="en-US" sz="2000" dirty="0"/>
              <a:t>R Shiny is meant for interactivity</a:t>
            </a:r>
          </a:p>
          <a:p>
            <a:pPr lvl="1"/>
            <a:r>
              <a:rPr lang="en-US" sz="1800" dirty="0"/>
              <a:t>Users do something (input) </a:t>
            </a:r>
          </a:p>
          <a:p>
            <a:pPr lvl="1"/>
            <a:r>
              <a:rPr lang="en-US" sz="1800" dirty="0"/>
              <a:t>They get something back (output)</a:t>
            </a:r>
          </a:p>
          <a:p>
            <a:r>
              <a:rPr lang="en-US" sz="2000" dirty="0"/>
              <a:t>To add interactive elements to your web interface, add input and output functions to </a:t>
            </a:r>
            <a:r>
              <a:rPr lang="en-US" sz="2000" dirty="0" err="1"/>
              <a:t>fluidPage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9C2D1-1422-4D55-96E3-13596F7C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10" y="4127384"/>
            <a:ext cx="6191250" cy="2324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3680E-C2A7-4E0E-A043-B5BE58EF5324}"/>
              </a:ext>
            </a:extLst>
          </p:cNvPr>
          <p:cNvSpPr txBox="1">
            <a:spLocks/>
          </p:cNvSpPr>
          <p:nvPr/>
        </p:nvSpPr>
        <p:spPr>
          <a:xfrm>
            <a:off x="674309" y="3930320"/>
            <a:ext cx="3237363" cy="1574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fluidPage</a:t>
            </a:r>
            <a:r>
              <a:rPr lang="en-US" sz="2000" dirty="0"/>
              <a:t>() will convert those functions into HTML and </a:t>
            </a:r>
            <a:r>
              <a:rPr lang="en-US" sz="2000" dirty="0" err="1"/>
              <a:t>javascript</a:t>
            </a:r>
            <a:r>
              <a:rPr lang="en-US" sz="2000" dirty="0"/>
              <a:t> so they display and function properly </a:t>
            </a:r>
          </a:p>
        </p:txBody>
      </p:sp>
    </p:spTree>
    <p:extLst>
      <p:ext uri="{BB962C8B-B14F-4D97-AF65-F5344CB8AC3E}">
        <p14:creationId xmlns:p14="http://schemas.microsoft.com/office/powerpoint/2010/main" val="270900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B3E-6180-444B-89DE-76C6154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62C6-D939-4110-9EC3-44FCA21C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729039"/>
            <a:ext cx="10131425" cy="28087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 Created by Shiny</a:t>
            </a:r>
          </a:p>
          <a:p>
            <a:pPr marL="0" indent="0">
              <a:buNone/>
            </a:pPr>
            <a:r>
              <a:rPr lang="en-US" dirty="0"/>
              <a:t>&lt;div class="form-group shiny-input-container"&gt;   </a:t>
            </a:r>
          </a:p>
          <a:p>
            <a:pPr marL="0" indent="0">
              <a:buNone/>
            </a:pPr>
            <a:r>
              <a:rPr lang="en-US" dirty="0"/>
              <a:t>&lt;label class="control-label" for="num"&gt;Choose a number&lt;/label&gt;   </a:t>
            </a:r>
          </a:p>
          <a:p>
            <a:pPr marL="0" indent="0">
              <a:buNone/>
            </a:pPr>
            <a:r>
              <a:rPr lang="en-US" dirty="0"/>
              <a:t>&lt;input class="</a:t>
            </a:r>
            <a:r>
              <a:rPr lang="en-US" dirty="0" err="1"/>
              <a:t>js</a:t>
            </a:r>
            <a:r>
              <a:rPr lang="en-US" dirty="0"/>
              <a:t>-range-slider" id="num" data-min="1" data-max="100"     data-from="25" data-step="1" data-grid="true" data-grid-num="9.9"     data-grid-snap="false" data-prettify-separator="," data-keyboard="true"     data-keyboard-step="1.01010101010101"/&gt;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B71E-66A1-4C7B-9AD4-87BE4853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2345028"/>
            <a:ext cx="5019675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E77B8-05DA-477B-8EB7-C2354ED67DC1}"/>
              </a:ext>
            </a:extLst>
          </p:cNvPr>
          <p:cNvSpPr txBox="1"/>
          <p:nvPr/>
        </p:nvSpPr>
        <p:spPr>
          <a:xfrm>
            <a:off x="830510" y="1820411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Shiny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3F679-FA7C-4CBA-8FFF-5B03CEA4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5" y="2345028"/>
            <a:ext cx="4048125" cy="122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7DCA5-BD62-4A30-97DE-7E427268EB98}"/>
              </a:ext>
            </a:extLst>
          </p:cNvPr>
          <p:cNvSpPr txBox="1"/>
          <p:nvPr/>
        </p:nvSpPr>
        <p:spPr>
          <a:xfrm>
            <a:off x="6504745" y="1820411"/>
            <a:ext cx="288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Element Produced</a:t>
            </a:r>
          </a:p>
        </p:txBody>
      </p:sp>
    </p:spTree>
    <p:extLst>
      <p:ext uri="{BB962C8B-B14F-4D97-AF65-F5344CB8AC3E}">
        <p14:creationId xmlns:p14="http://schemas.microsoft.com/office/powerpoint/2010/main" val="16665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B3E-6180-444B-89DE-76C6154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B71E-66A1-4C7B-9AD4-87BE4853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3360097"/>
            <a:ext cx="5019675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E77B8-05DA-477B-8EB7-C2354ED67DC1}"/>
              </a:ext>
            </a:extLst>
          </p:cNvPr>
          <p:cNvSpPr txBox="1"/>
          <p:nvPr/>
        </p:nvSpPr>
        <p:spPr>
          <a:xfrm>
            <a:off x="830510" y="2835480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Shiny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3F679-FA7C-4CBA-8FFF-5B03CEA4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5" y="3360097"/>
            <a:ext cx="4048125" cy="122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7DCA5-BD62-4A30-97DE-7E427268EB98}"/>
              </a:ext>
            </a:extLst>
          </p:cNvPr>
          <p:cNvSpPr txBox="1"/>
          <p:nvPr/>
        </p:nvSpPr>
        <p:spPr>
          <a:xfrm>
            <a:off x="6504745" y="2835480"/>
            <a:ext cx="288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Element Produced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11E8B-AE12-4CA4-9F4C-F3711C879E2D}"/>
              </a:ext>
            </a:extLst>
          </p:cNvPr>
          <p:cNvSpPr txBox="1"/>
          <p:nvPr/>
        </p:nvSpPr>
        <p:spPr>
          <a:xfrm>
            <a:off x="3604468" y="2033864"/>
            <a:ext cx="3380765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 of the input object (needed for the server function)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1AE35-EDB1-4403-AE80-1C4FD4C1377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229762" y="2357029"/>
            <a:ext cx="374707" cy="939843"/>
          </a:xfrm>
          <a:prstGeom prst="bentConnector2">
            <a:avLst/>
          </a:prstGeom>
          <a:ln w="158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B48B1-0A03-49E3-96F2-4F0A187B3C54}"/>
              </a:ext>
            </a:extLst>
          </p:cNvPr>
          <p:cNvSpPr/>
          <p:nvPr/>
        </p:nvSpPr>
        <p:spPr>
          <a:xfrm>
            <a:off x="2676088" y="3429000"/>
            <a:ext cx="2197916" cy="29571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E7735-FD89-4E9F-8E2C-730882C815F0}"/>
              </a:ext>
            </a:extLst>
          </p:cNvPr>
          <p:cNvSpPr txBox="1"/>
          <p:nvPr/>
        </p:nvSpPr>
        <p:spPr>
          <a:xfrm>
            <a:off x="1939251" y="5268724"/>
            <a:ext cx="3380765" cy="64633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 that displays above or on the input object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46FACC3-5C27-4BEE-9396-9826731AA9A3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2703831" y="4342921"/>
            <a:ext cx="1082618" cy="768988"/>
          </a:xfrm>
          <a:prstGeom prst="bentConnector3">
            <a:avLst/>
          </a:prstGeom>
          <a:ln w="158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12699B3-9239-440B-B57F-9F8533CD52C1}"/>
              </a:ext>
            </a:extLst>
          </p:cNvPr>
          <p:cNvSpPr/>
          <p:nvPr/>
        </p:nvSpPr>
        <p:spPr>
          <a:xfrm>
            <a:off x="1166070" y="3800213"/>
            <a:ext cx="3707934" cy="3042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8FCFB-6C21-4826-AFD9-692C678D577C}"/>
              </a:ext>
            </a:extLst>
          </p:cNvPr>
          <p:cNvSpPr txBox="1"/>
          <p:nvPr/>
        </p:nvSpPr>
        <p:spPr>
          <a:xfrm>
            <a:off x="6862194" y="5410899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inputId</a:t>
            </a:r>
            <a:r>
              <a:rPr lang="en-US" dirty="0"/>
              <a:t> not </a:t>
            </a:r>
            <a:r>
              <a:rPr lang="en-US" dirty="0" err="1"/>
              <a:t>inputID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0EC0-275E-470E-A960-32C0E8E5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3974"/>
          </a:xfrm>
        </p:spPr>
        <p:txBody>
          <a:bodyPr/>
          <a:lstStyle/>
          <a:p>
            <a:r>
              <a:rPr lang="en-US" dirty="0"/>
              <a:t>Adding input function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AD7C-6C84-49F9-B646-72545FD0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4639"/>
            <a:ext cx="2540821" cy="4691973"/>
          </a:xfrm>
        </p:spPr>
        <p:txBody>
          <a:bodyPr>
            <a:normAutofit/>
          </a:bodyPr>
          <a:lstStyle/>
          <a:p>
            <a:r>
              <a:rPr lang="en-US" sz="2000" dirty="0"/>
              <a:t>Starting from the template, you layer in the elements to produce your app</a:t>
            </a:r>
          </a:p>
          <a:p>
            <a:r>
              <a:rPr lang="en-US" sz="2000" dirty="0"/>
              <a:t>In this example, we are running the app in the viewer</a:t>
            </a:r>
          </a:p>
          <a:p>
            <a:r>
              <a:rPr lang="en-US" sz="2000" dirty="0"/>
              <a:t>You can run it in a browser, too</a:t>
            </a:r>
          </a:p>
          <a:p>
            <a:r>
              <a:rPr lang="en-US" sz="2000" dirty="0"/>
              <a:t>Must save app as </a:t>
            </a:r>
            <a:r>
              <a:rPr lang="en-US" sz="2000" dirty="0" err="1"/>
              <a:t>app.R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15002-0DCB-4077-BDDE-22675C46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22" y="1634639"/>
            <a:ext cx="8279577" cy="4691973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8955756B-389A-4054-8FA2-A2ABF2DC143C}"/>
              </a:ext>
            </a:extLst>
          </p:cNvPr>
          <p:cNvSpPr/>
          <p:nvPr/>
        </p:nvSpPr>
        <p:spPr>
          <a:xfrm>
            <a:off x="6661197" y="2665948"/>
            <a:ext cx="721453" cy="51802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E2B1CC9B-517E-4647-A674-CFD29FB6A65D}"/>
              </a:ext>
            </a:extLst>
          </p:cNvPr>
          <p:cNvSpPr/>
          <p:nvPr/>
        </p:nvSpPr>
        <p:spPr>
          <a:xfrm>
            <a:off x="8924307" y="2630393"/>
            <a:ext cx="1040235" cy="4760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3C968-E5EF-494C-BA37-29D192E1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695" y="4894981"/>
            <a:ext cx="1066892" cy="52430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F8B1B545-92B8-498B-904F-066AF2CD9EEB}"/>
              </a:ext>
            </a:extLst>
          </p:cNvPr>
          <p:cNvSpPr/>
          <p:nvPr/>
        </p:nvSpPr>
        <p:spPr>
          <a:xfrm>
            <a:off x="6141079" y="5702024"/>
            <a:ext cx="1040235" cy="4760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7560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81C9B4-C08E-4D5B-AA21-25F8743E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63" y="358760"/>
            <a:ext cx="10982325" cy="62579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CCF39-5FC1-4DB5-8ECE-59CD951C002C}"/>
              </a:ext>
            </a:extLst>
          </p:cNvPr>
          <p:cNvSpPr txBox="1">
            <a:spLocks/>
          </p:cNvSpPr>
          <p:nvPr/>
        </p:nvSpPr>
        <p:spPr>
          <a:xfrm rot="16200000">
            <a:off x="-1865720" y="2571227"/>
            <a:ext cx="4941115" cy="721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Input Options</a:t>
            </a:r>
          </a:p>
        </p:txBody>
      </p:sp>
    </p:spTree>
    <p:extLst>
      <p:ext uri="{BB962C8B-B14F-4D97-AF65-F5344CB8AC3E}">
        <p14:creationId xmlns:p14="http://schemas.microsoft.com/office/powerpoint/2010/main" val="108928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36918-F0D7-4FB3-B3B4-C1DC2B9E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in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E1468-A650-42B2-BF86-434FBAE13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2849383"/>
          </a:xfrm>
        </p:spPr>
        <p:txBody>
          <a:bodyPr>
            <a:normAutofit/>
          </a:bodyPr>
          <a:lstStyle/>
          <a:p>
            <a:r>
              <a:rPr lang="en-US" sz="2000" dirty="0"/>
              <a:t>The output code only creates space to put the output object in the UI</a:t>
            </a:r>
          </a:p>
          <a:p>
            <a:r>
              <a:rPr lang="en-US" sz="2000" dirty="0"/>
              <a:t>The server function will create the output object</a:t>
            </a:r>
          </a:p>
          <a:p>
            <a:r>
              <a:rPr lang="en-US" sz="2000" dirty="0"/>
              <a:t>Separate the various input and output objects with a comma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518EEE-FB1F-4047-8E42-57B8A83B8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891" y="2304907"/>
            <a:ext cx="5152934" cy="30529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30975B-4FD7-46CC-B105-2CFA16243CF8}"/>
              </a:ext>
            </a:extLst>
          </p:cNvPr>
          <p:cNvSpPr/>
          <p:nvPr/>
        </p:nvSpPr>
        <p:spPr>
          <a:xfrm>
            <a:off x="6088240" y="3761378"/>
            <a:ext cx="464191" cy="3523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68E0E-12B9-4A27-B079-424E252211E7}"/>
              </a:ext>
            </a:extLst>
          </p:cNvPr>
          <p:cNvSpPr/>
          <p:nvPr/>
        </p:nvSpPr>
        <p:spPr>
          <a:xfrm>
            <a:off x="4446165" y="4514618"/>
            <a:ext cx="1132445" cy="5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Output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28524F2-B1E6-44D4-B1EC-62FC29B51D0F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5453087" y="4041328"/>
            <a:ext cx="738933" cy="531373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98B61-48E3-4130-815B-4E8CA515C2D9}"/>
              </a:ext>
            </a:extLst>
          </p:cNvPr>
          <p:cNvSpPr/>
          <p:nvPr/>
        </p:nvSpPr>
        <p:spPr>
          <a:xfrm>
            <a:off x="7312675" y="3762660"/>
            <a:ext cx="1065402" cy="28522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6794A-0E38-499B-A1AA-7A2F572222C1}"/>
              </a:ext>
            </a:extLst>
          </p:cNvPr>
          <p:cNvSpPr/>
          <p:nvPr/>
        </p:nvSpPr>
        <p:spPr>
          <a:xfrm>
            <a:off x="10022319" y="4203413"/>
            <a:ext cx="1554787" cy="622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Output Object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B54BDD-A59E-4857-ADA4-26C6EADC8C3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7845376" y="4047885"/>
            <a:ext cx="2971852" cy="155528"/>
          </a:xfrm>
          <a:prstGeom prst="bentConnector2">
            <a:avLst/>
          </a:prstGeom>
          <a:ln w="158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A27D-1188-44E4-AC22-C5C413A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INSERT FUNCTIONS FOR THE UI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3E9B42-E8D2-4142-B0A0-8BB2AAEDA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40602"/>
              </p:ext>
            </p:extLst>
          </p:nvPr>
        </p:nvGraphicFramePr>
        <p:xfrm>
          <a:off x="685800" y="2141538"/>
          <a:ext cx="101314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127">
                  <a:extLst>
                    <a:ext uri="{9D8B030D-6E8A-4147-A177-3AD203B41FA5}">
                      <a16:colId xmlns:a16="http://schemas.microsoft.com/office/drawing/2014/main" val="1283195348"/>
                    </a:ext>
                  </a:extLst>
                </a:gridCol>
                <a:gridCol w="5993297">
                  <a:extLst>
                    <a:ext uri="{9D8B030D-6E8A-4147-A177-3AD203B41FA5}">
                      <a16:colId xmlns:a16="http://schemas.microsoft.com/office/drawing/2014/main" val="384360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 Object Inserted into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9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dataTableOutput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Interactive 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4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htmlOutput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Raw HTML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8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imageOutput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7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plotOutput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tableOutput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Static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textOutput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uiOutput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Shiny UI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9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verbatimTextOutput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Pre-formatted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3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1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32A0-A367-494A-B308-45E6486E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server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06DC-8A26-49B2-A432-07C954754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5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E3FA9-96E7-4EE8-BE7B-C6DAC29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R 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153EA9-0E32-4DAF-83C8-177701AB60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2498" y="2142067"/>
            <a:ext cx="5473700" cy="3649134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F8B711F-776E-4CD3-A383-417524D7A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1" y="2142067"/>
            <a:ext cx="4995863" cy="3191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3AB302-8508-4D4C-92E3-D627A0ADC116}"/>
              </a:ext>
            </a:extLst>
          </p:cNvPr>
          <p:cNvSpPr txBox="1"/>
          <p:nvPr/>
        </p:nvSpPr>
        <p:spPr>
          <a:xfrm>
            <a:off x="685801" y="5496161"/>
            <a:ext cx="499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users to manipulate the beta to change scatterplot in the app</a:t>
            </a:r>
          </a:p>
        </p:txBody>
      </p:sp>
    </p:spTree>
    <p:extLst>
      <p:ext uri="{BB962C8B-B14F-4D97-AF65-F5344CB8AC3E}">
        <p14:creationId xmlns:p14="http://schemas.microsoft.com/office/powerpoint/2010/main" val="199487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4685-AF65-4B1D-936D-D35A554F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156FE-DFFF-4839-B8BD-81E8975E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Shiny works and how to build an app</a:t>
            </a:r>
          </a:p>
          <a:p>
            <a:r>
              <a:rPr lang="en-US" sz="2000" dirty="0"/>
              <a:t>Demo (walking you through how the Metric 8 Ball app was created)</a:t>
            </a:r>
          </a:p>
          <a:p>
            <a:r>
              <a:rPr lang="en-US" sz="2000" dirty="0"/>
              <a:t>Time permitting:  You try building a simple app</a:t>
            </a:r>
          </a:p>
        </p:txBody>
      </p:sp>
    </p:spTree>
    <p:extLst>
      <p:ext uri="{BB962C8B-B14F-4D97-AF65-F5344CB8AC3E}">
        <p14:creationId xmlns:p14="http://schemas.microsoft.com/office/powerpoint/2010/main" val="306828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707E-CAEA-4717-9B5E-02C2452F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 Program to Ui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4E195-B8AB-4120-A888-40A035A1F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5257798" cy="3649134"/>
          </a:xfrm>
        </p:spPr>
        <p:txBody>
          <a:bodyPr>
            <a:normAutofit/>
          </a:bodyPr>
          <a:lstStyle/>
          <a:p>
            <a:r>
              <a:rPr lang="en-US" sz="2000" dirty="0"/>
              <a:t>Cut and paste is a good way to start</a:t>
            </a:r>
          </a:p>
          <a:p>
            <a:r>
              <a:rPr lang="en-US" sz="2000" dirty="0"/>
              <a:t>The program needs modifications</a:t>
            </a:r>
          </a:p>
          <a:p>
            <a:pPr lvl="1"/>
            <a:r>
              <a:rPr lang="en-US" sz="1800" dirty="0"/>
              <a:t>Need to use the input from the UI in the program</a:t>
            </a:r>
          </a:p>
          <a:p>
            <a:pPr lvl="1"/>
            <a:r>
              <a:rPr lang="en-US" sz="1800" dirty="0"/>
              <a:t>Need to create an output object we can feed back into the UI so it displays on the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37713-B269-4FA9-BF12-07826E5F7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8206" y="1699062"/>
            <a:ext cx="4540617" cy="49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6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D76E-04ED-4B2B-94FB-E787C4E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input from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A7A8-B499-4D0A-AA90-650B696C3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same </a:t>
            </a:r>
            <a:r>
              <a:rPr lang="en-US" sz="2000" dirty="0" err="1"/>
              <a:t>inputID</a:t>
            </a:r>
            <a:r>
              <a:rPr lang="en-US" sz="2000" dirty="0"/>
              <a:t> from the UI as the name of the input object in the server function</a:t>
            </a:r>
          </a:p>
          <a:p>
            <a:r>
              <a:rPr lang="en-US" sz="2000" dirty="0"/>
              <a:t>It must be formatted as input$&lt;</a:t>
            </a:r>
            <a:r>
              <a:rPr lang="en-US" sz="2000" dirty="0" err="1"/>
              <a:t>name_of_inputId</a:t>
            </a:r>
            <a:r>
              <a:rPr lang="en-US" sz="2000" dirty="0"/>
              <a:t>&gt;</a:t>
            </a:r>
          </a:p>
          <a:p>
            <a:r>
              <a:rPr lang="en-US" sz="2000" dirty="0"/>
              <a:t>One more change needed.. </a:t>
            </a:r>
          </a:p>
          <a:p>
            <a:pPr lvl="1"/>
            <a:r>
              <a:rPr lang="en-US" sz="1800" dirty="0"/>
              <a:t>The Shiny app won’t use the input object unless it is nested in a Render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5D202-DDD7-4A0E-AF4C-9E6E117029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4479" y="956550"/>
            <a:ext cx="4995333" cy="5521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0643D8-6E1F-4628-A508-869D13A07121}"/>
              </a:ext>
            </a:extLst>
          </p:cNvPr>
          <p:cNvSpPr/>
          <p:nvPr/>
        </p:nvSpPr>
        <p:spPr>
          <a:xfrm>
            <a:off x="6214188" y="4114800"/>
            <a:ext cx="2024743" cy="317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95D2C-FD83-4E75-B985-F5BA27E76750}"/>
              </a:ext>
            </a:extLst>
          </p:cNvPr>
          <p:cNvSpPr/>
          <p:nvPr/>
        </p:nvSpPr>
        <p:spPr>
          <a:xfrm>
            <a:off x="7501812" y="1828800"/>
            <a:ext cx="1642188" cy="2370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8C534-540A-4B3D-8F14-4C038C96C559}"/>
              </a:ext>
            </a:extLst>
          </p:cNvPr>
          <p:cNvSpPr/>
          <p:nvPr/>
        </p:nvSpPr>
        <p:spPr>
          <a:xfrm>
            <a:off x="10086392" y="3429000"/>
            <a:ext cx="1595535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be called the same thing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6748A4-D1AC-44E5-B408-8EE3FF781B55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293290" y="1978090"/>
            <a:ext cx="1590870" cy="1450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76A76-8A78-451A-A47E-E12C785B2321}"/>
              </a:ext>
            </a:extLst>
          </p:cNvPr>
          <p:cNvCxnSpPr>
            <a:stCxn id="8" idx="1"/>
          </p:cNvCxnSpPr>
          <p:nvPr/>
        </p:nvCxnSpPr>
        <p:spPr>
          <a:xfrm flipH="1">
            <a:off x="8332237" y="3869872"/>
            <a:ext cx="1754155" cy="3755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26-78E8-42A9-A040-4DEEB57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output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35D0-C682-484D-A2CE-16727E5B2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Again, the input object must be nested in a Render function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render function creates the output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need to assign it to output$&lt;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name_of_output_object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so the UI can use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6F312-B09E-40BD-8A85-7907A4B86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9061" y="779268"/>
            <a:ext cx="4834996" cy="5844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704C1-2FC7-4BE5-B35F-E4D04E332D40}"/>
              </a:ext>
            </a:extLst>
          </p:cNvPr>
          <p:cNvSpPr/>
          <p:nvPr/>
        </p:nvSpPr>
        <p:spPr>
          <a:xfrm>
            <a:off x="6771253" y="4254759"/>
            <a:ext cx="2024743" cy="317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8EC63BD-CC40-43A7-A255-69F94785966F}"/>
              </a:ext>
            </a:extLst>
          </p:cNvPr>
          <p:cNvSpPr/>
          <p:nvPr/>
        </p:nvSpPr>
        <p:spPr>
          <a:xfrm rot="10800000">
            <a:off x="11103863" y="3966634"/>
            <a:ext cx="260387" cy="20049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7FBCD65-7B68-4C89-8743-D99F2F1CFC95}"/>
              </a:ext>
            </a:extLst>
          </p:cNvPr>
          <p:cNvSpPr/>
          <p:nvPr/>
        </p:nvSpPr>
        <p:spPr>
          <a:xfrm>
            <a:off x="6324770" y="3947972"/>
            <a:ext cx="260387" cy="20049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26-78E8-42A9-A040-4DEEB57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output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35D0-C682-484D-A2CE-16727E5B2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Again, the input object must be nested in a Render function</a:t>
            </a:r>
          </a:p>
          <a:p>
            <a:r>
              <a:rPr lang="en-US" sz="2000" dirty="0"/>
              <a:t>The render function creates the output</a:t>
            </a:r>
          </a:p>
          <a:p>
            <a:pPr lvl="1"/>
            <a:r>
              <a:rPr lang="en-US" sz="1800" dirty="0"/>
              <a:t>If you are creating plot output, then the Render function must also render a plot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need to assign it to output$&lt;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name_of_output_object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so the UI can use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6F312-B09E-40BD-8A85-7907A4B86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9061" y="779268"/>
            <a:ext cx="4834996" cy="5844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16A749-7B22-4FFB-832C-4AF106ED4763}"/>
              </a:ext>
            </a:extLst>
          </p:cNvPr>
          <p:cNvSpPr/>
          <p:nvPr/>
        </p:nvSpPr>
        <p:spPr>
          <a:xfrm>
            <a:off x="6584641" y="2222392"/>
            <a:ext cx="487963" cy="317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C2337-3EF3-484B-ABE6-14079070AD8D}"/>
              </a:ext>
            </a:extLst>
          </p:cNvPr>
          <p:cNvSpPr/>
          <p:nvPr/>
        </p:nvSpPr>
        <p:spPr>
          <a:xfrm>
            <a:off x="9209314" y="3808013"/>
            <a:ext cx="438539" cy="317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22B3A-6C9D-4A2D-8367-DB1A4F2A79E9}"/>
              </a:ext>
            </a:extLst>
          </p:cNvPr>
          <p:cNvSpPr/>
          <p:nvPr/>
        </p:nvSpPr>
        <p:spPr>
          <a:xfrm>
            <a:off x="10179698" y="2805678"/>
            <a:ext cx="1595535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be compatible types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F29BCC-01F4-46F0-B95F-552162762400}"/>
              </a:ext>
            </a:extLst>
          </p:cNvPr>
          <p:cNvCxnSpPr>
            <a:cxnSpLocks/>
          </p:cNvCxnSpPr>
          <p:nvPr/>
        </p:nvCxnSpPr>
        <p:spPr>
          <a:xfrm flipH="1" flipV="1">
            <a:off x="7072604" y="2539634"/>
            <a:ext cx="3107094" cy="2660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6BC23-A027-4177-A1D9-3F8FCFD64FBE}"/>
              </a:ext>
            </a:extLst>
          </p:cNvPr>
          <p:cNvCxnSpPr/>
          <p:nvPr/>
        </p:nvCxnSpPr>
        <p:spPr>
          <a:xfrm flipH="1">
            <a:off x="9647853" y="3687421"/>
            <a:ext cx="515964" cy="1205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56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07A4D-D06C-4D0B-9367-2D852969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functions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58F16-C112-40DF-AB04-89EBA1AAA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938768"/>
              </p:ext>
            </p:extLst>
          </p:nvPr>
        </p:nvGraphicFramePr>
        <p:xfrm>
          <a:off x="685802" y="1968760"/>
          <a:ext cx="101314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353">
                  <a:extLst>
                    <a:ext uri="{9D8B030D-6E8A-4147-A177-3AD203B41FA5}">
                      <a16:colId xmlns:a16="http://schemas.microsoft.com/office/drawing/2014/main" val="1283195348"/>
                    </a:ext>
                  </a:extLst>
                </a:gridCol>
                <a:gridCol w="6777071">
                  <a:extLst>
                    <a:ext uri="{9D8B030D-6E8A-4147-A177-3AD203B41FA5}">
                      <a16:colId xmlns:a16="http://schemas.microsoft.com/office/drawing/2014/main" val="384360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 Object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9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renderDataTable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Interactive table from a data frame, matrix, or other table-like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4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renderImage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Image (saved as link to source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7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renderPlot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renderPrint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 block of printed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renderTable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Static table from a data frame, matrix, or other table-like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renderText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 (pre-formatted or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renderUI</a:t>
                      </a:r>
                      <a:r>
                        <a:rPr lang="en-US" sz="24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Shiny UI element or HTML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9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8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26-78E8-42A9-A040-4DEEB57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output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35D0-C682-484D-A2CE-16727E5B2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Again, the input object must be nested in a Render function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render function creates the output</a:t>
            </a:r>
          </a:p>
          <a:p>
            <a:r>
              <a:rPr lang="en-US" sz="2000" dirty="0"/>
              <a:t>We need to assign it to output$&lt;</a:t>
            </a:r>
            <a:r>
              <a:rPr lang="en-US" sz="2000" dirty="0" err="1"/>
              <a:t>name_of_output_object</a:t>
            </a:r>
            <a:r>
              <a:rPr lang="en-US" sz="2000" dirty="0"/>
              <a:t>&gt; so the UI can use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6F312-B09E-40BD-8A85-7907A4B86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9061" y="779268"/>
            <a:ext cx="4834996" cy="5844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3080D-ED51-4549-BB95-BF0401F38409}"/>
              </a:ext>
            </a:extLst>
          </p:cNvPr>
          <p:cNvSpPr/>
          <p:nvPr/>
        </p:nvSpPr>
        <p:spPr>
          <a:xfrm>
            <a:off x="6596744" y="3853543"/>
            <a:ext cx="1679510" cy="2717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B94A4-8CDE-4814-A98F-C7F83E457B51}"/>
              </a:ext>
            </a:extLst>
          </p:cNvPr>
          <p:cNvSpPr/>
          <p:nvPr/>
        </p:nvSpPr>
        <p:spPr>
          <a:xfrm>
            <a:off x="7766180" y="2247976"/>
            <a:ext cx="995265" cy="2717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05FD5-4F30-49D5-B101-AA10F26C347B}"/>
              </a:ext>
            </a:extLst>
          </p:cNvPr>
          <p:cNvSpPr/>
          <p:nvPr/>
        </p:nvSpPr>
        <p:spPr>
          <a:xfrm>
            <a:off x="10128564" y="3429000"/>
            <a:ext cx="1595535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be called the same thing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688F78-722A-4E08-AD56-174D88EB359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803618" y="2519688"/>
            <a:ext cx="2122714" cy="909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2A502-7EF7-4E14-B411-13294462B47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318426" y="3869872"/>
            <a:ext cx="181013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8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9B6F-E91E-4D8A-BBD9-F6107E3B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447660" cy="1456267"/>
          </a:xfrm>
        </p:spPr>
        <p:txBody>
          <a:bodyPr/>
          <a:lstStyle/>
          <a:p>
            <a:r>
              <a:rPr lang="en-US" dirty="0"/>
              <a:t>Basic App Created!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33B05-ED84-40A4-99F9-68262FEA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40" y="494522"/>
            <a:ext cx="7432161" cy="61115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84361-8129-4B9C-BE74-51C1219D736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447660" cy="36491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Moving the slider modifies the graph</a:t>
            </a:r>
          </a:p>
          <a:p>
            <a:r>
              <a:rPr lang="en-US" sz="2000" dirty="0"/>
              <a:t>This is called reactivity</a:t>
            </a:r>
          </a:p>
          <a:p>
            <a:r>
              <a:rPr lang="en-US" sz="2000" dirty="0"/>
              <a:t>Occurs automatically when using input object to create output object</a:t>
            </a:r>
          </a:p>
          <a:p>
            <a:r>
              <a:rPr lang="en-US" sz="2000" dirty="0"/>
              <a:t>Depending on the type of input, reactivity can be more complicated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4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F193-1957-4AD9-AC6D-1631E8FD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0AD9-EDF6-4F32-9444-8627ADFA3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BFDE-BF6A-4C2C-B6EB-D94BFD04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B0100-B1C3-4BC1-AAC2-97342C568594}"/>
              </a:ext>
            </a:extLst>
          </p:cNvPr>
          <p:cNvSpPr txBox="1"/>
          <p:nvPr/>
        </p:nvSpPr>
        <p:spPr>
          <a:xfrm>
            <a:off x="813732" y="3341533"/>
            <a:ext cx="25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the slider to pick a new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DDD75-B1F6-46A6-B7B3-5C92C805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2508926"/>
            <a:ext cx="2712401" cy="757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8D59A-CA91-468F-BC4D-B3AC5E38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2" y="4237456"/>
            <a:ext cx="3394735" cy="192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6C917-4A50-4447-AC66-5A7E4401429C}"/>
              </a:ext>
            </a:extLst>
          </p:cNvPr>
          <p:cNvSpPr txBox="1"/>
          <p:nvPr/>
        </p:nvSpPr>
        <p:spPr>
          <a:xfrm>
            <a:off x="813732" y="6232395"/>
            <a:ext cx="3241967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changes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74478-5EA8-44B1-B5F1-1DB8A2B9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309" y="2421619"/>
            <a:ext cx="1041583" cy="1688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24AE6-09B0-4F6F-9829-BA01455FB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884" y="3542205"/>
            <a:ext cx="581025" cy="55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78441-3143-4AD1-A899-89ADB094739A}"/>
              </a:ext>
            </a:extLst>
          </p:cNvPr>
          <p:cNvSpPr txBox="1"/>
          <p:nvPr/>
        </p:nvSpPr>
        <p:spPr>
          <a:xfrm>
            <a:off x="8018887" y="4114623"/>
            <a:ext cx="2348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accepts the input from the UI, server function creates the output, and sends output to the UI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B6855E-A0EE-4D25-98D8-0635F42F7BD4}"/>
              </a:ext>
            </a:extLst>
          </p:cNvPr>
          <p:cNvSpPr/>
          <p:nvPr/>
        </p:nvSpPr>
        <p:spPr>
          <a:xfrm rot="250437">
            <a:off x="4738267" y="2791962"/>
            <a:ext cx="3004772" cy="75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9F9E1B-DF2B-4DF4-9D4F-2C2C1C40119A}"/>
              </a:ext>
            </a:extLst>
          </p:cNvPr>
          <p:cNvSpPr/>
          <p:nvPr/>
        </p:nvSpPr>
        <p:spPr>
          <a:xfrm rot="20738003" flipH="1">
            <a:off x="4905162" y="4457403"/>
            <a:ext cx="2726422" cy="75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771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A9560F-A724-423E-9976-DC37CBDF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output?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637F0-3873-4654-97DC-0051CDC33C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Input objects have to be nested within a render function </a:t>
            </a:r>
          </a:p>
          <a:p>
            <a:r>
              <a:rPr lang="en-US" sz="2000" dirty="0"/>
              <a:t>Manipulations to the input only persist within the render function</a:t>
            </a:r>
          </a:p>
          <a:p>
            <a:r>
              <a:rPr lang="en-US" sz="2000" dirty="0"/>
              <a:t>What to do if you want to use ‘</a:t>
            </a:r>
            <a:r>
              <a:rPr lang="en-US" sz="2000" dirty="0" err="1"/>
              <a:t>dat</a:t>
            </a:r>
            <a:r>
              <a:rPr lang="en-US" sz="2000" dirty="0"/>
              <a:t>’ for other types of output?</a:t>
            </a:r>
          </a:p>
          <a:p>
            <a:r>
              <a:rPr lang="en-US" sz="2000" dirty="0"/>
              <a:t>Use a reactive object!</a:t>
            </a:r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041606-4039-4DBA-8A6E-47CCC54D4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213862"/>
            <a:ext cx="4995862" cy="35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1E23-B557-4F0B-9AA8-9BB226C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77AC-4D5F-4F6C-BC17-A1E997A80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6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45E-3852-4745-AE5D-62773F18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B836-8555-4EC9-95EB-5AE7DAE3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the data manipulation out of the </a:t>
            </a:r>
            <a:r>
              <a:rPr lang="en-US" sz="2000" dirty="0" err="1"/>
              <a:t>renderPlot</a:t>
            </a:r>
            <a:r>
              <a:rPr lang="en-US" sz="2000" dirty="0"/>
              <a:t>(), and put it into a separate function</a:t>
            </a:r>
          </a:p>
          <a:p>
            <a:r>
              <a:rPr lang="en-US" sz="2000" dirty="0"/>
              <a:t>The reactive function creates a reactive object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You call reactive objects like a function</a:t>
            </a:r>
          </a:p>
          <a:p>
            <a:r>
              <a:rPr lang="en-US" sz="2000" dirty="0"/>
              <a:t>They retain their most recent values, until the input changes or app is stopped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C32EF-85C6-4C71-9837-E8E2EBEC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99" y="3429000"/>
            <a:ext cx="4724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BDDA-BA21-4951-A8FD-0616F882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48749"/>
          </a:xfrm>
        </p:spPr>
        <p:txBody>
          <a:bodyPr/>
          <a:lstStyle/>
          <a:p>
            <a:r>
              <a:rPr lang="en-US" dirty="0"/>
              <a:t>Using Reactive Object to add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D2164-EA70-4E7C-9A09-4B416351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8" y="1403997"/>
            <a:ext cx="11753124" cy="51981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05A138-7EEE-41A5-B9C4-9207097A1B79}"/>
              </a:ext>
            </a:extLst>
          </p:cNvPr>
          <p:cNvSpPr/>
          <p:nvPr/>
        </p:nvSpPr>
        <p:spPr>
          <a:xfrm>
            <a:off x="822121" y="3489820"/>
            <a:ext cx="3087149" cy="662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9B3B43B8-E845-4490-A49E-4AF55F91C66C}"/>
              </a:ext>
            </a:extLst>
          </p:cNvPr>
          <p:cNvSpPr/>
          <p:nvPr/>
        </p:nvSpPr>
        <p:spPr>
          <a:xfrm>
            <a:off x="4068661" y="3489820"/>
            <a:ext cx="1610686" cy="58722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Reactive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1D933-F2E0-4BAA-841E-32C743D1ED32}"/>
              </a:ext>
            </a:extLst>
          </p:cNvPr>
          <p:cNvSpPr/>
          <p:nvPr/>
        </p:nvSpPr>
        <p:spPr>
          <a:xfrm>
            <a:off x="1543574" y="4513277"/>
            <a:ext cx="385894" cy="1761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28D6E-F164-4B12-A64E-519C08690D9B}"/>
              </a:ext>
            </a:extLst>
          </p:cNvPr>
          <p:cNvSpPr/>
          <p:nvPr/>
        </p:nvSpPr>
        <p:spPr>
          <a:xfrm>
            <a:off x="2744188" y="5398870"/>
            <a:ext cx="385894" cy="1761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E906C-2668-43D7-9605-E5690E873CA5}"/>
              </a:ext>
            </a:extLst>
          </p:cNvPr>
          <p:cNvSpPr/>
          <p:nvPr/>
        </p:nvSpPr>
        <p:spPr>
          <a:xfrm>
            <a:off x="3909270" y="5268686"/>
            <a:ext cx="1159119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like a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CAFCC3-985F-482C-9124-D9D9AFBB3E28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1929468" y="4601362"/>
            <a:ext cx="1979802" cy="6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C9156-B754-4639-8842-8C8B4370E4A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130082" y="5510089"/>
            <a:ext cx="779188" cy="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8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BDDA-BA21-4951-A8FD-0616F882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4122"/>
            <a:ext cx="10131425" cy="648749"/>
          </a:xfrm>
        </p:spPr>
        <p:txBody>
          <a:bodyPr/>
          <a:lstStyle/>
          <a:p>
            <a:r>
              <a:rPr lang="en-US" dirty="0"/>
              <a:t>Using Reactive Object to add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D2164-EA70-4E7C-9A09-4B416351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8" y="1320108"/>
            <a:ext cx="11753124" cy="5198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DC3E0E-7F33-4DB7-812B-9C1C02D53654}"/>
              </a:ext>
            </a:extLst>
          </p:cNvPr>
          <p:cNvSpPr/>
          <p:nvPr/>
        </p:nvSpPr>
        <p:spPr>
          <a:xfrm>
            <a:off x="822121" y="2046915"/>
            <a:ext cx="1535185" cy="176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5E8A9-FC20-4A5F-BAD5-9233FF7B9667}"/>
              </a:ext>
            </a:extLst>
          </p:cNvPr>
          <p:cNvSpPr/>
          <p:nvPr/>
        </p:nvSpPr>
        <p:spPr>
          <a:xfrm>
            <a:off x="5177405" y="6276365"/>
            <a:ext cx="1535185" cy="176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51288-40A4-4AF7-8DF9-B42C8134DE2B}"/>
              </a:ext>
            </a:extLst>
          </p:cNvPr>
          <p:cNvSpPr/>
          <p:nvPr/>
        </p:nvSpPr>
        <p:spPr>
          <a:xfrm>
            <a:off x="822120" y="5186955"/>
            <a:ext cx="2650922" cy="911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5B13E960-7F24-4AE5-9211-664596902E2A}"/>
              </a:ext>
            </a:extLst>
          </p:cNvPr>
          <p:cNvSpPr/>
          <p:nvPr/>
        </p:nvSpPr>
        <p:spPr>
          <a:xfrm>
            <a:off x="2457974" y="1862359"/>
            <a:ext cx="1644243" cy="6123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New Output</a:t>
            </a:r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B6B2E9CA-DF13-41E8-BCA6-47FA1A7EE8E7}"/>
              </a:ext>
            </a:extLst>
          </p:cNvPr>
          <p:cNvSpPr/>
          <p:nvPr/>
        </p:nvSpPr>
        <p:spPr>
          <a:xfrm>
            <a:off x="3575108" y="5336678"/>
            <a:ext cx="1644243" cy="6123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New Output</a:t>
            </a:r>
          </a:p>
        </p:txBody>
      </p: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65B7E8BA-FE24-4484-A2BA-13B85419208F}"/>
              </a:ext>
            </a:extLst>
          </p:cNvPr>
          <p:cNvSpPr/>
          <p:nvPr/>
        </p:nvSpPr>
        <p:spPr>
          <a:xfrm>
            <a:off x="6888759" y="6058251"/>
            <a:ext cx="1417739" cy="6123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Output</a:t>
            </a:r>
          </a:p>
        </p:txBody>
      </p:sp>
    </p:spTree>
    <p:extLst>
      <p:ext uri="{BB962C8B-B14F-4D97-AF65-F5344CB8AC3E}">
        <p14:creationId xmlns:p14="http://schemas.microsoft.com/office/powerpoint/2010/main" val="149537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AF2A-459D-4D58-875A-9A86BDE8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B293-14BF-46F4-825F-0FDE96809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3F0B-7396-4DB3-A943-F243EC5E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and Action buttons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AD84-DEA5-4AEE-9727-99B82E03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4885"/>
            <a:ext cx="10131425" cy="2577737"/>
          </a:xfrm>
        </p:spPr>
        <p:txBody>
          <a:bodyPr>
            <a:normAutofit/>
          </a:bodyPr>
          <a:lstStyle/>
          <a:p>
            <a:r>
              <a:rPr lang="en-US" sz="2000" dirty="0"/>
              <a:t>Slider input was instantly reactive</a:t>
            </a:r>
          </a:p>
          <a:p>
            <a:r>
              <a:rPr lang="en-US" sz="2000" dirty="0"/>
              <a:t>Not all input objects work so instantly</a:t>
            </a:r>
          </a:p>
          <a:p>
            <a:r>
              <a:rPr lang="en-US" sz="2000" dirty="0"/>
              <a:t>Action buttons can be used to</a:t>
            </a:r>
          </a:p>
          <a:p>
            <a:pPr lvl="1"/>
            <a:r>
              <a:rPr lang="en-US" sz="1800" dirty="0"/>
              <a:t>Generate output on button click</a:t>
            </a:r>
          </a:p>
          <a:p>
            <a:pPr lvl="1"/>
            <a:r>
              <a:rPr lang="en-US" sz="1800" dirty="0"/>
              <a:t>Delay other input from generating output until a button is clicked</a:t>
            </a:r>
          </a:p>
          <a:p>
            <a:pPr lvl="1"/>
            <a:r>
              <a:rPr lang="en-US" sz="1800" dirty="0"/>
              <a:t>Choose a type of 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603B98-C976-4F19-B546-838D887E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80115"/>
              </p:ext>
            </p:extLst>
          </p:nvPr>
        </p:nvGraphicFramePr>
        <p:xfrm>
          <a:off x="781597" y="4569187"/>
          <a:ext cx="101314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29">
                  <a:extLst>
                    <a:ext uri="{9D8B030D-6E8A-4147-A177-3AD203B41FA5}">
                      <a16:colId xmlns:a16="http://schemas.microsoft.com/office/drawing/2014/main" val="2374008473"/>
                    </a:ext>
                  </a:extLst>
                </a:gridCol>
                <a:gridCol w="7028995">
                  <a:extLst>
                    <a:ext uri="{9D8B030D-6E8A-4147-A177-3AD203B41FA5}">
                      <a16:colId xmlns:a16="http://schemas.microsoft.com/office/drawing/2014/main" val="45121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Server Function*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It Does When Used With Action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1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observeEvent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Triggers code to run on server after a click and produces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6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reactiveEvent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reactive object after click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92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392F91-100A-458E-B8BC-4AEF379A2E22}"/>
              </a:ext>
            </a:extLst>
          </p:cNvPr>
          <p:cNvSpPr txBox="1"/>
          <p:nvPr/>
        </p:nvSpPr>
        <p:spPr>
          <a:xfrm>
            <a:off x="1480457" y="6063734"/>
            <a:ext cx="94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are many more options.  See: </a:t>
            </a:r>
            <a:r>
              <a:rPr lang="en-US" dirty="0">
                <a:hlinkClick r:id="rId2"/>
              </a:rPr>
              <a:t>https://shiny.rstudio.com/articles/action-buttons.html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92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3453-EE1C-4C70-BDF1-039BE5E5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with Observe event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771D-55BA-478D-88D9-6FAFE8E31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actionButton</a:t>
            </a:r>
            <a:r>
              <a:rPr lang="en-US" sz="2000" dirty="0"/>
              <a:t>() syntax similar to other input objects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observeEvent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/>
              <a:t>Inside the parentheses, you put the triggering input object</a:t>
            </a:r>
          </a:p>
          <a:p>
            <a:pPr lvl="2"/>
            <a:r>
              <a:rPr lang="en-US" sz="1600" dirty="0" err="1"/>
              <a:t>Input$actn</a:t>
            </a:r>
            <a:r>
              <a:rPr lang="en-US" sz="1600" dirty="0"/>
              <a:t> is the trigger</a:t>
            </a:r>
          </a:p>
          <a:p>
            <a:pPr lvl="1"/>
            <a:r>
              <a:rPr lang="en-US" sz="1800" dirty="0"/>
              <a:t>Inside the curly braces, you have the output that is produced after the click</a:t>
            </a:r>
          </a:p>
          <a:p>
            <a:pPr lvl="2"/>
            <a:r>
              <a:rPr lang="en-US" sz="1600" dirty="0"/>
              <a:t>Displaying ‘Hello World’ is the response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839A10-BFAD-496D-B724-90A7A1E44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1805" y="2288099"/>
            <a:ext cx="5872780" cy="3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8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0750-66B2-4E92-BD3F-6BF21F07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Generates output on button click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CD253-06B4-4937-9E71-862719FC2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947" y="2572563"/>
            <a:ext cx="5439816" cy="33666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FABD5-BF0C-4A52-B54F-D66D4B30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238" y="1602377"/>
            <a:ext cx="4995332" cy="4646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Before Click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After Click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9825C-A6B2-4544-A6F4-09C1AC5C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58" y="2699543"/>
            <a:ext cx="47910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AD782-CD3C-43F6-BC79-8B938DBE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58" y="4726393"/>
            <a:ext cx="4752304" cy="15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8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377D-19C9-4FFE-82F9-FB0E4365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with event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56C5-CFF7-4BEE-90C8-73F3A9260C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sliderInput</a:t>
            </a:r>
            <a:r>
              <a:rPr lang="en-US" sz="2000" dirty="0"/>
              <a:t>() is usually instantly reactive</a:t>
            </a:r>
          </a:p>
          <a:p>
            <a:r>
              <a:rPr lang="en-US" sz="2000" dirty="0" err="1"/>
              <a:t>eventReactive</a:t>
            </a:r>
            <a:r>
              <a:rPr lang="en-US" sz="2000" dirty="0"/>
              <a:t>() makes the server function ignore the slider input until the button is clicked</a:t>
            </a:r>
          </a:p>
          <a:p>
            <a:r>
              <a:rPr lang="en-US" sz="2000" dirty="0"/>
              <a:t>Then the </a:t>
            </a:r>
            <a:r>
              <a:rPr lang="en-US" sz="2000" dirty="0" err="1"/>
              <a:t>rnums</a:t>
            </a:r>
            <a:r>
              <a:rPr lang="en-US" sz="2000" dirty="0"/>
              <a:t> reactive object and output objects are created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4F8E4B-8377-42CA-84D2-7EDC30A64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677" y="1651339"/>
            <a:ext cx="5214260" cy="48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1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081B-4016-4889-A3FB-A87D008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 output until button click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5EB60-08B2-41D4-B8BE-2A7C4B11BE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219915"/>
            <a:ext cx="4560037" cy="422442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5F6F3-35D6-458E-B5D2-DEE38B6C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1856546"/>
            <a:ext cx="4995332" cy="29872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Click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4FA45-A762-4CB8-AC18-DF19DE60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38" y="2392767"/>
            <a:ext cx="3638958" cy="1914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4B8CA-546E-4B51-9DEE-24B3FBAA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638" y="4775031"/>
            <a:ext cx="3638958" cy="18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8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5118-AE61-4F5C-B599-81E4284C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14452"/>
          </a:xfrm>
        </p:spPr>
        <p:txBody>
          <a:bodyPr/>
          <a:lstStyle/>
          <a:p>
            <a:r>
              <a:rPr lang="en-US" dirty="0"/>
              <a:t>Choose a type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FEFA-19DD-422E-9355-AAD398E39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20091"/>
            <a:ext cx="4995334" cy="4275909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reactiveValues</a:t>
            </a:r>
            <a:r>
              <a:rPr lang="en-US" sz="2000" dirty="0"/>
              <a:t>() creates a reactive list based on an initial set of random binomial values</a:t>
            </a:r>
          </a:p>
          <a:p>
            <a:r>
              <a:rPr lang="en-US" sz="2000" dirty="0"/>
              <a:t>Paired with </a:t>
            </a:r>
            <a:r>
              <a:rPr lang="en-US" sz="2000" dirty="0" err="1"/>
              <a:t>observeEvent</a:t>
            </a:r>
            <a:r>
              <a:rPr lang="en-US" sz="2000" dirty="0"/>
              <a:t>() we can update the list conditional on button clicks</a:t>
            </a:r>
          </a:p>
          <a:p>
            <a:r>
              <a:rPr lang="en-US" sz="2000" dirty="0"/>
              <a:t>Two action buttons are used to update</a:t>
            </a:r>
          </a:p>
          <a:p>
            <a:pPr lvl="1"/>
            <a:r>
              <a:rPr lang="en-US" sz="1800" dirty="0"/>
              <a:t>One mimics results from a fair coin</a:t>
            </a:r>
          </a:p>
          <a:p>
            <a:pPr lvl="1"/>
            <a:r>
              <a:rPr lang="en-US" sz="1800" dirty="0"/>
              <a:t>The other has an lower probability of ‘heads’</a:t>
            </a:r>
          </a:p>
          <a:p>
            <a:r>
              <a:rPr lang="en-US" sz="2000" dirty="0"/>
              <a:t>reactive() vs </a:t>
            </a:r>
            <a:r>
              <a:rPr lang="en-US" sz="2000" dirty="0" err="1"/>
              <a:t>reactiveValues</a:t>
            </a:r>
            <a:r>
              <a:rPr lang="en-US" sz="2000" dirty="0"/>
              <a:t>(): </a:t>
            </a:r>
          </a:p>
          <a:p>
            <a:pPr lvl="1"/>
            <a:r>
              <a:rPr lang="en-US" sz="1800" dirty="0"/>
              <a:t>reactive() creates an object</a:t>
            </a:r>
          </a:p>
          <a:p>
            <a:pPr lvl="1"/>
            <a:r>
              <a:rPr lang="en-US" sz="1800" dirty="0" err="1"/>
              <a:t>reactiveValues</a:t>
            </a:r>
            <a:r>
              <a:rPr lang="en-US" sz="1800" dirty="0"/>
              <a:t>() creates a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86CC2-286A-42FE-B5AB-A3A1F3CA2D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0850" y="1724052"/>
            <a:ext cx="6034942" cy="45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007C-6DB8-4579-A2ED-F34B971F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E1C2-5F37-41C9-A9BE-FD1F0D76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Functionality in R that allows building interactive web apps</a:t>
            </a:r>
          </a:p>
          <a:p>
            <a:r>
              <a:rPr lang="en-US" sz="2000" dirty="0"/>
              <a:t>Apps can be hosted locally or publicly</a:t>
            </a:r>
          </a:p>
          <a:p>
            <a:r>
              <a:rPr lang="en-US" sz="2000" dirty="0"/>
              <a:t>Used for</a:t>
            </a:r>
          </a:p>
          <a:p>
            <a:pPr lvl="1"/>
            <a:r>
              <a:rPr lang="en-US" sz="1800" dirty="0"/>
              <a:t>Entertainment value</a:t>
            </a:r>
          </a:p>
          <a:p>
            <a:pPr lvl="1"/>
            <a:r>
              <a:rPr lang="en-US" sz="1800" dirty="0"/>
              <a:t>Dashboards</a:t>
            </a:r>
          </a:p>
          <a:p>
            <a:pPr lvl="1"/>
            <a:r>
              <a:rPr lang="en-US" sz="1800" dirty="0"/>
              <a:t>Data visualization</a:t>
            </a:r>
          </a:p>
          <a:p>
            <a:pPr lvl="1"/>
            <a:r>
              <a:rPr lang="en-US" sz="1800" dirty="0"/>
              <a:t>Sharing information</a:t>
            </a:r>
          </a:p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to view examples</a:t>
            </a:r>
          </a:p>
        </p:txBody>
      </p:sp>
    </p:spTree>
    <p:extLst>
      <p:ext uri="{BB962C8B-B14F-4D97-AF65-F5344CB8AC3E}">
        <p14:creationId xmlns:p14="http://schemas.microsoft.com/office/powerpoint/2010/main" val="3775180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1167-FEAD-4C70-B0F5-2425333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values based on choice of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ED2BA-9922-4DB1-9562-38A1CFE53A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142067"/>
            <a:ext cx="5357504" cy="42679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A85D7-124F-413E-84E9-E15635C2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793" y="2142068"/>
            <a:ext cx="4625433" cy="364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762E7-59DB-4929-88D9-B2CDFB0D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41" y="2535672"/>
            <a:ext cx="3700768" cy="1538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A028A-4658-4485-A5AF-FF83806A0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4543426"/>
            <a:ext cx="3713213" cy="14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EB8-CABF-41FF-A306-4F540128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apps pretty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F132-7161-476A-B290-C4D81D4B6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0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618F-7516-45E4-9465-B059A3BA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all about the 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B084-83B5-428C-BF30-4F479A87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Shiny makes web apps</a:t>
            </a:r>
          </a:p>
          <a:p>
            <a:r>
              <a:rPr lang="en-US" sz="2000" dirty="0"/>
              <a:t>The UI functions are creating HTML and </a:t>
            </a:r>
            <a:r>
              <a:rPr lang="en-US" sz="2000" dirty="0" err="1"/>
              <a:t>javascript</a:t>
            </a:r>
            <a:r>
              <a:rPr lang="en-US" sz="2000" dirty="0"/>
              <a:t> to display and allow interaction</a:t>
            </a:r>
          </a:p>
          <a:p>
            <a:r>
              <a:rPr lang="en-US" sz="2000" dirty="0"/>
              <a:t>Other HTML language elements are available as functions</a:t>
            </a:r>
          </a:p>
          <a:p>
            <a:pPr lvl="1"/>
            <a:r>
              <a:rPr lang="en-US" sz="1800" dirty="0"/>
              <a:t>HTML uses tags</a:t>
            </a:r>
          </a:p>
          <a:p>
            <a:pPr lvl="1"/>
            <a:r>
              <a:rPr lang="en-US" sz="1800" dirty="0"/>
              <a:t>Shiny uses tag functions</a:t>
            </a:r>
          </a:p>
          <a:p>
            <a:r>
              <a:rPr lang="en-US" sz="2000" dirty="0"/>
              <a:t>Raw HTML can also be used, though it can be finicky</a:t>
            </a:r>
          </a:p>
          <a:p>
            <a:r>
              <a:rPr lang="en-US" sz="2000" dirty="0"/>
              <a:t>CSS Stylesheets can be used to customize the look of the app</a:t>
            </a:r>
          </a:p>
        </p:txBody>
      </p:sp>
    </p:spTree>
    <p:extLst>
      <p:ext uri="{BB962C8B-B14F-4D97-AF65-F5344CB8AC3E}">
        <p14:creationId xmlns:p14="http://schemas.microsoft.com/office/powerpoint/2010/main" val="1239779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358-49D2-432A-BE0A-F1F7DFFC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 functions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32078D-737A-4F6C-AA85-D9697177A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60803"/>
              </p:ext>
            </p:extLst>
          </p:nvPr>
        </p:nvGraphicFramePr>
        <p:xfrm>
          <a:off x="685800" y="2141538"/>
          <a:ext cx="1013142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291">
                  <a:extLst>
                    <a:ext uri="{9D8B030D-6E8A-4147-A177-3AD203B41FA5}">
                      <a16:colId xmlns:a16="http://schemas.microsoft.com/office/drawing/2014/main" val="2444378779"/>
                    </a:ext>
                  </a:extLst>
                </a:gridCol>
                <a:gridCol w="5949133">
                  <a:extLst>
                    <a:ext uri="{9D8B030D-6E8A-4147-A177-3AD203B41FA5}">
                      <a16:colId xmlns:a16="http://schemas.microsoft.com/office/drawing/2014/main" val="346652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Tag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They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Hyperlink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7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br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formatted like computer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em</a:t>
                      </a:r>
                      <a:r>
                        <a:rPr lang="en-US" sz="20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Italicized (emphasized) 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h1(),h2(),h3(),h4(),h5(),h6()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Headers (First level to sixth)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1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hr</a:t>
                      </a:r>
                      <a:r>
                        <a:rPr lang="en-US" sz="20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horizontal rule (line)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9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img</a:t>
                      </a:r>
                      <a:r>
                        <a:rPr lang="en-US" sz="20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image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new paragraph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3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strong()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Bold (strong)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0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82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293F-33FA-4354-9E20-5860F13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raw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A270-D005-4A5F-B64C-D162E2AA15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just include raw HTML</a:t>
            </a:r>
          </a:p>
          <a:p>
            <a:r>
              <a:rPr lang="en-US" sz="2000" dirty="0"/>
              <a:t>It has to be in quotes and nested within a HTML function</a:t>
            </a:r>
          </a:p>
          <a:p>
            <a:r>
              <a:rPr lang="en-US" sz="2000" dirty="0"/>
              <a:t>It doesn’t always work</a:t>
            </a:r>
          </a:p>
          <a:p>
            <a:pPr lvl="1"/>
            <a:r>
              <a:rPr lang="en-US" sz="1800" dirty="0"/>
              <a:t>For example, I could not embed a static background image using the HTML 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428D8-79A0-4662-8B04-4E044D69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011568" cy="36491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fluidPage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HTML(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‘&lt;h1&gt;This is a header&lt;/h1&gt;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&lt;p&gt; Here is a paragraph of text. &lt;/p&gt;’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4132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6DE8-8E5F-4089-8B53-00BDB4FC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FCAA-4521-408E-B1AF-6493D1B3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46267" cy="364913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shinythemes</a:t>
            </a:r>
            <a:r>
              <a:rPr lang="en-US" dirty="0"/>
              <a:t> package provides lots of pre-created themes you can use to make your app look more interesting</a:t>
            </a:r>
          </a:p>
          <a:p>
            <a:r>
              <a:rPr lang="en-US" dirty="0"/>
              <a:t>Within </a:t>
            </a:r>
            <a:r>
              <a:rPr lang="en-US" dirty="0" err="1"/>
              <a:t>fluidPage</a:t>
            </a:r>
            <a:r>
              <a:rPr lang="en-US" dirty="0"/>
              <a:t>(), type:  theme = </a:t>
            </a:r>
            <a:r>
              <a:rPr lang="en-US" dirty="0" err="1"/>
              <a:t>shinytheme</a:t>
            </a:r>
            <a:r>
              <a:rPr lang="en-US" dirty="0"/>
              <a:t>(‘&lt;</a:t>
            </a:r>
            <a:r>
              <a:rPr lang="en-US" dirty="0" err="1"/>
              <a:t>theme_name</a:t>
            </a:r>
            <a:r>
              <a:rPr lang="en-US" dirty="0"/>
              <a:t>&gt;')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34511-9D86-41FB-9EF0-85037D20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44" y="2142067"/>
            <a:ext cx="7138388" cy="40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8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152-F379-4295-A2C0-077EFFF9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4917"/>
          </a:xfrm>
        </p:spPr>
        <p:txBody>
          <a:bodyPr/>
          <a:lstStyle/>
          <a:p>
            <a:r>
              <a:rPr lang="en-US" dirty="0"/>
              <a:t>Row/column Format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1B65-5D17-4FE3-8B59-03FBFAB1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4629"/>
            <a:ext cx="10131425" cy="1774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enable arranging input and output objects on the page</a:t>
            </a:r>
          </a:p>
          <a:p>
            <a:r>
              <a:rPr lang="en-US" dirty="0" err="1"/>
              <a:t>fluidRow</a:t>
            </a:r>
            <a:r>
              <a:rPr lang="en-US" dirty="0"/>
              <a:t>() creates rows content can be put in</a:t>
            </a:r>
          </a:p>
          <a:p>
            <a:r>
              <a:rPr lang="en-US" dirty="0"/>
              <a:t>Column() will divide the space into columns</a:t>
            </a:r>
          </a:p>
          <a:p>
            <a:pPr lvl="1"/>
            <a:r>
              <a:rPr lang="en-US" dirty="0"/>
              <a:t>Offset allows overlapping columns</a:t>
            </a:r>
          </a:p>
          <a:p>
            <a:r>
              <a:rPr lang="en-US" dirty="0"/>
              <a:t>Just insert the input or output object into the format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EDFE-9CFC-4AB7-86E1-1AD58222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25" y="3629112"/>
            <a:ext cx="8519375" cy="29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7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1C92-F723-4946-B345-BE3B31BF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format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96F41-5048-4F4D-B0FE-3894E602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15" y="1785258"/>
            <a:ext cx="8739559" cy="47947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9F447-AE46-453D-B2B4-F78BA030CF4C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1804849" cy="36491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are also nested within </a:t>
            </a:r>
            <a:r>
              <a:rPr lang="en-US" dirty="0" err="1"/>
              <a:t>fluidPage</a:t>
            </a:r>
            <a:r>
              <a:rPr lang="en-US" dirty="0"/>
              <a:t> and allow organizing content on the page</a:t>
            </a:r>
          </a:p>
          <a:p>
            <a:r>
              <a:rPr lang="en-US" dirty="0"/>
              <a:t>Like row/column functions, insert content within the function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9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17D-A4DA-42D7-8903-1B97978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FFBD-068A-48A8-8BF2-298E44A8E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5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BEA8-426C-4B29-8732-4AC056D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them at shinyapps.io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E43EF-D9D7-43E8-BB74-33AC317F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86333"/>
            <a:ext cx="8360228" cy="4525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F5329A-9733-4E43-BAE7-A18146C77686}"/>
              </a:ext>
            </a:extLst>
          </p:cNvPr>
          <p:cNvSpPr txBox="1"/>
          <p:nvPr/>
        </p:nvSpPr>
        <p:spPr>
          <a:xfrm>
            <a:off x="685801" y="2226008"/>
            <a:ext cx="2780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RStudio runs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if you aren’t using it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to sign up for an account</a:t>
            </a:r>
          </a:p>
        </p:txBody>
      </p:sp>
    </p:spTree>
    <p:extLst>
      <p:ext uri="{BB962C8B-B14F-4D97-AF65-F5344CB8AC3E}">
        <p14:creationId xmlns:p14="http://schemas.microsoft.com/office/powerpoint/2010/main" val="38770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BA6D06-480B-4FDF-BE02-4F9D737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2842C-32C8-405B-A48F-A086AB12D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056" y="2440118"/>
            <a:ext cx="7620170" cy="3649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E4B2A-A70A-4B66-8098-1DCC565D3CB5}"/>
              </a:ext>
            </a:extLst>
          </p:cNvPr>
          <p:cNvSpPr txBox="1"/>
          <p:nvPr/>
        </p:nvSpPr>
        <p:spPr>
          <a:xfrm>
            <a:off x="746449" y="2593910"/>
            <a:ext cx="21647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Interactive web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choose options or add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results in output, like a graph </a:t>
            </a:r>
          </a:p>
        </p:txBody>
      </p:sp>
    </p:spTree>
    <p:extLst>
      <p:ext uri="{BB962C8B-B14F-4D97-AF65-F5344CB8AC3E}">
        <p14:creationId xmlns:p14="http://schemas.microsoft.com/office/powerpoint/2010/main" val="3997042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65D-185E-4AC7-A9F2-17580E90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Makes it easy to monitor apps &amp; share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9A93-FBA5-4B15-AAE8-B5E8E1CD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09" y="1943617"/>
            <a:ext cx="8611290" cy="445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6AE73-2E4A-4036-A086-539D75EE63F4}"/>
              </a:ext>
            </a:extLst>
          </p:cNvPr>
          <p:cNvSpPr txBox="1"/>
          <p:nvPr/>
        </p:nvSpPr>
        <p:spPr>
          <a:xfrm>
            <a:off x="685801" y="2226008"/>
            <a:ext cx="1822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Shiny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your apps are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has its own web address and can be shared</a:t>
            </a:r>
          </a:p>
        </p:txBody>
      </p:sp>
    </p:spTree>
    <p:extLst>
      <p:ext uri="{BB962C8B-B14F-4D97-AF65-F5344CB8AC3E}">
        <p14:creationId xmlns:p14="http://schemas.microsoft.com/office/powerpoint/2010/main" val="753540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65B-E025-4E88-827C-0A23C433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app to Shinyapps.io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9C2F5-A291-4FAD-ABD9-CAE20491ABA5}"/>
              </a:ext>
            </a:extLst>
          </p:cNvPr>
          <p:cNvSpPr txBox="1"/>
          <p:nvPr/>
        </p:nvSpPr>
        <p:spPr>
          <a:xfrm>
            <a:off x="685801" y="2226008"/>
            <a:ext cx="10131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rsconnect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requires some initial set up to link RStudio to shinyapps.io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will need info from your shinyapps.io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connection is established, you click on the blue eyeball looking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D151A-E703-4F42-BF1C-1CCCDAE5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9" y="3784060"/>
            <a:ext cx="8822028" cy="24643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ED2C6-F93C-4B7B-B8F7-FDBEB3FA6727}"/>
              </a:ext>
            </a:extLst>
          </p:cNvPr>
          <p:cNvCxnSpPr/>
          <p:nvPr/>
        </p:nvCxnSpPr>
        <p:spPr>
          <a:xfrm>
            <a:off x="8255726" y="3265714"/>
            <a:ext cx="818605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85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D5DA-B5ED-44E4-AB8F-D7B65E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your own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3AFC-0894-4A91-8F9F-E5D0C4B1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Shiny also provides free software for hosting Shiny apps</a:t>
            </a:r>
          </a:p>
          <a:p>
            <a:r>
              <a:rPr lang="en-US" sz="2000" dirty="0"/>
              <a:t>This requires a Linux server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www.rstudio.com/products/shiny/shiny-server/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089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37CE-DFEC-452C-982F-88F28495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C49-1E34-46C2-93E2-A6834367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 to the </a:t>
            </a:r>
            <a:r>
              <a:rPr lang="en-US" sz="2000" dirty="0" err="1"/>
              <a:t>RShiny</a:t>
            </a:r>
            <a:r>
              <a:rPr lang="en-US" sz="2000" dirty="0"/>
              <a:t> site</a:t>
            </a:r>
          </a:p>
          <a:p>
            <a:r>
              <a:rPr lang="en-US" sz="2000" dirty="0"/>
              <a:t>View the tutorials</a:t>
            </a:r>
          </a:p>
          <a:p>
            <a:r>
              <a:rPr lang="en-US" sz="2000" dirty="0"/>
              <a:t>Watch some </a:t>
            </a:r>
            <a:r>
              <a:rPr lang="en-US" sz="2000" dirty="0" err="1"/>
              <a:t>youtube</a:t>
            </a:r>
            <a:r>
              <a:rPr lang="en-US" sz="2000" dirty="0"/>
              <a:t> videos</a:t>
            </a:r>
          </a:p>
          <a:p>
            <a:r>
              <a:rPr lang="en-US" sz="2000" dirty="0"/>
              <a:t>The 3 part ‘How to Start with Shiny’ tutorial by Garrett </a:t>
            </a:r>
            <a:r>
              <a:rPr lang="en-US" sz="2000" dirty="0" err="1"/>
              <a:t>Grolemund</a:t>
            </a:r>
            <a:r>
              <a:rPr lang="en-US" sz="2000" dirty="0"/>
              <a:t> is a great place to start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4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8967-B0AF-460A-8F7E-9A21C564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B818-512D-4734-AF62-A9A5196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 with R Studio</a:t>
            </a:r>
          </a:p>
          <a:p>
            <a:r>
              <a:rPr lang="en-US" sz="2000" dirty="0"/>
              <a:t>Web browser</a:t>
            </a:r>
          </a:p>
          <a:p>
            <a:r>
              <a:rPr lang="en-US" sz="2000" dirty="0"/>
              <a:t>Internet access</a:t>
            </a:r>
          </a:p>
          <a:p>
            <a:r>
              <a:rPr lang="en-US" sz="2000" dirty="0"/>
              <a:t>R packages</a:t>
            </a:r>
          </a:p>
          <a:p>
            <a:pPr lvl="1"/>
            <a:r>
              <a:rPr lang="en-US" sz="1800" dirty="0"/>
              <a:t>shiny</a:t>
            </a:r>
          </a:p>
          <a:p>
            <a:pPr lvl="1"/>
            <a:r>
              <a:rPr lang="en-US" sz="1800" dirty="0" err="1"/>
              <a:t>shinythemes</a:t>
            </a:r>
            <a:endParaRPr lang="en-US" sz="1800" dirty="0"/>
          </a:p>
          <a:p>
            <a:pPr lvl="1"/>
            <a:r>
              <a:rPr lang="en-US" sz="1800" dirty="0" err="1"/>
              <a:t>rsconnect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4B577-FC68-47C2-BE8E-03D1B38A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93" y="2683195"/>
            <a:ext cx="2260242" cy="2282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2BD19-384F-414A-A136-E3E64DC5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450" y="3313730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C8A0-9784-4D91-8882-48DD2117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4D97-ADA4-4598-98C6-B9A5D959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300"/>
            <a:ext cx="3876867" cy="4419163"/>
          </a:xfrm>
        </p:spPr>
        <p:txBody>
          <a:bodyPr>
            <a:normAutofit/>
          </a:bodyPr>
          <a:lstStyle/>
          <a:p>
            <a:r>
              <a:rPr lang="en-US" sz="2000" dirty="0"/>
              <a:t>Behind every Shiny app is a computer actively running it in R</a:t>
            </a:r>
          </a:p>
          <a:p>
            <a:r>
              <a:rPr lang="en-US" sz="2000" dirty="0"/>
              <a:t>Shiny can be hosted</a:t>
            </a:r>
          </a:p>
          <a:p>
            <a:pPr lvl="1"/>
            <a:r>
              <a:rPr lang="en-US" sz="1800" dirty="0"/>
              <a:t>On your laptop, but only you see it</a:t>
            </a:r>
          </a:p>
          <a:p>
            <a:pPr lvl="1"/>
            <a:r>
              <a:rPr lang="en-US" sz="1800" dirty="0"/>
              <a:t>On a Linux server, but only those with access see it</a:t>
            </a:r>
          </a:p>
          <a:p>
            <a:pPr lvl="1"/>
            <a:r>
              <a:rPr lang="en-US" sz="1800" dirty="0"/>
              <a:t>On shinyapps.io, anyone can see it</a:t>
            </a:r>
          </a:p>
          <a:p>
            <a:pPr lvl="2"/>
            <a:r>
              <a:rPr lang="en-US" sz="1600" dirty="0"/>
              <a:t>Free for the casual user, but requires an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8498F-AFAF-4A81-84E2-687C963BF0B4}"/>
              </a:ext>
            </a:extLst>
          </p:cNvPr>
          <p:cNvSpPr/>
          <p:nvPr/>
        </p:nvSpPr>
        <p:spPr>
          <a:xfrm>
            <a:off x="7187101" y="6462304"/>
            <a:ext cx="34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https://shiny.rstudio.com/tutorial/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807B8-EDC6-46FF-84ED-ADD0646B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01" y="1904300"/>
            <a:ext cx="7088162" cy="4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0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2D32-61A5-4F1D-A292-7C9A4CC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0462-0381-47B7-99B8-C126DDEB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Write a program in R </a:t>
            </a:r>
          </a:p>
          <a:p>
            <a:pPr lvl="1"/>
            <a:r>
              <a:rPr lang="en-US" sz="1800" dirty="0"/>
              <a:t>Test and debug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Convert it to Shiny app </a:t>
            </a:r>
          </a:p>
          <a:p>
            <a:pPr lvl="1"/>
            <a:r>
              <a:rPr lang="en-US" sz="1800" dirty="0"/>
              <a:t>Test and debug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Make it pretty!</a:t>
            </a:r>
          </a:p>
          <a:p>
            <a:pPr lvl="1"/>
            <a:r>
              <a:rPr lang="en-US" sz="1800" dirty="0"/>
              <a:t>Make sure it meets expectations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(optional) Host it somewhere to share it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602E5-4F88-4C5A-89E9-416240D7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5" y="214206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2DE3-046B-477F-B733-04108343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141A-E755-46DA-8E43-E8DD232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part structures the app user interface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part defines what the server runs behind the scenes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server takes the input and creates output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 &lt;-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just runs the app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server = server)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9877A-EBC5-4AC7-88B9-31C54EE25B06}"/>
              </a:ext>
            </a:extLst>
          </p:cNvPr>
          <p:cNvSpPr txBox="1"/>
          <p:nvPr/>
        </p:nvSpPr>
        <p:spPr>
          <a:xfrm>
            <a:off x="3318706" y="6139934"/>
            <a:ext cx="48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*You can use this as a template for building apps</a:t>
            </a:r>
          </a:p>
        </p:txBody>
      </p:sp>
    </p:spTree>
    <p:extLst>
      <p:ext uri="{BB962C8B-B14F-4D97-AF65-F5344CB8AC3E}">
        <p14:creationId xmlns:p14="http://schemas.microsoft.com/office/powerpoint/2010/main" val="427138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{F2BAB5C1-1DE3-4792-9920-31FABEC14387}tf03457452</Template>
  <TotalTime>3228</TotalTime>
  <Words>1963</Words>
  <Application>Microsoft Office PowerPoint</Application>
  <PresentationFormat>Widescreen</PresentationFormat>
  <Paragraphs>328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Celestial</vt:lpstr>
      <vt:lpstr>Intro to R Shiny</vt:lpstr>
      <vt:lpstr>Today’s Agenda</vt:lpstr>
      <vt:lpstr>The Basics</vt:lpstr>
      <vt:lpstr>R Shiny</vt:lpstr>
      <vt:lpstr>Shiny app example</vt:lpstr>
      <vt:lpstr>Requirements</vt:lpstr>
      <vt:lpstr>architecture</vt:lpstr>
      <vt:lpstr>Main Steps</vt:lpstr>
      <vt:lpstr>Structure*</vt:lpstr>
      <vt:lpstr>Building the user interface (ui)</vt:lpstr>
      <vt:lpstr>Inputs and Outputs in the UI</vt:lpstr>
      <vt:lpstr>Input function example</vt:lpstr>
      <vt:lpstr>Syntax</vt:lpstr>
      <vt:lpstr>Adding input function to app</vt:lpstr>
      <vt:lpstr>PowerPoint Presentation</vt:lpstr>
      <vt:lpstr>Layer in output</vt:lpstr>
      <vt:lpstr>OUTPUT INSERT FUNCTIONS FOR THE UI</vt:lpstr>
      <vt:lpstr>Build the server code</vt:lpstr>
      <vt:lpstr>Start with R code</vt:lpstr>
      <vt:lpstr>Add r Program to Ui Code</vt:lpstr>
      <vt:lpstr>Use input from Ui</vt:lpstr>
      <vt:lpstr>Generate output object</vt:lpstr>
      <vt:lpstr>Generate output object</vt:lpstr>
      <vt:lpstr>Render functions</vt:lpstr>
      <vt:lpstr>Generate output object</vt:lpstr>
      <vt:lpstr>Basic App Created!</vt:lpstr>
      <vt:lpstr>reactivity</vt:lpstr>
      <vt:lpstr>Reactivity process</vt:lpstr>
      <vt:lpstr>additional output?</vt:lpstr>
      <vt:lpstr>Reactive object</vt:lpstr>
      <vt:lpstr>Using Reactive Object to add output</vt:lpstr>
      <vt:lpstr>Using Reactive Object to add output</vt:lpstr>
      <vt:lpstr>Action buttons</vt:lpstr>
      <vt:lpstr>Reactivity and Action buttons </vt:lpstr>
      <vt:lpstr>Trigger with Observe event</vt:lpstr>
      <vt:lpstr>Generates output on button click</vt:lpstr>
      <vt:lpstr>Trigger with event reactive</vt:lpstr>
      <vt:lpstr>Delays output until button click</vt:lpstr>
      <vt:lpstr>Choose a type of action</vt:lpstr>
      <vt:lpstr>Update values based on choice of action</vt:lpstr>
      <vt:lpstr>Making apps pretty</vt:lpstr>
      <vt:lpstr>Its all about the html/css</vt:lpstr>
      <vt:lpstr>Common tag functions</vt:lpstr>
      <vt:lpstr>Using raw html</vt:lpstr>
      <vt:lpstr>shinythemes</vt:lpstr>
      <vt:lpstr>Row/column Format functions</vt:lpstr>
      <vt:lpstr>Panel format functions</vt:lpstr>
      <vt:lpstr>Sharing apps</vt:lpstr>
      <vt:lpstr>Host them at shinyapps.io</vt:lpstr>
      <vt:lpstr>Makes it easy to monitor apps &amp; share</vt:lpstr>
      <vt:lpstr>Uploading app to Shinyapps.io</vt:lpstr>
      <vt:lpstr>Being your own host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Shiny</dc:title>
  <dc:creator>Angelique Z.</dc:creator>
  <cp:lastModifiedBy>Angelique Z.</cp:lastModifiedBy>
  <cp:revision>70</cp:revision>
  <dcterms:created xsi:type="dcterms:W3CDTF">2020-02-09T20:56:47Z</dcterms:created>
  <dcterms:modified xsi:type="dcterms:W3CDTF">2020-02-12T23:25:18Z</dcterms:modified>
</cp:coreProperties>
</file>