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260" r:id="rId4"/>
    <p:sldId id="280" r:id="rId5"/>
    <p:sldId id="257" r:id="rId6"/>
    <p:sldId id="282" r:id="rId7"/>
    <p:sldId id="259" r:id="rId8"/>
    <p:sldId id="283" r:id="rId9"/>
    <p:sldId id="279" r:id="rId10"/>
    <p:sldId id="284" r:id="rId11"/>
    <p:sldId id="294" r:id="rId12"/>
    <p:sldId id="298" r:id="rId13"/>
    <p:sldId id="281" r:id="rId14"/>
    <p:sldId id="267" r:id="rId15"/>
    <p:sldId id="271" r:id="rId16"/>
    <p:sldId id="272" r:id="rId17"/>
    <p:sldId id="295" r:id="rId18"/>
    <p:sldId id="297" r:id="rId19"/>
    <p:sldId id="261" r:id="rId20"/>
    <p:sldId id="286" r:id="rId21"/>
    <p:sldId id="288" r:id="rId22"/>
    <p:sldId id="296" r:id="rId23"/>
    <p:sldId id="299" r:id="rId24"/>
    <p:sldId id="289" r:id="rId25"/>
    <p:sldId id="290" r:id="rId26"/>
    <p:sldId id="291" r:id="rId27"/>
    <p:sldId id="278" r:id="rId28"/>
    <p:sldId id="269" r:id="rId29"/>
    <p:sldId id="270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25" autoAdjust="0"/>
  </p:normalViewPr>
  <p:slideViewPr>
    <p:cSldViewPr snapToGrid="0" showGuides="1">
      <p:cViewPr varScale="1">
        <p:scale>
          <a:sx n="89" d="100"/>
          <a:sy n="89" d="100"/>
        </p:scale>
        <p:origin x="1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B5605-555F-492E-BBE9-6C816FCE77B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EBC03-DCFC-4785-A5A0-35F3C7D8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6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Rmisc</a:t>
            </a:r>
            <a:r>
              <a:rPr lang="tr-TR" dirty="0"/>
              <a:t> </a:t>
            </a:r>
            <a:r>
              <a:rPr lang="tr-TR" dirty="0" err="1"/>
              <a:t>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Rmisc</a:t>
            </a:r>
            <a:r>
              <a:rPr lang="tr-TR" dirty="0"/>
              <a:t> </a:t>
            </a:r>
            <a:r>
              <a:rPr lang="tr-TR" dirty="0" err="1"/>
              <a:t>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BC03-DCFC-4785-A5A0-35F3C7D89F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D5EE-BDB2-A702-E449-13C401598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D3BB-C1D1-499A-2DD6-9BAFB9EBD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A10-2EF7-8D1B-C3F7-D0F3C763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800-A61B-5279-D422-09CDEBC0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3856-18B6-CABC-E0D1-E6C4FD19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E1F6-0F18-005C-48BA-36D3985B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99E75-D468-576D-7143-1A4C503F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E45-E931-98B9-CC11-6AE63659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20DA-C61F-06CA-38A2-DD358F8A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723E-C81D-1773-157C-D93997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2D309-C08F-2A95-9D0C-FBFD98671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51E77-FA2A-1561-5A7F-CD8755E8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2BFA-75D1-B2E3-E46F-6D3B5714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691C-8674-7B63-D029-89C28C8A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69A8-4F0A-1F4D-9681-3BCD88CE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13E-3436-3825-5972-8AE1F383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7A6A-38FC-5004-CDAA-9B141F55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4E81-B492-F4AC-76B5-C5A3C2A2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BB57-141E-FE75-869C-133667A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330D-58E7-A89A-30C6-1A8DFA7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09EB-EB7B-BD65-FE08-8269466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BC69-11F3-7CAD-0089-B5309D37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CEEB-8128-67FB-7530-4BAD4004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D8C6-134F-DEDF-F4B0-D0FCABBA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8F90-A402-CAD7-7D2F-DAFEBE42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D24E-B6CA-B7AC-F4D1-5B576A7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EDCF-8B3A-9C95-C765-EF73A61B1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6BB41-86CC-ECA3-B89F-0C888820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E334-8868-A96C-88AB-7D4974F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8642-B00E-6EEC-0AD0-6C458911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9D0F-F55D-17EA-CE03-2A007A0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3CE5-F137-970F-37EA-5644DCA0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1800-DE66-6A4D-71ED-9DE215B5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AEF0D-9CB8-D3AC-F360-76236389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6FCC2-3B7F-FCF4-3210-F52EAF5F9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C0148-5B9B-AAD2-B522-34CAB0C70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98506-1535-5D8F-4C0C-03A8D8E5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DD9C6-930D-BAE0-E7E4-F68E5D60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EA76-82C4-47C2-ECFC-20DF94D7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165F-3DD3-83E9-F97E-408A08BC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A2982-12AD-F1E8-244E-43AE417F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BDC02-E376-BA1D-6C97-5EFBB162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FFB0-4897-5B8C-7F1D-74B6AE53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DA96E-05A9-8CDB-518A-F967D23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2FEF2-BAEC-3361-9033-401EB63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387E-15BA-D479-601B-94F6C6A0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DC09-8609-524B-CC69-72BBE52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4227-E842-7F01-B02E-CE75FED3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514A6-01CD-CBDE-7038-D0A1AD0F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98A7-C291-8446-5165-90E18B81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CB18-2198-84F9-695C-384D019F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5349-1AE3-585F-A4D0-6F10304E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6169-901B-1B16-319B-3630BEFD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70DF1-BDFD-03A8-36E6-3AC8F1FF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05355-CCC7-5756-5C02-0388B8C4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6516-D3E4-CE40-4719-16B51703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8B3E-A631-40E1-E75E-84626771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DACE-5552-3057-EDE4-149E64E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1DF92-02A6-C72D-7476-614C5542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0128-896C-BD97-F2A9-FB067ADE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7031-046F-992A-9501-1FD072099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5258-BF91-4C41-B861-9B86250933B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684A-825F-CFB4-5985-59A61C74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8291-F3C6-9137-9539-2C64DCD67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8DFB-619B-4A01-8087-45E508B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CAC-AD43-C961-26B6-BB87D941C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Iteration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5374A-88D9-5EF0-2A81-E76E9F0C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014"/>
            <a:ext cx="9144000" cy="1486786"/>
          </a:xfrm>
        </p:spPr>
        <p:txBody>
          <a:bodyPr/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Merve Ileri-Tayar</a:t>
            </a:r>
          </a:p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Ladies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St. Louis</a:t>
            </a:r>
          </a:p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10/11/2022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1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41240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(CONDITION 1)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 else </a:t>
            </a:r>
            <a:r>
              <a:rPr lang="tr-TR" dirty="0" err="1"/>
              <a:t>if</a:t>
            </a:r>
            <a:r>
              <a:rPr lang="tr-TR" dirty="0"/>
              <a:t> (CONDITION 2)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3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4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 else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5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5210356" y="3692881"/>
            <a:ext cx="508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add</a:t>
            </a:r>
            <a:r>
              <a:rPr lang="tr-TR" sz="2000" dirty="0"/>
              <a:t> </a:t>
            </a:r>
            <a:r>
              <a:rPr lang="tr-TR" sz="2000" dirty="0" err="1"/>
              <a:t>another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will</a:t>
            </a:r>
            <a:r>
              <a:rPr lang="tr-TR" sz="2000" dirty="0"/>
              <a:t> be </a:t>
            </a:r>
            <a:r>
              <a:rPr lang="tr-TR" sz="2000" dirty="0" err="1"/>
              <a:t>checked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not met.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3954056" y="4527163"/>
            <a:ext cx="7288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FALSE, but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second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«else </a:t>
            </a:r>
            <a:r>
              <a:rPr lang="tr-TR" sz="2000" dirty="0" err="1"/>
              <a:t>if</a:t>
            </a:r>
            <a:r>
              <a:rPr lang="tr-TR" sz="2000" dirty="0"/>
              <a:t>»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918385" y="80783"/>
            <a:ext cx="527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switch between different possible commands depending on a condition that is specified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1A6B23B-81EF-923B-2946-C1C3BB0948E7}"/>
              </a:ext>
            </a:extLst>
          </p:cNvPr>
          <p:cNvSpPr/>
          <p:nvPr/>
        </p:nvSpPr>
        <p:spPr>
          <a:xfrm>
            <a:off x="3333673" y="4491254"/>
            <a:ext cx="508958" cy="7078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C4103C-59C0-4A75-4FE1-F06DEB6CEF2D}"/>
              </a:ext>
            </a:extLst>
          </p:cNvPr>
          <p:cNvSpPr/>
          <p:nvPr/>
        </p:nvSpPr>
        <p:spPr>
          <a:xfrm>
            <a:off x="3588152" y="4046824"/>
            <a:ext cx="1431985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49707-8DD9-8F80-6136-EF5C33E57BD3}"/>
              </a:ext>
            </a:extLst>
          </p:cNvPr>
          <p:cNvSpPr txBox="1"/>
          <p:nvPr/>
        </p:nvSpPr>
        <p:spPr>
          <a:xfrm>
            <a:off x="3954056" y="5756673"/>
            <a:ext cx="7288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none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TRUE,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«else»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6E5AE17-360A-5601-B518-93368130BD03}"/>
              </a:ext>
            </a:extLst>
          </p:cNvPr>
          <p:cNvSpPr/>
          <p:nvPr/>
        </p:nvSpPr>
        <p:spPr>
          <a:xfrm>
            <a:off x="3333673" y="5762148"/>
            <a:ext cx="508958" cy="7078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8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conditionals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86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conditionals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96A80-0804-12D6-05E3-C5EB1B8298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B61CF-9F2F-2E9D-4C1D-B7E73010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909887"/>
            <a:ext cx="8058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A58E-2D09-AF7A-840C-BF781A2D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2AC9-C14F-D543-C7DD-D0388452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Let’s</a:t>
            </a:r>
            <a:r>
              <a:rPr lang="tr-TR" dirty="0"/>
              <a:t> do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exercise</a:t>
            </a:r>
            <a:r>
              <a:rPr lang="tr-TR" dirty="0"/>
              <a:t> in 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(VAR in VECTOR)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553419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942839" y="1503910"/>
            <a:ext cx="9056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Each</a:t>
            </a:r>
            <a:r>
              <a:rPr lang="tr-TR" sz="2000" dirty="0"/>
              <a:t> element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vector</a:t>
            </a:r>
            <a:r>
              <a:rPr lang="en-US" sz="2000" dirty="0"/>
              <a:t> correspond</a:t>
            </a:r>
            <a:r>
              <a:rPr lang="tr-TR" sz="2000" dirty="0"/>
              <a:t>s</a:t>
            </a:r>
            <a:r>
              <a:rPr lang="en-US" sz="2000" dirty="0"/>
              <a:t> to a possible value of the variable </a:t>
            </a:r>
            <a:r>
              <a:rPr lang="tr-TR" sz="2000" dirty="0"/>
              <a:t>VAR.</a:t>
            </a:r>
          </a:p>
          <a:p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</a:t>
            </a:r>
            <a:r>
              <a:rPr lang="tr-TR" sz="2000" dirty="0" err="1"/>
              <a:t>iteration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, VAR is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element of </a:t>
            </a:r>
            <a:r>
              <a:rPr lang="tr-TR" sz="2000" dirty="0" err="1"/>
              <a:t>the</a:t>
            </a:r>
            <a:r>
              <a:rPr lang="tr-TR" sz="2000" dirty="0"/>
              <a:t> VECTOR.</a:t>
            </a:r>
            <a:endParaRPr lang="en-US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772BDD-F95B-C292-F091-E3191E2BA311}"/>
              </a:ext>
            </a:extLst>
          </p:cNvPr>
          <p:cNvSpPr/>
          <p:nvPr/>
        </p:nvSpPr>
        <p:spPr>
          <a:xfrm>
            <a:off x="3717985" y="3274253"/>
            <a:ext cx="508958" cy="1207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9F78F-6D02-F8E2-8EF0-9B8D1E49B2DE}"/>
              </a:ext>
            </a:extLst>
          </p:cNvPr>
          <p:cNvSpPr txBox="1"/>
          <p:nvPr/>
        </p:nvSpPr>
        <p:spPr>
          <a:xfrm>
            <a:off x="4426352" y="3527657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statements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VAR is </a:t>
            </a:r>
            <a:r>
              <a:rPr lang="tr-TR" sz="2000" dirty="0" err="1"/>
              <a:t>equal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element of </a:t>
            </a:r>
            <a:r>
              <a:rPr lang="tr-TR" sz="2000" dirty="0" err="1"/>
              <a:t>the</a:t>
            </a:r>
            <a:r>
              <a:rPr lang="tr-TR" sz="2000" dirty="0"/>
              <a:t> VECTOR.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2404896" y="4826227"/>
            <a:ext cx="6089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When</a:t>
            </a:r>
            <a:r>
              <a:rPr lang="tr-TR" sz="2000" dirty="0"/>
              <a:t> it </a:t>
            </a:r>
            <a:r>
              <a:rPr lang="tr-TR" sz="2000" dirty="0" err="1"/>
              <a:t>gets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it </a:t>
            </a:r>
            <a:r>
              <a:rPr lang="tr-TR" sz="2000" dirty="0" err="1"/>
              <a:t>moves</a:t>
            </a:r>
            <a:r>
              <a:rPr lang="tr-TR" sz="2000" dirty="0"/>
              <a:t> </a:t>
            </a:r>
            <a:r>
              <a:rPr lang="tr-TR" sz="2000" dirty="0" err="1"/>
              <a:t>back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update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VAR as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second</a:t>
            </a:r>
            <a:r>
              <a:rPr lang="tr-TR" sz="2000" dirty="0"/>
              <a:t> element of </a:t>
            </a:r>
            <a:r>
              <a:rPr lang="tr-TR" sz="2000" dirty="0" err="1"/>
              <a:t>the</a:t>
            </a:r>
            <a:r>
              <a:rPr lang="tr-TR" sz="2000" dirty="0"/>
              <a:t> VECTOR.</a:t>
            </a:r>
            <a:endParaRPr lang="en-US" sz="2000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37E8BB1-F85B-8AC2-148D-0BC5EC9E8084}"/>
              </a:ext>
            </a:extLst>
          </p:cNvPr>
          <p:cNvSpPr/>
          <p:nvPr/>
        </p:nvSpPr>
        <p:spPr>
          <a:xfrm rot="10800000" flipH="1">
            <a:off x="1941663" y="4582394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76F11-DED5-1386-EDC6-204E0F0F76B9}"/>
              </a:ext>
            </a:extLst>
          </p:cNvPr>
          <p:cNvSpPr txBox="1"/>
          <p:nvPr/>
        </p:nvSpPr>
        <p:spPr>
          <a:xfrm>
            <a:off x="2404896" y="6052147"/>
            <a:ext cx="516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Once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 in VECTOR is </a:t>
            </a:r>
            <a:r>
              <a:rPr lang="tr-TR" sz="2000" dirty="0" err="1"/>
              <a:t>exhausted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terminates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7BCA5-ABED-B560-9717-7C027EE40A82}"/>
              </a:ext>
            </a:extLst>
          </p:cNvPr>
          <p:cNvSpPr txBox="1"/>
          <p:nvPr/>
        </p:nvSpPr>
        <p:spPr>
          <a:xfrm>
            <a:off x="6320287" y="167957"/>
            <a:ext cx="578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a </a:t>
            </a:r>
            <a:r>
              <a:rPr lang="tr-TR" sz="2000" dirty="0" err="1"/>
              <a:t>fixed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7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(VAR in VECTOR)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	break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2663687" y="5400032"/>
            <a:ext cx="6089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break </a:t>
            </a:r>
            <a:r>
              <a:rPr lang="tr-TR" sz="2000" dirty="0" err="1"/>
              <a:t>statement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can stop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it </a:t>
            </a:r>
            <a:r>
              <a:rPr lang="tr-TR" sz="2000" dirty="0" err="1"/>
              <a:t>exhausted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items</a:t>
            </a:r>
            <a:r>
              <a:rPr lang="tr-TR" sz="2000" dirty="0"/>
              <a:t> in VECTOR.</a:t>
            </a:r>
          </a:p>
          <a:p>
            <a:endParaRPr lang="tr-TR" sz="2000" dirty="0"/>
          </a:p>
          <a:p>
            <a:r>
              <a:rPr lang="tr-TR" sz="2000" dirty="0" err="1"/>
              <a:t>Useful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combined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conditionals</a:t>
            </a:r>
            <a:endParaRPr lang="en-US" sz="2000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37E8BB1-F85B-8AC2-148D-0BC5EC9E8084}"/>
              </a:ext>
            </a:extLst>
          </p:cNvPr>
          <p:cNvSpPr/>
          <p:nvPr/>
        </p:nvSpPr>
        <p:spPr>
          <a:xfrm rot="10800000" flipH="1">
            <a:off x="2177952" y="5177617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65C7A-087A-1A92-E4CC-BCBE3FED0070}"/>
              </a:ext>
            </a:extLst>
          </p:cNvPr>
          <p:cNvSpPr txBox="1"/>
          <p:nvPr/>
        </p:nvSpPr>
        <p:spPr>
          <a:xfrm>
            <a:off x="6320287" y="167957"/>
            <a:ext cx="578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a </a:t>
            </a:r>
            <a:r>
              <a:rPr lang="tr-TR" sz="2000" dirty="0" err="1"/>
              <a:t>fixed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3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(VAR in VECTOR)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next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4714618" y="3429000"/>
            <a:ext cx="6089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next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skip</a:t>
            </a:r>
            <a:r>
              <a:rPr lang="tr-TR" sz="2000" dirty="0"/>
              <a:t> an </a:t>
            </a:r>
            <a:r>
              <a:rPr lang="tr-TR" sz="2000" dirty="0" err="1"/>
              <a:t>iteration</a:t>
            </a:r>
            <a:r>
              <a:rPr lang="tr-TR" sz="2000" dirty="0"/>
              <a:t> 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terminating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Useful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combined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conditionals</a:t>
            </a:r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A551E2-F4B7-13C7-512D-DD50237CDC2E}"/>
              </a:ext>
            </a:extLst>
          </p:cNvPr>
          <p:cNvSpPr/>
          <p:nvPr/>
        </p:nvSpPr>
        <p:spPr>
          <a:xfrm>
            <a:off x="2896601" y="3827510"/>
            <a:ext cx="1431985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B23AB-2973-FD6C-FBD5-C85E60F5A3E3}"/>
              </a:ext>
            </a:extLst>
          </p:cNvPr>
          <p:cNvSpPr txBox="1"/>
          <p:nvPr/>
        </p:nvSpPr>
        <p:spPr>
          <a:xfrm>
            <a:off x="6320287" y="167957"/>
            <a:ext cx="578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a </a:t>
            </a:r>
            <a:r>
              <a:rPr lang="tr-TR" sz="2000" dirty="0" err="1"/>
              <a:t>fixed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8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4B58C-EA61-5AFD-7262-6EC0DD02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87E3-8F75-3299-5590-ED5579F5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319"/>
            <a:ext cx="10515600" cy="43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AF4-90DC-9B28-6D97-B8E8071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E7C9-9FA9-0ABA-7269-7A5CC941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Let’s</a:t>
            </a:r>
            <a:r>
              <a:rPr lang="tr-TR" dirty="0"/>
              <a:t> do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exercise</a:t>
            </a:r>
            <a:r>
              <a:rPr lang="tr-TR" dirty="0"/>
              <a:t> in R!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4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B458-1468-540D-C902-BCB5D555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attend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workshop?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85D7-5D87-BFA2-4C6F-63ACC945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learn</a:t>
            </a:r>
            <a:r>
              <a:rPr lang="tr-TR" sz="2500" dirty="0"/>
              <a:t> how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speak</a:t>
            </a:r>
            <a:r>
              <a:rPr lang="tr-TR" sz="2500" dirty="0"/>
              <a:t>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your</a:t>
            </a:r>
            <a:r>
              <a:rPr lang="tr-TR" sz="2500" dirty="0"/>
              <a:t> </a:t>
            </a:r>
            <a:r>
              <a:rPr lang="tr-TR" sz="2500" dirty="0" err="1"/>
              <a:t>computer</a:t>
            </a:r>
            <a:endParaRPr lang="tr-TR" sz="2500" dirty="0"/>
          </a:p>
          <a:p>
            <a:pPr>
              <a:lnSpc>
                <a:spcPct val="150000"/>
              </a:lnSpc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understand</a:t>
            </a:r>
            <a:r>
              <a:rPr lang="tr-TR" sz="2500" dirty="0"/>
              <a:t> </a:t>
            </a:r>
            <a:r>
              <a:rPr lang="tr-TR" sz="2500" dirty="0" err="1"/>
              <a:t>basic</a:t>
            </a:r>
            <a:r>
              <a:rPr lang="tr-TR" sz="2500" dirty="0"/>
              <a:t> </a:t>
            </a:r>
            <a:r>
              <a:rPr lang="tr-TR" sz="2500" dirty="0" err="1"/>
              <a:t>logic</a:t>
            </a:r>
            <a:r>
              <a:rPr lang="tr-TR" sz="2500" dirty="0"/>
              <a:t> of </a:t>
            </a:r>
            <a:r>
              <a:rPr lang="tr-TR" sz="2500" dirty="0" err="1"/>
              <a:t>programming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293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FunctionName</a:t>
            </a:r>
            <a:r>
              <a:rPr lang="tr-TR" dirty="0"/>
              <a:t> &lt;- </a:t>
            </a:r>
            <a:r>
              <a:rPr lang="tr-TR" dirty="0" err="1"/>
              <a:t>function</a:t>
            </a:r>
            <a:r>
              <a:rPr lang="tr-TR" dirty="0"/>
              <a:t> (ARG1, ARG2, …)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(VALUE)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6012611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6487063" y="1229023"/>
            <a:ext cx="4321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You</a:t>
            </a:r>
            <a:r>
              <a:rPr lang="tr-TR" sz="2000" dirty="0"/>
              <a:t> define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arguments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will</a:t>
            </a:r>
            <a:r>
              <a:rPr lang="tr-TR" sz="2000" dirty="0"/>
              <a:t> be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order</a:t>
            </a:r>
            <a:r>
              <a:rPr lang="tr-TR" sz="2000" dirty="0"/>
              <a:t> is </a:t>
            </a:r>
            <a:r>
              <a:rPr lang="tr-TR" sz="2000" dirty="0" err="1"/>
              <a:t>important</a:t>
            </a:r>
            <a:r>
              <a:rPr lang="tr-TR" sz="2000" dirty="0"/>
              <a:t>!</a:t>
            </a:r>
            <a:endParaRPr lang="en-US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772BDD-F95B-C292-F091-E3191E2BA311}"/>
              </a:ext>
            </a:extLst>
          </p:cNvPr>
          <p:cNvSpPr/>
          <p:nvPr/>
        </p:nvSpPr>
        <p:spPr>
          <a:xfrm>
            <a:off x="4145994" y="3230592"/>
            <a:ext cx="508958" cy="195388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9F78F-6D02-F8E2-8EF0-9B8D1E49B2DE}"/>
              </a:ext>
            </a:extLst>
          </p:cNvPr>
          <p:cNvSpPr txBox="1"/>
          <p:nvPr/>
        </p:nvSpPr>
        <p:spPr>
          <a:xfrm>
            <a:off x="4771473" y="3853590"/>
            <a:ext cx="638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Whenever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is </a:t>
            </a:r>
            <a:r>
              <a:rPr lang="tr-TR" sz="2000" dirty="0" err="1"/>
              <a:t>called</a:t>
            </a:r>
            <a:r>
              <a:rPr lang="tr-TR" sz="2000" dirty="0"/>
              <a:t>, R </a:t>
            </a:r>
            <a:r>
              <a:rPr lang="tr-TR" sz="2000" dirty="0" err="1"/>
              <a:t>executes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statements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return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76F11-DED5-1386-EDC6-204E0F0F76B9}"/>
              </a:ext>
            </a:extLst>
          </p:cNvPr>
          <p:cNvSpPr txBox="1"/>
          <p:nvPr/>
        </p:nvSpPr>
        <p:spPr>
          <a:xfrm>
            <a:off x="4771473" y="5369491"/>
            <a:ext cx="7066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Internal</a:t>
            </a:r>
            <a:r>
              <a:rPr lang="tr-TR" sz="2000" dirty="0"/>
              <a:t> </a:t>
            </a:r>
            <a:r>
              <a:rPr lang="tr-TR" sz="2000" dirty="0" err="1"/>
              <a:t>statements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body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executed</a:t>
            </a:r>
            <a:r>
              <a:rPr lang="tr-TR" sz="2000" dirty="0"/>
              <a:t> in a </a:t>
            </a:r>
            <a:r>
              <a:rPr lang="tr-TR" sz="2000" dirty="0" err="1"/>
              <a:t>temporary</a:t>
            </a:r>
            <a:r>
              <a:rPr lang="tr-TR" sz="2000" dirty="0"/>
              <a:t> </a:t>
            </a:r>
            <a:r>
              <a:rPr lang="tr-TR" sz="2000" dirty="0" err="1"/>
              <a:t>local</a:t>
            </a:r>
            <a:r>
              <a:rPr lang="tr-TR" sz="2000" dirty="0"/>
              <a:t> </a:t>
            </a:r>
            <a:r>
              <a:rPr lang="tr-TR" sz="2000" dirty="0" err="1"/>
              <a:t>environment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remain</a:t>
            </a:r>
            <a:r>
              <a:rPr lang="tr-TR" sz="2000" dirty="0"/>
              <a:t> </a:t>
            </a:r>
            <a:r>
              <a:rPr lang="tr-TR" sz="2000" dirty="0" err="1"/>
              <a:t>invisible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user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final </a:t>
            </a:r>
            <a:r>
              <a:rPr lang="tr-TR" sz="2000" dirty="0" err="1"/>
              <a:t>result</a:t>
            </a:r>
            <a:r>
              <a:rPr lang="tr-TR" sz="2000" dirty="0"/>
              <a:t> (VALUE) is </a:t>
            </a:r>
            <a:r>
              <a:rPr lang="tr-TR" sz="2000" dirty="0" err="1"/>
              <a:t>returned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workspace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7BCA5-ABED-B560-9717-7C027EE40A82}"/>
              </a:ext>
            </a:extLst>
          </p:cNvPr>
          <p:cNvSpPr txBox="1"/>
          <p:nvPr/>
        </p:nvSpPr>
        <p:spPr>
          <a:xfrm>
            <a:off x="8169409" y="165070"/>
            <a:ext cx="326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your</a:t>
            </a:r>
            <a:r>
              <a:rPr lang="tr-TR" sz="2000" dirty="0"/>
              <a:t> </a:t>
            </a:r>
            <a:r>
              <a:rPr lang="tr-TR" sz="2000" dirty="0" err="1"/>
              <a:t>own</a:t>
            </a:r>
            <a:r>
              <a:rPr lang="tr-TR" sz="2000" dirty="0"/>
              <a:t> </a:t>
            </a:r>
            <a:r>
              <a:rPr lang="tr-TR" sz="2000" dirty="0" err="1"/>
              <a:t>functions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3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AF4-90DC-9B28-6D97-B8E8071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E7C9-9FA9-0ABA-7269-7A5CC941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500" dirty="0" err="1"/>
              <a:t>After</a:t>
            </a:r>
            <a:r>
              <a:rPr lang="tr-TR" sz="2500" dirty="0"/>
              <a:t> </a:t>
            </a:r>
            <a:r>
              <a:rPr lang="tr-TR" sz="2500" dirty="0" err="1"/>
              <a:t>you</a:t>
            </a:r>
            <a:r>
              <a:rPr lang="tr-TR" sz="2500" dirty="0"/>
              <a:t> </a:t>
            </a:r>
            <a:r>
              <a:rPr lang="tr-TR" sz="2500" dirty="0" err="1"/>
              <a:t>create</a:t>
            </a:r>
            <a:r>
              <a:rPr lang="tr-TR" sz="2500" dirty="0"/>
              <a:t> </a:t>
            </a:r>
            <a:r>
              <a:rPr lang="tr-TR" sz="2500" dirty="0" err="1"/>
              <a:t>your</a:t>
            </a:r>
            <a:r>
              <a:rPr lang="tr-TR" sz="2500" dirty="0"/>
              <a:t> </a:t>
            </a:r>
            <a:r>
              <a:rPr lang="tr-TR" sz="2500" dirty="0" err="1"/>
              <a:t>functions</a:t>
            </a:r>
            <a:r>
              <a:rPr lang="tr-TR" sz="2500" dirty="0"/>
              <a:t>, </a:t>
            </a:r>
            <a:r>
              <a:rPr lang="tr-TR" sz="2500" dirty="0" err="1"/>
              <a:t>you</a:t>
            </a:r>
            <a:r>
              <a:rPr lang="tr-TR" sz="2500" dirty="0"/>
              <a:t> can </a:t>
            </a:r>
            <a:r>
              <a:rPr lang="tr-TR" sz="2500" dirty="0" err="1"/>
              <a:t>save</a:t>
            </a:r>
            <a:r>
              <a:rPr lang="tr-TR" sz="2500" dirty="0"/>
              <a:t> </a:t>
            </a:r>
            <a:r>
              <a:rPr lang="tr-TR" sz="2500" dirty="0" err="1"/>
              <a:t>them</a:t>
            </a:r>
            <a:r>
              <a:rPr lang="tr-TR" sz="2500" dirty="0"/>
              <a:t> in an .R </a:t>
            </a:r>
            <a:r>
              <a:rPr lang="tr-TR" sz="2500" dirty="0" err="1"/>
              <a:t>script</a:t>
            </a:r>
            <a:r>
              <a:rPr lang="tr-TR" sz="25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2500" dirty="0" err="1"/>
              <a:t>It</a:t>
            </a:r>
            <a:r>
              <a:rPr lang="tr-TR" sz="2500" dirty="0"/>
              <a:t> is </a:t>
            </a:r>
            <a:r>
              <a:rPr lang="tr-TR" sz="2500" dirty="0" err="1"/>
              <a:t>useful</a:t>
            </a:r>
            <a:r>
              <a:rPr lang="tr-TR" sz="2500" dirty="0"/>
              <a:t>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save</a:t>
            </a:r>
            <a:r>
              <a:rPr lang="tr-TR" sz="2500" dirty="0"/>
              <a:t> </a:t>
            </a:r>
            <a:r>
              <a:rPr lang="tr-TR" sz="2500" dirty="0" err="1"/>
              <a:t>your</a:t>
            </a:r>
            <a:r>
              <a:rPr lang="tr-TR" sz="2500" dirty="0"/>
              <a:t> </a:t>
            </a:r>
            <a:r>
              <a:rPr lang="tr-TR" sz="2500" dirty="0" err="1"/>
              <a:t>related</a:t>
            </a:r>
            <a:r>
              <a:rPr lang="tr-TR" sz="2500" dirty="0"/>
              <a:t> </a:t>
            </a:r>
            <a:r>
              <a:rPr lang="tr-TR" sz="2500" dirty="0" err="1"/>
              <a:t>functions</a:t>
            </a:r>
            <a:r>
              <a:rPr lang="tr-TR" sz="2500" dirty="0"/>
              <a:t> in a file </a:t>
            </a:r>
            <a:r>
              <a:rPr lang="tr-TR" sz="2500" dirty="0" err="1"/>
              <a:t>so</a:t>
            </a:r>
            <a:r>
              <a:rPr lang="tr-TR" sz="2500" dirty="0"/>
              <a:t> </a:t>
            </a:r>
            <a:r>
              <a:rPr lang="tr-TR" sz="2500" dirty="0" err="1"/>
              <a:t>that</a:t>
            </a:r>
            <a:r>
              <a:rPr lang="tr-TR" sz="2500" dirty="0"/>
              <a:t> </a:t>
            </a:r>
            <a:r>
              <a:rPr lang="tr-TR" sz="2500" dirty="0" err="1"/>
              <a:t>you</a:t>
            </a:r>
            <a:r>
              <a:rPr lang="tr-TR" sz="2500" dirty="0"/>
              <a:t> can </a:t>
            </a:r>
            <a:r>
              <a:rPr lang="tr-TR" sz="2500" dirty="0" err="1"/>
              <a:t>use</a:t>
            </a:r>
            <a:r>
              <a:rPr lang="tr-TR" sz="2500" dirty="0"/>
              <a:t> </a:t>
            </a:r>
            <a:r>
              <a:rPr lang="tr-TR" sz="2500" dirty="0" err="1"/>
              <a:t>them</a:t>
            </a:r>
            <a:r>
              <a:rPr lang="tr-TR" sz="2500" dirty="0"/>
              <a:t> </a:t>
            </a:r>
            <a:r>
              <a:rPr lang="tr-TR" sz="2500" dirty="0" err="1"/>
              <a:t>later</a:t>
            </a:r>
            <a:r>
              <a:rPr lang="tr-TR" sz="25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2500" dirty="0" err="1"/>
              <a:t>When</a:t>
            </a:r>
            <a:r>
              <a:rPr lang="tr-TR" sz="2500" dirty="0"/>
              <a:t> </a:t>
            </a:r>
            <a:r>
              <a:rPr lang="tr-TR" sz="2500" dirty="0" err="1"/>
              <a:t>you</a:t>
            </a:r>
            <a:r>
              <a:rPr lang="tr-TR" sz="2500" dirty="0"/>
              <a:t> </a:t>
            </a:r>
            <a:r>
              <a:rPr lang="tr-TR" sz="2500" dirty="0" err="1"/>
              <a:t>need</a:t>
            </a:r>
            <a:r>
              <a:rPr lang="tr-TR" sz="2500" dirty="0"/>
              <a:t>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use</a:t>
            </a:r>
            <a:r>
              <a:rPr lang="tr-TR" sz="2500" dirty="0"/>
              <a:t> </a:t>
            </a:r>
            <a:r>
              <a:rPr lang="tr-TR" sz="2500" dirty="0" err="1"/>
              <a:t>these</a:t>
            </a:r>
            <a:r>
              <a:rPr lang="tr-TR" sz="2500" dirty="0"/>
              <a:t> </a:t>
            </a:r>
            <a:r>
              <a:rPr lang="tr-TR" sz="2500" dirty="0" err="1"/>
              <a:t>functions</a:t>
            </a:r>
            <a:r>
              <a:rPr lang="tr-TR" sz="2500" dirty="0"/>
              <a:t> </a:t>
            </a:r>
            <a:r>
              <a:rPr lang="tr-TR" sz="2500" dirty="0" err="1"/>
              <a:t>again</a:t>
            </a:r>
            <a:r>
              <a:rPr lang="tr-TR" sz="2500" dirty="0"/>
              <a:t>, </a:t>
            </a:r>
            <a:r>
              <a:rPr lang="tr-TR" sz="2500" dirty="0" err="1"/>
              <a:t>you</a:t>
            </a:r>
            <a:r>
              <a:rPr lang="tr-TR" sz="2500" dirty="0"/>
              <a:t> can </a:t>
            </a:r>
            <a:r>
              <a:rPr lang="tr-TR" sz="2500" dirty="0" err="1"/>
              <a:t>call</a:t>
            </a:r>
            <a:r>
              <a:rPr lang="tr-TR" sz="2500" dirty="0"/>
              <a:t> </a:t>
            </a:r>
            <a:r>
              <a:rPr lang="tr-TR" sz="2500" dirty="0" err="1"/>
              <a:t>your</a:t>
            </a:r>
            <a:r>
              <a:rPr lang="tr-TR" sz="2500" dirty="0"/>
              <a:t> file </a:t>
            </a:r>
            <a:r>
              <a:rPr lang="tr-TR" sz="2500" dirty="0" err="1"/>
              <a:t>using</a:t>
            </a:r>
            <a:r>
              <a:rPr lang="tr-TR" sz="2500" dirty="0"/>
              <a:t> </a:t>
            </a:r>
            <a:r>
              <a:rPr lang="tr-TR" sz="2500" dirty="0" err="1"/>
              <a:t>the</a:t>
            </a:r>
            <a:r>
              <a:rPr lang="tr-TR" sz="2500" dirty="0"/>
              <a:t> </a:t>
            </a:r>
            <a:r>
              <a:rPr lang="tr-TR" sz="2500" dirty="0" err="1"/>
              <a:t>source</a:t>
            </a:r>
            <a:r>
              <a:rPr lang="tr-TR" sz="2500" dirty="0"/>
              <a:t>() </a:t>
            </a:r>
            <a:r>
              <a:rPr lang="tr-TR" sz="2500" dirty="0" err="1"/>
              <a:t>function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access</a:t>
            </a:r>
            <a:r>
              <a:rPr lang="tr-TR" sz="2500" dirty="0"/>
              <a:t> </a:t>
            </a:r>
            <a:r>
              <a:rPr lang="tr-TR" sz="2500" dirty="0" err="1"/>
              <a:t>those</a:t>
            </a:r>
            <a:r>
              <a:rPr lang="tr-TR" sz="2500" dirty="0"/>
              <a:t> </a:t>
            </a:r>
            <a:r>
              <a:rPr lang="tr-TR" sz="2500" dirty="0" err="1"/>
              <a:t>functions</a:t>
            </a:r>
            <a:r>
              <a:rPr lang="tr-TR" sz="2500" dirty="0"/>
              <a:t> </a:t>
            </a:r>
            <a:r>
              <a:rPr lang="tr-TR" sz="2500" dirty="0" err="1"/>
              <a:t>again</a:t>
            </a:r>
            <a:r>
              <a:rPr lang="tr-TR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627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006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48C-F199-45E0-42D1-596ECFB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C6-A03B-9F9E-5342-1036FE7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/>
              <a:t>Yes</a:t>
            </a:r>
            <a:r>
              <a:rPr lang="tr-TR" sz="4000" b="1" dirty="0"/>
              <a:t>!</a:t>
            </a:r>
            <a:endParaRPr 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96A80-0804-12D6-05E3-C5EB1B8298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32F52-EA9B-513E-6148-DF7C1F8F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73" y="681037"/>
            <a:ext cx="8851453" cy="593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AE74-24D4-EF6F-C073-79D7D866859E}"/>
              </a:ext>
            </a:extLst>
          </p:cNvPr>
          <p:cNvSpPr txBox="1"/>
          <p:nvPr/>
        </p:nvSpPr>
        <p:spPr>
          <a:xfrm>
            <a:off x="8419380" y="180459"/>
            <a:ext cx="248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Rmisc</a:t>
            </a:r>
            <a:r>
              <a:rPr lang="tr-TR" dirty="0"/>
              <a:t> </a:t>
            </a:r>
            <a:r>
              <a:rPr lang="tr-TR" dirty="0" err="1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AF4-90DC-9B28-6D97-B8E8071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E7C9-9FA9-0ABA-7269-7A5CC941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Let’s</a:t>
            </a:r>
            <a:r>
              <a:rPr lang="tr-TR" dirty="0"/>
              <a:t> do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exercise</a:t>
            </a:r>
            <a:r>
              <a:rPr lang="tr-TR" dirty="0"/>
              <a:t> in R!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98E5-5296-0AC7-E63A-9A6F6D7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9B06-C4AF-D24D-39AE-1699D1B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351"/>
            <a:ext cx="10515600" cy="4037612"/>
          </a:xfrm>
        </p:spPr>
        <p:txBody>
          <a:bodyPr>
            <a:normAutofit/>
          </a:bodyPr>
          <a:lstStyle/>
          <a:p>
            <a:r>
              <a:rPr lang="tr-TR" sz="3000" dirty="0" err="1"/>
              <a:t>Any</a:t>
            </a:r>
            <a:r>
              <a:rPr lang="tr-TR" sz="3000" dirty="0"/>
              <a:t> </a:t>
            </a:r>
            <a:r>
              <a:rPr lang="tr-TR" sz="3000" dirty="0" err="1"/>
              <a:t>questions</a:t>
            </a:r>
            <a:r>
              <a:rPr lang="tr-TR" sz="3000" dirty="0"/>
              <a:t>?</a:t>
            </a:r>
          </a:p>
          <a:p>
            <a:endParaRPr lang="tr-TR" sz="3000" dirty="0"/>
          </a:p>
          <a:p>
            <a:r>
              <a:rPr lang="tr-TR" sz="2000" dirty="0"/>
              <a:t>E-mail: i.merve@wustl.edu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0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DA32FC-AF18-68B6-0960-FCCC3BC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Extras</a:t>
            </a:r>
            <a:r>
              <a:rPr lang="tr-T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553419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889849" y="1505320"/>
            <a:ext cx="690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produce</a:t>
            </a:r>
            <a:r>
              <a:rPr lang="tr-TR" sz="2000" dirty="0"/>
              <a:t> a </a:t>
            </a:r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, </a:t>
            </a:r>
            <a:r>
              <a:rPr lang="tr-TR" sz="2000" dirty="0" err="1"/>
              <a:t>either</a:t>
            </a:r>
            <a:r>
              <a:rPr lang="tr-TR" sz="2000" dirty="0"/>
              <a:t> TRUE </a:t>
            </a:r>
            <a:r>
              <a:rPr lang="tr-TR" sz="2000" dirty="0" err="1"/>
              <a:t>or</a:t>
            </a:r>
            <a:r>
              <a:rPr lang="tr-TR" sz="2000" dirty="0"/>
              <a:t> FALSE.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checks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  <a:endParaRPr lang="en-US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772BDD-F95B-C292-F091-E3191E2BA311}"/>
              </a:ext>
            </a:extLst>
          </p:cNvPr>
          <p:cNvSpPr/>
          <p:nvPr/>
        </p:nvSpPr>
        <p:spPr>
          <a:xfrm>
            <a:off x="3717985" y="3274253"/>
            <a:ext cx="508958" cy="1207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9F78F-6D02-F8E2-8EF0-9B8D1E49B2DE}"/>
              </a:ext>
            </a:extLst>
          </p:cNvPr>
          <p:cNvSpPr txBox="1"/>
          <p:nvPr/>
        </p:nvSpPr>
        <p:spPr>
          <a:xfrm>
            <a:off x="4426352" y="3527657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top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2404896" y="4826227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When</a:t>
            </a:r>
            <a:r>
              <a:rPr lang="tr-TR" sz="2000" dirty="0"/>
              <a:t> it </a:t>
            </a:r>
            <a:r>
              <a:rPr lang="tr-TR" sz="2000" dirty="0" err="1"/>
              <a:t>gets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it </a:t>
            </a:r>
            <a:r>
              <a:rPr lang="tr-TR" sz="2000" dirty="0" err="1"/>
              <a:t>moves</a:t>
            </a:r>
            <a:r>
              <a:rPr lang="tr-TR" sz="2000" dirty="0"/>
              <a:t> </a:t>
            </a:r>
            <a:r>
              <a:rPr lang="tr-TR" sz="2000" dirty="0" err="1"/>
              <a:t>back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while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check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again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37E8BB1-F85B-8AC2-148D-0BC5EC9E8084}"/>
              </a:ext>
            </a:extLst>
          </p:cNvPr>
          <p:cNvSpPr/>
          <p:nvPr/>
        </p:nvSpPr>
        <p:spPr>
          <a:xfrm rot="10800000" flipH="1">
            <a:off x="1941663" y="4582394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76F11-DED5-1386-EDC6-204E0F0F76B9}"/>
              </a:ext>
            </a:extLst>
          </p:cNvPr>
          <p:cNvSpPr txBox="1"/>
          <p:nvPr/>
        </p:nvSpPr>
        <p:spPr>
          <a:xfrm>
            <a:off x="2404896" y="6052147"/>
            <a:ext cx="516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continues</a:t>
            </a:r>
            <a:r>
              <a:rPr lang="tr-TR" sz="2000" dirty="0"/>
              <a:t> </a:t>
            </a:r>
            <a:r>
              <a:rPr lang="tr-TR" sz="2000" dirty="0" err="1"/>
              <a:t>until</a:t>
            </a:r>
            <a:r>
              <a:rPr lang="tr-TR" sz="2000" dirty="0"/>
              <a:t> at </a:t>
            </a:r>
            <a:r>
              <a:rPr lang="tr-TR" sz="2000" dirty="0" err="1"/>
              <a:t>some</a:t>
            </a:r>
            <a:r>
              <a:rPr lang="tr-TR" sz="2000" dirty="0"/>
              <a:t> </a:t>
            </a:r>
            <a:r>
              <a:rPr lang="tr-TR" sz="2000" dirty="0" err="1"/>
              <a:t>point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turns</a:t>
            </a:r>
            <a:r>
              <a:rPr lang="tr-TR" sz="2000" dirty="0"/>
              <a:t> </a:t>
            </a:r>
            <a:r>
              <a:rPr lang="tr-TR" sz="2000" dirty="0" err="1"/>
              <a:t>out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FALSE.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250373" y="196550"/>
            <a:ext cx="5941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as </a:t>
            </a:r>
            <a:r>
              <a:rPr lang="tr-TR" sz="2000" dirty="0" err="1"/>
              <a:t>long</a:t>
            </a:r>
            <a:r>
              <a:rPr lang="tr-TR" sz="2000" dirty="0"/>
              <a:t> as a </a:t>
            </a:r>
            <a:r>
              <a:rPr lang="tr-TR" sz="2000" dirty="0" err="1"/>
              <a:t>condition</a:t>
            </a:r>
            <a:r>
              <a:rPr lang="tr-TR" sz="2000" dirty="0"/>
              <a:t> is met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	break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2663687" y="5400032"/>
            <a:ext cx="6089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break </a:t>
            </a:r>
            <a:r>
              <a:rPr lang="tr-TR" sz="2000" dirty="0" err="1"/>
              <a:t>statement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can stop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even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while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</a:p>
          <a:p>
            <a:endParaRPr lang="tr-TR" sz="2000" dirty="0"/>
          </a:p>
          <a:p>
            <a:r>
              <a:rPr lang="tr-TR" sz="2000" dirty="0" err="1"/>
              <a:t>Useful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combined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conditionals</a:t>
            </a:r>
            <a:endParaRPr lang="en-US" sz="2000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37E8BB1-F85B-8AC2-148D-0BC5EC9E8084}"/>
              </a:ext>
            </a:extLst>
          </p:cNvPr>
          <p:cNvSpPr/>
          <p:nvPr/>
        </p:nvSpPr>
        <p:spPr>
          <a:xfrm rot="10800000" flipH="1">
            <a:off x="2177952" y="5177617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250373" y="196550"/>
            <a:ext cx="5941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as </a:t>
            </a:r>
            <a:r>
              <a:rPr lang="tr-TR" sz="2000" dirty="0" err="1"/>
              <a:t>long</a:t>
            </a:r>
            <a:r>
              <a:rPr lang="tr-TR" sz="2000" dirty="0"/>
              <a:t> as a </a:t>
            </a:r>
            <a:r>
              <a:rPr lang="tr-TR" sz="2000" dirty="0" err="1"/>
              <a:t>condition</a:t>
            </a:r>
            <a:r>
              <a:rPr lang="tr-TR" sz="2000" dirty="0"/>
              <a:t> is met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1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next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4714618" y="3429000"/>
            <a:ext cx="6089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next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skip</a:t>
            </a:r>
            <a:r>
              <a:rPr lang="tr-TR" sz="2000" dirty="0"/>
              <a:t> an </a:t>
            </a:r>
            <a:r>
              <a:rPr lang="tr-TR" sz="2000" dirty="0" err="1"/>
              <a:t>iteration</a:t>
            </a:r>
            <a:r>
              <a:rPr lang="tr-TR" sz="2000" dirty="0"/>
              <a:t> 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terminating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Useful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combined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conditionals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250373" y="196550"/>
            <a:ext cx="5941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a set of </a:t>
            </a:r>
            <a:r>
              <a:rPr lang="tr-TR" sz="2000" dirty="0" err="1"/>
              <a:t>statements</a:t>
            </a:r>
            <a:r>
              <a:rPr lang="tr-TR" sz="2000" dirty="0"/>
              <a:t> as </a:t>
            </a:r>
            <a:r>
              <a:rPr lang="tr-TR" sz="2000" dirty="0" err="1"/>
              <a:t>long</a:t>
            </a:r>
            <a:r>
              <a:rPr lang="tr-TR" sz="2000" dirty="0"/>
              <a:t> as a </a:t>
            </a:r>
            <a:r>
              <a:rPr lang="tr-TR" sz="2000" dirty="0" err="1"/>
              <a:t>condition</a:t>
            </a:r>
            <a:r>
              <a:rPr lang="tr-TR" sz="2000" dirty="0"/>
              <a:t> is met</a:t>
            </a:r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A551E2-F4B7-13C7-512D-DD50237CDC2E}"/>
              </a:ext>
            </a:extLst>
          </p:cNvPr>
          <p:cNvSpPr/>
          <p:nvPr/>
        </p:nvSpPr>
        <p:spPr>
          <a:xfrm>
            <a:off x="2896601" y="3827510"/>
            <a:ext cx="1431985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F3F9-0CBE-888E-096A-14C377F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489C-9233-FFA1-A22B-849718D9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What</a:t>
            </a:r>
            <a:r>
              <a:rPr lang="tr-TR" sz="2500" dirty="0"/>
              <a:t> </a:t>
            </a:r>
            <a:r>
              <a:rPr lang="tr-TR" sz="2500" dirty="0" err="1"/>
              <a:t>does</a:t>
            </a:r>
            <a:r>
              <a:rPr lang="tr-TR" sz="2500" dirty="0"/>
              <a:t> R </a:t>
            </a:r>
            <a:r>
              <a:rPr lang="tr-TR" sz="2500" dirty="0" err="1"/>
              <a:t>normally</a:t>
            </a:r>
            <a:r>
              <a:rPr lang="tr-TR" sz="2500" dirty="0"/>
              <a:t> do </a:t>
            </a:r>
            <a:r>
              <a:rPr lang="tr-TR" sz="2500" dirty="0" err="1"/>
              <a:t>when</a:t>
            </a:r>
            <a:r>
              <a:rPr lang="tr-TR" sz="2500" dirty="0"/>
              <a:t> </a:t>
            </a:r>
            <a:r>
              <a:rPr lang="tr-TR" sz="2500" dirty="0" err="1"/>
              <a:t>running</a:t>
            </a:r>
            <a:r>
              <a:rPr lang="tr-TR" sz="2500" dirty="0"/>
              <a:t> a </a:t>
            </a:r>
            <a:r>
              <a:rPr lang="tr-TR" sz="2500" dirty="0" err="1"/>
              <a:t>script</a:t>
            </a:r>
            <a:r>
              <a:rPr lang="tr-TR" sz="2500" dirty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Often</a:t>
            </a:r>
            <a:r>
              <a:rPr lang="tr-TR" sz="2500" dirty="0"/>
              <a:t> </a:t>
            </a:r>
            <a:r>
              <a:rPr lang="tr-TR" sz="2500" dirty="0" err="1"/>
              <a:t>times</a:t>
            </a:r>
            <a:r>
              <a:rPr lang="tr-TR" sz="2500" dirty="0"/>
              <a:t>, </a:t>
            </a:r>
            <a:r>
              <a:rPr lang="tr-TR" sz="2500" dirty="0" err="1"/>
              <a:t>you</a:t>
            </a:r>
            <a:r>
              <a:rPr lang="tr-TR" sz="2500" dirty="0"/>
              <a:t> </a:t>
            </a:r>
            <a:r>
              <a:rPr lang="tr-TR" sz="2500" dirty="0" err="1"/>
              <a:t>need</a:t>
            </a:r>
            <a:r>
              <a:rPr lang="tr-TR" sz="2500" dirty="0"/>
              <a:t> </a:t>
            </a:r>
            <a:r>
              <a:rPr lang="tr-TR" sz="2500" dirty="0" err="1"/>
              <a:t>to</a:t>
            </a:r>
            <a:r>
              <a:rPr lang="tr-TR" sz="2500" dirty="0"/>
              <a:t> do </a:t>
            </a:r>
            <a:r>
              <a:rPr lang="tr-TR" sz="2500" dirty="0" err="1"/>
              <a:t>the</a:t>
            </a:r>
            <a:r>
              <a:rPr lang="tr-TR" sz="2500" dirty="0"/>
              <a:t> </a:t>
            </a:r>
            <a:r>
              <a:rPr lang="tr-TR" sz="2500" dirty="0" err="1"/>
              <a:t>same</a:t>
            </a:r>
            <a:r>
              <a:rPr lang="tr-TR" sz="2500" dirty="0"/>
              <a:t> </a:t>
            </a:r>
            <a:r>
              <a:rPr lang="tr-TR" sz="2500" dirty="0" err="1"/>
              <a:t>thing</a:t>
            </a:r>
            <a:r>
              <a:rPr lang="tr-TR" sz="2500" dirty="0"/>
              <a:t> </a:t>
            </a:r>
            <a:r>
              <a:rPr lang="tr-TR" sz="2500" dirty="0" err="1"/>
              <a:t>for</a:t>
            </a:r>
            <a:r>
              <a:rPr lang="tr-TR" sz="2500" dirty="0"/>
              <a:t> </a:t>
            </a:r>
            <a:r>
              <a:rPr lang="tr-TR" sz="2500" dirty="0" err="1"/>
              <a:t>several</a:t>
            </a:r>
            <a:r>
              <a:rPr lang="tr-TR" sz="2500" dirty="0"/>
              <a:t> </a:t>
            </a:r>
            <a:r>
              <a:rPr lang="tr-TR" sz="2500" dirty="0" err="1"/>
              <a:t>times</a:t>
            </a:r>
            <a:r>
              <a:rPr lang="tr-TR" sz="2500" dirty="0"/>
              <a:t> </a:t>
            </a:r>
            <a:r>
              <a:rPr lang="tr-TR" sz="2500" dirty="0" err="1"/>
              <a:t>with</a:t>
            </a:r>
            <a:r>
              <a:rPr lang="tr-TR" sz="2500" dirty="0"/>
              <a:t> multiple </a:t>
            </a:r>
            <a:r>
              <a:rPr lang="tr-TR" sz="2500" dirty="0" err="1"/>
              <a:t>inputs</a:t>
            </a:r>
            <a:r>
              <a:rPr lang="tr-TR" sz="2500" dirty="0"/>
              <a:t> </a:t>
            </a:r>
            <a:r>
              <a:rPr lang="tr-TR" sz="2500" dirty="0" err="1"/>
              <a:t>or</a:t>
            </a:r>
            <a:r>
              <a:rPr lang="tr-TR" sz="2500" dirty="0"/>
              <a:t> </a:t>
            </a:r>
            <a:r>
              <a:rPr lang="tr-TR" sz="2500" dirty="0" err="1"/>
              <a:t>conditions</a:t>
            </a:r>
            <a:r>
              <a:rPr lang="tr-TR" sz="25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tr-TR" sz="2100" dirty="0" err="1"/>
              <a:t>Repeating</a:t>
            </a:r>
            <a:r>
              <a:rPr lang="tr-TR" sz="2100" dirty="0"/>
              <a:t>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same</a:t>
            </a:r>
            <a:r>
              <a:rPr lang="tr-TR" sz="2100" dirty="0"/>
              <a:t> </a:t>
            </a:r>
            <a:r>
              <a:rPr lang="tr-TR" sz="2100" dirty="0" err="1"/>
              <a:t>operation</a:t>
            </a:r>
            <a:r>
              <a:rPr lang="tr-TR" sz="2100" dirty="0"/>
              <a:t> </a:t>
            </a:r>
            <a:r>
              <a:rPr lang="tr-TR" sz="2100" dirty="0" err="1"/>
              <a:t>for</a:t>
            </a:r>
            <a:r>
              <a:rPr lang="tr-TR" sz="2100" dirty="0"/>
              <a:t> </a:t>
            </a:r>
            <a:r>
              <a:rPr lang="tr-TR" sz="2100" dirty="0" err="1"/>
              <a:t>different</a:t>
            </a:r>
            <a:r>
              <a:rPr lang="tr-TR" sz="2100" dirty="0"/>
              <a:t> </a:t>
            </a:r>
            <a:r>
              <a:rPr lang="tr-TR" sz="2100" dirty="0" err="1"/>
              <a:t>participants</a:t>
            </a:r>
            <a:r>
              <a:rPr lang="tr-TR" sz="2100" dirty="0"/>
              <a:t>, </a:t>
            </a:r>
            <a:r>
              <a:rPr lang="tr-TR" sz="2100" dirty="0" err="1"/>
              <a:t>columns</a:t>
            </a:r>
            <a:r>
              <a:rPr lang="tr-TR" sz="2100" dirty="0"/>
              <a:t>, </a:t>
            </a:r>
            <a:r>
              <a:rPr lang="tr-TR" sz="2100" dirty="0" err="1"/>
              <a:t>or</a:t>
            </a:r>
            <a:r>
              <a:rPr lang="tr-TR" sz="2100" dirty="0"/>
              <a:t> </a:t>
            </a:r>
            <a:r>
              <a:rPr lang="tr-TR" sz="2100" dirty="0" err="1"/>
              <a:t>dataframes</a:t>
            </a:r>
            <a:r>
              <a:rPr lang="tr-TR" sz="2100" dirty="0"/>
              <a:t>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500" dirty="0"/>
              <a:t>A loop is a sequence of commands that R will execute over and over again, until some termination </a:t>
            </a:r>
            <a:r>
              <a:rPr lang="en-US" sz="2500" dirty="0" err="1"/>
              <a:t>criter</a:t>
            </a:r>
            <a:r>
              <a:rPr lang="tr-TR" sz="2500" dirty="0" err="1"/>
              <a:t>ia</a:t>
            </a:r>
            <a:r>
              <a:rPr lang="tr-TR" sz="2500" dirty="0"/>
              <a:t> </a:t>
            </a:r>
            <a:r>
              <a:rPr lang="tr-TR" sz="2500" dirty="0" err="1"/>
              <a:t>are</a:t>
            </a:r>
            <a:r>
              <a:rPr lang="tr-TR" sz="2500" dirty="0"/>
              <a:t> </a:t>
            </a:r>
            <a:r>
              <a:rPr lang="en-US" sz="2500" dirty="0"/>
              <a:t>met.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The</a:t>
            </a:r>
            <a:r>
              <a:rPr lang="tr-TR" sz="2500" dirty="0"/>
              <a:t> main </a:t>
            </a:r>
            <a:r>
              <a:rPr lang="tr-TR" sz="2500" dirty="0" err="1"/>
              <a:t>aim</a:t>
            </a:r>
            <a:r>
              <a:rPr lang="tr-TR" sz="2500" dirty="0"/>
              <a:t> is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reduce</a:t>
            </a:r>
            <a:r>
              <a:rPr lang="tr-TR" sz="2500" dirty="0"/>
              <a:t> </a:t>
            </a:r>
            <a:r>
              <a:rPr lang="tr-TR" sz="2500" dirty="0" err="1"/>
              <a:t>duplication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have</a:t>
            </a:r>
            <a:r>
              <a:rPr lang="tr-TR" sz="2500" dirty="0"/>
              <a:t> </a:t>
            </a:r>
            <a:r>
              <a:rPr lang="tr-TR" sz="2500" dirty="0" err="1"/>
              <a:t>more</a:t>
            </a:r>
            <a:r>
              <a:rPr lang="tr-TR" sz="2500" dirty="0"/>
              <a:t> </a:t>
            </a:r>
            <a:r>
              <a:rPr lang="tr-TR" sz="2500" dirty="0" err="1"/>
              <a:t>efficient</a:t>
            </a:r>
            <a:r>
              <a:rPr lang="tr-TR" sz="2500" dirty="0"/>
              <a:t> </a:t>
            </a:r>
            <a:r>
              <a:rPr lang="tr-TR" sz="2500" dirty="0" err="1"/>
              <a:t>codes</a:t>
            </a:r>
            <a:r>
              <a:rPr lang="tr-TR" sz="25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940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390-DC24-CF61-5248-700B70A1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Implicit</a:t>
            </a:r>
            <a:r>
              <a:rPr lang="tr-TR" dirty="0"/>
              <a:t> </a:t>
            </a:r>
            <a:r>
              <a:rPr lang="tr-TR" dirty="0" err="1"/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A9ED-289A-993F-0857-21C5E09B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Implicit loop functions do the same calculations simpler than the corresponding explicit loops</a:t>
            </a:r>
            <a:r>
              <a:rPr lang="tr-TR" sz="2500" dirty="0"/>
              <a:t>.</a:t>
            </a:r>
          </a:p>
          <a:p>
            <a:pPr>
              <a:lnSpc>
                <a:spcPct val="150000"/>
              </a:lnSpc>
            </a:pPr>
            <a:r>
              <a:rPr lang="tr-TR" sz="2500" dirty="0" err="1"/>
              <a:t>apply</a:t>
            </a:r>
            <a:r>
              <a:rPr lang="tr-TR" sz="2500" dirty="0"/>
              <a:t>(), </a:t>
            </a:r>
            <a:r>
              <a:rPr lang="tr-TR" sz="2500" dirty="0" err="1"/>
              <a:t>lapply</a:t>
            </a:r>
            <a:r>
              <a:rPr lang="tr-TR" sz="2500" dirty="0"/>
              <a:t>(), </a:t>
            </a:r>
            <a:r>
              <a:rPr lang="tr-TR" sz="2500" dirty="0" err="1"/>
              <a:t>sapply</a:t>
            </a:r>
            <a:r>
              <a:rPr lang="tr-TR" sz="2500" dirty="0"/>
              <a:t>(), </a:t>
            </a:r>
            <a:r>
              <a:rPr lang="tr-TR" sz="2500" dirty="0" err="1"/>
              <a:t>tapply</a:t>
            </a:r>
            <a:r>
              <a:rPr lang="tr-TR" sz="2500" dirty="0"/>
              <a:t>()</a:t>
            </a:r>
          </a:p>
          <a:p>
            <a:pPr>
              <a:lnSpc>
                <a:spcPct val="150000"/>
              </a:lnSpc>
            </a:pPr>
            <a:r>
              <a:rPr lang="tr-TR" sz="2500" dirty="0" err="1"/>
              <a:t>See</a:t>
            </a:r>
            <a:r>
              <a:rPr lang="tr-TR" sz="2500" dirty="0"/>
              <a:t> </a:t>
            </a:r>
            <a:r>
              <a:rPr lang="tr-TR" sz="2500" dirty="0" err="1"/>
              <a:t>the</a:t>
            </a:r>
            <a:r>
              <a:rPr lang="tr-TR" sz="2500" dirty="0"/>
              <a:t> </a:t>
            </a:r>
            <a:r>
              <a:rPr lang="tr-TR" sz="2500" dirty="0" err="1"/>
              <a:t>explanations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examples</a:t>
            </a:r>
            <a:r>
              <a:rPr lang="tr-TR" sz="2500" dirty="0"/>
              <a:t> in R!</a:t>
            </a:r>
          </a:p>
        </p:txBody>
      </p:sp>
    </p:spTree>
    <p:extLst>
      <p:ext uri="{BB962C8B-B14F-4D97-AF65-F5344CB8AC3E}">
        <p14:creationId xmlns:p14="http://schemas.microsoft.com/office/powerpoint/2010/main" val="378360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F3F9-0CBE-888E-096A-14C377F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489C-9233-FFA1-A22B-849718D9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make</a:t>
            </a:r>
            <a:r>
              <a:rPr lang="tr-TR" sz="2500" dirty="0"/>
              <a:t> </a:t>
            </a:r>
            <a:r>
              <a:rPr lang="tr-TR" sz="2500" dirty="0" err="1"/>
              <a:t>our</a:t>
            </a:r>
            <a:r>
              <a:rPr lang="tr-TR" sz="2500" dirty="0"/>
              <a:t> </a:t>
            </a:r>
            <a:r>
              <a:rPr lang="tr-TR" sz="2500" dirty="0" err="1"/>
              <a:t>code</a:t>
            </a:r>
            <a:r>
              <a:rPr lang="tr-TR" sz="2500" dirty="0"/>
              <a:t> </a:t>
            </a:r>
            <a:r>
              <a:rPr lang="tr-TR" sz="2500" dirty="0" err="1"/>
              <a:t>more</a:t>
            </a:r>
            <a:r>
              <a:rPr lang="tr-TR" sz="2500" dirty="0"/>
              <a:t> </a:t>
            </a:r>
            <a:r>
              <a:rPr lang="tr-TR" sz="2500" dirty="0" err="1"/>
              <a:t>readable</a:t>
            </a:r>
            <a:endParaRPr lang="tr-TR" sz="25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save</a:t>
            </a:r>
            <a:r>
              <a:rPr lang="tr-TR" sz="2500" dirty="0"/>
              <a:t> time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make</a:t>
            </a:r>
            <a:r>
              <a:rPr lang="tr-TR" sz="2500" dirty="0"/>
              <a:t> it </a:t>
            </a:r>
            <a:r>
              <a:rPr lang="tr-TR" sz="2500" dirty="0" err="1"/>
              <a:t>easier</a:t>
            </a:r>
            <a:r>
              <a:rPr lang="tr-TR" sz="2500" dirty="0"/>
              <a:t> </a:t>
            </a: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change</a:t>
            </a:r>
            <a:endParaRPr lang="tr-TR" sz="25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tr-TR" sz="2500" dirty="0" err="1"/>
              <a:t>To</a:t>
            </a:r>
            <a:r>
              <a:rPr lang="tr-TR" sz="2500" dirty="0"/>
              <a:t> </a:t>
            </a:r>
            <a:r>
              <a:rPr lang="tr-TR" sz="2500" dirty="0" err="1"/>
              <a:t>reduce</a:t>
            </a:r>
            <a:r>
              <a:rPr lang="tr-TR" sz="2500" dirty="0"/>
              <a:t> </a:t>
            </a:r>
            <a:r>
              <a:rPr lang="tr-TR" sz="2500" dirty="0" err="1"/>
              <a:t>errors</a:t>
            </a:r>
            <a:endParaRPr lang="tr-TR" sz="25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8004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0C3-402D-322E-DE11-4439DD8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Today’s</a:t>
            </a:r>
            <a:r>
              <a:rPr lang="tr-TR" dirty="0"/>
              <a:t> </a:t>
            </a:r>
            <a:r>
              <a:rPr lang="tr-TR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7959-6CE8-66E7-0CF1-4EB95F16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statements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loops</a:t>
            </a:r>
            <a:endParaRPr lang="tr-TR" dirty="0"/>
          </a:p>
          <a:p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553419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889849" y="1505320"/>
            <a:ext cx="690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produce</a:t>
            </a:r>
            <a:r>
              <a:rPr lang="tr-TR" sz="2000" dirty="0"/>
              <a:t> a </a:t>
            </a:r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, </a:t>
            </a:r>
            <a:r>
              <a:rPr lang="tr-TR" sz="2000" dirty="0" err="1"/>
              <a:t>either</a:t>
            </a:r>
            <a:r>
              <a:rPr lang="tr-TR" sz="2000" dirty="0"/>
              <a:t> TRUE </a:t>
            </a:r>
            <a:r>
              <a:rPr lang="tr-TR" sz="2000" dirty="0" err="1"/>
              <a:t>or</a:t>
            </a:r>
            <a:r>
              <a:rPr lang="tr-TR" sz="2000" dirty="0"/>
              <a:t> FALSE.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checks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918385" y="80783"/>
            <a:ext cx="527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switch between different possible commands depending on a condition that is specified</a:t>
            </a:r>
            <a:r>
              <a:rPr lang="tr-T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9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553419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889849" y="1505320"/>
            <a:ext cx="690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produce</a:t>
            </a:r>
            <a:r>
              <a:rPr lang="tr-TR" sz="2000" dirty="0"/>
              <a:t> a </a:t>
            </a:r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, </a:t>
            </a:r>
            <a:r>
              <a:rPr lang="tr-TR" sz="2000" dirty="0" err="1"/>
              <a:t>either</a:t>
            </a:r>
            <a:r>
              <a:rPr lang="tr-TR" sz="2000" dirty="0"/>
              <a:t> TRUE </a:t>
            </a:r>
            <a:r>
              <a:rPr lang="tr-TR" sz="2000" dirty="0" err="1"/>
              <a:t>or</a:t>
            </a:r>
            <a:r>
              <a:rPr lang="tr-TR" sz="2000" dirty="0"/>
              <a:t> FALSE.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checks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918385" y="80783"/>
            <a:ext cx="527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switch between different possible commands depending on a condition that is specified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A157F-A5C5-93B9-C316-DD133A7C8E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0331A7-E7CD-03DE-D4E6-77BE3E63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24745"/>
              </p:ext>
            </p:extLst>
          </p:nvPr>
        </p:nvGraphicFramePr>
        <p:xfrm>
          <a:off x="3310605" y="1690688"/>
          <a:ext cx="5766758" cy="4390635"/>
        </p:xfrm>
        <a:graphic>
          <a:graphicData uri="http://schemas.openxmlformats.org/drawingml/2006/table">
            <a:tbl>
              <a:tblPr/>
              <a:tblGrid>
                <a:gridCol w="2883379">
                  <a:extLst>
                    <a:ext uri="{9D8B030D-6E8A-4147-A177-3AD203B41FA5}">
                      <a16:colId xmlns:a16="http://schemas.microsoft.com/office/drawing/2014/main" val="3832486295"/>
                    </a:ext>
                  </a:extLst>
                </a:gridCol>
                <a:gridCol w="2883379">
                  <a:extLst>
                    <a:ext uri="{9D8B030D-6E8A-4147-A177-3AD203B41FA5}">
                      <a16:colId xmlns:a16="http://schemas.microsoft.com/office/drawing/2014/main" val="3090202568"/>
                    </a:ext>
                  </a:extLst>
                </a:gridCol>
              </a:tblGrid>
              <a:tr h="331215">
                <a:tc>
                  <a:txBody>
                    <a:bodyPr/>
                    <a:lstStyle/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endParaRPr lang="tr-TR" b="1" dirty="0">
                        <a:effectLst/>
                      </a:endParaRPr>
                    </a:p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14298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&lt;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less than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225398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&lt;=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21639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&gt;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58028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&gt;=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33413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==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exactly equal to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04258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!=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87478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!x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Not x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44511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x | y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 OR y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9775"/>
                  </a:ext>
                </a:extLst>
              </a:tr>
              <a:tr h="33121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x &amp; y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2814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50D3811-F077-7532-E47B-F0E38BA9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18" y="1819740"/>
            <a:ext cx="268247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13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553419" y="1859263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889849" y="1505320"/>
            <a:ext cx="690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produce</a:t>
            </a:r>
            <a:r>
              <a:rPr lang="tr-TR" sz="2000" dirty="0"/>
              <a:t> a </a:t>
            </a:r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, </a:t>
            </a:r>
            <a:r>
              <a:rPr lang="tr-TR" sz="2000" dirty="0" err="1"/>
              <a:t>either</a:t>
            </a:r>
            <a:r>
              <a:rPr lang="tr-TR" sz="2000" dirty="0"/>
              <a:t> TRUE </a:t>
            </a:r>
            <a:r>
              <a:rPr lang="tr-TR" sz="2000" dirty="0" err="1"/>
              <a:t>or</a:t>
            </a:r>
            <a:r>
              <a:rPr lang="tr-TR" sz="2000" dirty="0"/>
              <a:t> FALSE.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checks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  <a:endParaRPr lang="en-US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772BDD-F95B-C292-F091-E3191E2BA311}"/>
              </a:ext>
            </a:extLst>
          </p:cNvPr>
          <p:cNvSpPr/>
          <p:nvPr/>
        </p:nvSpPr>
        <p:spPr>
          <a:xfrm>
            <a:off x="3717985" y="3274253"/>
            <a:ext cx="508958" cy="1207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9F78F-6D02-F8E2-8EF0-9B8D1E49B2DE}"/>
              </a:ext>
            </a:extLst>
          </p:cNvPr>
          <p:cNvSpPr txBox="1"/>
          <p:nvPr/>
        </p:nvSpPr>
        <p:spPr>
          <a:xfrm>
            <a:off x="4426352" y="3527657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top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2404896" y="4826227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When</a:t>
            </a:r>
            <a:r>
              <a:rPr lang="tr-TR" sz="2000" dirty="0"/>
              <a:t> it </a:t>
            </a:r>
            <a:r>
              <a:rPr lang="tr-TR" sz="2000" dirty="0" err="1"/>
              <a:t>gets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, it </a:t>
            </a:r>
            <a:r>
              <a:rPr lang="tr-TR" sz="2000" dirty="0" err="1"/>
              <a:t>stops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continue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next</a:t>
            </a:r>
            <a:r>
              <a:rPr lang="tr-TR" sz="2000" dirty="0"/>
              <a:t> </a:t>
            </a:r>
            <a:r>
              <a:rPr lang="tr-TR" sz="2000" dirty="0" err="1"/>
              <a:t>part</a:t>
            </a:r>
            <a:r>
              <a:rPr lang="tr-TR" sz="2000" dirty="0"/>
              <a:t> of </a:t>
            </a:r>
            <a:r>
              <a:rPr lang="tr-TR" sz="2000" dirty="0" err="1"/>
              <a:t>your</a:t>
            </a:r>
            <a:r>
              <a:rPr lang="tr-TR" sz="2000" dirty="0"/>
              <a:t> </a:t>
            </a:r>
            <a:r>
              <a:rPr lang="tr-TR" sz="2000" dirty="0" err="1"/>
              <a:t>code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37E8BB1-F85B-8AC2-148D-0BC5EC9E8084}"/>
              </a:ext>
            </a:extLst>
          </p:cNvPr>
          <p:cNvSpPr/>
          <p:nvPr/>
        </p:nvSpPr>
        <p:spPr>
          <a:xfrm rot="10800000" flipH="1">
            <a:off x="1941663" y="4582394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76F11-DED5-1386-EDC6-204E0F0F76B9}"/>
              </a:ext>
            </a:extLst>
          </p:cNvPr>
          <p:cNvSpPr txBox="1"/>
          <p:nvPr/>
        </p:nvSpPr>
        <p:spPr>
          <a:xfrm>
            <a:off x="2404896" y="6052147"/>
            <a:ext cx="516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FALSE, it </a:t>
            </a:r>
            <a:r>
              <a:rPr lang="tr-TR" sz="2000" dirty="0" err="1"/>
              <a:t>does</a:t>
            </a:r>
            <a:r>
              <a:rPr lang="tr-TR" sz="2000" dirty="0"/>
              <a:t> not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918385" y="80783"/>
            <a:ext cx="527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switch between different possible commands depending on a condition that is specified</a:t>
            </a:r>
            <a:r>
              <a:rPr lang="tr-T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7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1CA-EC97-933F-89BC-DBC6C3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642-983D-EDAD-BB16-2AE04450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152"/>
            <a:ext cx="10515600" cy="33989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(CONDITION)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1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2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 else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3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statement</a:t>
            </a:r>
            <a:r>
              <a:rPr lang="tr-TR" dirty="0"/>
              <a:t> 4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A03AE12-C59A-299B-AF90-2C1BE2F28EB9}"/>
              </a:ext>
            </a:extLst>
          </p:cNvPr>
          <p:cNvSpPr/>
          <p:nvPr/>
        </p:nvSpPr>
        <p:spPr>
          <a:xfrm>
            <a:off x="2400582" y="1733689"/>
            <a:ext cx="336430" cy="79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39F1-835A-4250-D18F-5C63D6E308BA}"/>
              </a:ext>
            </a:extLst>
          </p:cNvPr>
          <p:cNvSpPr txBox="1"/>
          <p:nvPr/>
        </p:nvSpPr>
        <p:spPr>
          <a:xfrm>
            <a:off x="2803585" y="1500836"/>
            <a:ext cx="690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/>
              <a:t>Condition</a:t>
            </a:r>
            <a:r>
              <a:rPr lang="tr-TR" sz="2000" dirty="0"/>
              <a:t> </a:t>
            </a:r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produce</a:t>
            </a:r>
            <a:r>
              <a:rPr lang="tr-TR" sz="2000" dirty="0"/>
              <a:t> a </a:t>
            </a:r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, </a:t>
            </a:r>
            <a:r>
              <a:rPr lang="tr-TR" sz="2000" dirty="0" err="1"/>
              <a:t>either</a:t>
            </a:r>
            <a:r>
              <a:rPr lang="tr-TR" sz="2000" dirty="0"/>
              <a:t> TRUE </a:t>
            </a:r>
            <a:r>
              <a:rPr lang="tr-TR" sz="2000" dirty="0" err="1"/>
              <a:t>or</a:t>
            </a:r>
            <a:r>
              <a:rPr lang="tr-TR" sz="2000" dirty="0"/>
              <a:t> FALSE.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checks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TRUE.</a:t>
            </a:r>
            <a:endParaRPr lang="en-US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772BDD-F95B-C292-F091-E3191E2BA311}"/>
              </a:ext>
            </a:extLst>
          </p:cNvPr>
          <p:cNvSpPr/>
          <p:nvPr/>
        </p:nvSpPr>
        <p:spPr>
          <a:xfrm>
            <a:off x="3333673" y="3031802"/>
            <a:ext cx="508958" cy="7078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9F78F-6D02-F8E2-8EF0-9B8D1E49B2DE}"/>
              </a:ext>
            </a:extLst>
          </p:cNvPr>
          <p:cNvSpPr txBox="1"/>
          <p:nvPr/>
        </p:nvSpPr>
        <p:spPr>
          <a:xfrm>
            <a:off x="3960526" y="3031802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TRUE,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top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bottom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E89B-EDA4-B914-7151-6F7BA198C431}"/>
              </a:ext>
            </a:extLst>
          </p:cNvPr>
          <p:cNvSpPr txBox="1"/>
          <p:nvPr/>
        </p:nvSpPr>
        <p:spPr>
          <a:xfrm>
            <a:off x="3960526" y="4491255"/>
            <a:ext cx="608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condition</a:t>
            </a:r>
            <a:r>
              <a:rPr lang="tr-TR" sz="2000" dirty="0"/>
              <a:t> is FALSE, it </a:t>
            </a:r>
            <a:r>
              <a:rPr lang="tr-TR" sz="2000" dirty="0" err="1"/>
              <a:t>goes</a:t>
            </a:r>
            <a:r>
              <a:rPr lang="tr-TR" sz="2000" dirty="0"/>
              <a:t> on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execute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commands</a:t>
            </a:r>
            <a:r>
              <a:rPr lang="tr-TR" sz="2000" dirty="0"/>
              <a:t> inside </a:t>
            </a:r>
            <a:r>
              <a:rPr lang="tr-TR" sz="2000" dirty="0" err="1"/>
              <a:t>the</a:t>
            </a:r>
            <a:r>
              <a:rPr lang="tr-TR" sz="2000" dirty="0"/>
              <a:t> «else» </a:t>
            </a:r>
            <a:r>
              <a:rPr lang="tr-TR" sz="2000" dirty="0" err="1"/>
              <a:t>curly</a:t>
            </a:r>
            <a:r>
              <a:rPr lang="tr-TR" sz="2000" dirty="0"/>
              <a:t> </a:t>
            </a:r>
            <a:r>
              <a:rPr lang="tr-TR" sz="2000" dirty="0" err="1"/>
              <a:t>brackets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302-443F-72B0-CAAE-91CFE6A01046}"/>
              </a:ext>
            </a:extLst>
          </p:cNvPr>
          <p:cNvSpPr txBox="1"/>
          <p:nvPr/>
        </p:nvSpPr>
        <p:spPr>
          <a:xfrm>
            <a:off x="6918385" y="80783"/>
            <a:ext cx="527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switch between different possible commands depending on a condition that is specified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1A6B23B-81EF-923B-2946-C1C3BB0948E7}"/>
              </a:ext>
            </a:extLst>
          </p:cNvPr>
          <p:cNvSpPr/>
          <p:nvPr/>
        </p:nvSpPr>
        <p:spPr>
          <a:xfrm>
            <a:off x="3333673" y="4491254"/>
            <a:ext cx="508958" cy="7078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1421</Words>
  <Application>Microsoft Office PowerPoint</Application>
  <PresentationFormat>Widescreen</PresentationFormat>
  <Paragraphs>247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Introduction to Iteration</vt:lpstr>
      <vt:lpstr>Why should you attend to this workshop?</vt:lpstr>
      <vt:lpstr>Why do we need iterations?</vt:lpstr>
      <vt:lpstr>Why do we need iterations?</vt:lpstr>
      <vt:lpstr>Today’s Agenda</vt:lpstr>
      <vt:lpstr>Conditionals</vt:lpstr>
      <vt:lpstr>Conditionals</vt:lpstr>
      <vt:lpstr>Conditionals</vt:lpstr>
      <vt:lpstr>Conditionals</vt:lpstr>
      <vt:lpstr>Conditionals</vt:lpstr>
      <vt:lpstr>Do we really use conditionals?</vt:lpstr>
      <vt:lpstr>Do we really use conditionals?</vt:lpstr>
      <vt:lpstr>Conditionals</vt:lpstr>
      <vt:lpstr>The For Loop</vt:lpstr>
      <vt:lpstr>The For Loop</vt:lpstr>
      <vt:lpstr>The For Loop</vt:lpstr>
      <vt:lpstr>Do we really use the for loop?</vt:lpstr>
      <vt:lpstr>Do we really use the for loop?</vt:lpstr>
      <vt:lpstr>The For Loop</vt:lpstr>
      <vt:lpstr>Writing Functions</vt:lpstr>
      <vt:lpstr>Writing Functions</vt:lpstr>
      <vt:lpstr>Do we really write functions?</vt:lpstr>
      <vt:lpstr>Do we really write functions?</vt:lpstr>
      <vt:lpstr>Writing Functions</vt:lpstr>
      <vt:lpstr>Thank you!</vt:lpstr>
      <vt:lpstr>Extras!</vt:lpstr>
      <vt:lpstr>The While Loop</vt:lpstr>
      <vt:lpstr>The While Loop</vt:lpstr>
      <vt:lpstr>The While Loop</vt:lpstr>
      <vt:lpstr>Implicit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Iterations</dc:title>
  <dc:creator>Ileri Tayar, Merve</dc:creator>
  <cp:lastModifiedBy>Ileri Tayar, Merve</cp:lastModifiedBy>
  <cp:revision>13</cp:revision>
  <dcterms:created xsi:type="dcterms:W3CDTF">2022-09-28T19:14:08Z</dcterms:created>
  <dcterms:modified xsi:type="dcterms:W3CDTF">2022-10-10T16:26:17Z</dcterms:modified>
</cp:coreProperties>
</file>