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40288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BC43602A-2032-4EDA-AA45-BAF4CC338B0F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379" userDrawn="1">
          <p15:clr>
            <a:srgbClr val="A4A3A4"/>
          </p15:clr>
        </p15:guide>
        <p15:guide id="2" pos="95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2AC"/>
    <a:srgbClr val="27BDD3"/>
    <a:srgbClr val="DAE3F3"/>
    <a:srgbClr val="B4C7E7"/>
    <a:srgbClr val="A1B8E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722" y="-1164"/>
      </p:cViewPr>
      <p:guideLst>
        <p:guide orient="horz" pos="13379"/>
        <p:guide pos="9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52156"/>
            <a:ext cx="25704245" cy="14789303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311791"/>
            <a:ext cx="22680216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405-FC94-4A51-AF54-A6A424E5C0BA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EE9-99B2-42EF-B93B-C2ADC317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6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405-FC94-4A51-AF54-A6A424E5C0BA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EE9-99B2-42EF-B93B-C2ADC317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61662"/>
            <a:ext cx="6520562" cy="359997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61662"/>
            <a:ext cx="19183683" cy="359997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405-FC94-4A51-AF54-A6A424E5C0BA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EE9-99B2-42EF-B93B-C2ADC317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4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405-FC94-4A51-AF54-A6A424E5C0BA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EE9-99B2-42EF-B93B-C2ADC317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6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590491"/>
            <a:ext cx="26082248" cy="176704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428121"/>
            <a:ext cx="26082248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405-FC94-4A51-AF54-A6A424E5C0BA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EE9-99B2-42EF-B93B-C2ADC317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2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08310"/>
            <a:ext cx="12852122" cy="26953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08310"/>
            <a:ext cx="12852122" cy="26953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405-FC94-4A51-AF54-A6A424E5C0BA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EE9-99B2-42EF-B93B-C2ADC317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7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61671"/>
            <a:ext cx="26082248" cy="821082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13482"/>
            <a:ext cx="12793057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516968"/>
            <a:ext cx="12793057" cy="228231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13482"/>
            <a:ext cx="12856061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516968"/>
            <a:ext cx="12856061" cy="228231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405-FC94-4A51-AF54-A6A424E5C0BA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EE9-99B2-42EF-B93B-C2ADC317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9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405-FC94-4A51-AF54-A6A424E5C0BA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EE9-99B2-42EF-B93B-C2ADC317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6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405-FC94-4A51-AF54-A6A424E5C0BA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EE9-99B2-42EF-B93B-C2ADC317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1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16330"/>
            <a:ext cx="15309146" cy="3018827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405-FC94-4A51-AF54-A6A424E5C0BA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EE9-99B2-42EF-B93B-C2ADC317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86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16330"/>
            <a:ext cx="15309146" cy="3018827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405-FC94-4A51-AF54-A6A424E5C0BA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EE9-99B2-42EF-B93B-C2ADC317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1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61671"/>
            <a:ext cx="26082248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08310"/>
            <a:ext cx="26082248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6405-FC94-4A51-AF54-A6A424E5C0BA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EEE9-99B2-42EF-B93B-C2ADC317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77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4012" rtl="0" eaLnBrk="1" latinLnBrk="1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1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1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1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1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1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1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1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1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1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1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4DF3D0F-C52E-470D-91E8-28A6C64C302F}"/>
              </a:ext>
            </a:extLst>
          </p:cNvPr>
          <p:cNvGrpSpPr/>
          <p:nvPr/>
        </p:nvGrpSpPr>
        <p:grpSpPr>
          <a:xfrm>
            <a:off x="596654" y="766036"/>
            <a:ext cx="29060362" cy="5042041"/>
            <a:chOff x="807192" y="965200"/>
            <a:chExt cx="40822416" cy="698234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4CB712-806C-4CD5-AF90-C2C8E648D336}"/>
                </a:ext>
              </a:extLst>
            </p:cNvPr>
            <p:cNvSpPr txBox="1"/>
            <p:nvPr/>
          </p:nvSpPr>
          <p:spPr>
            <a:xfrm>
              <a:off x="807192" y="965200"/>
              <a:ext cx="40822415" cy="164501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7119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ICROS 2022 Poster [</a:t>
              </a:r>
              <a:r>
                <a:rPr lang="en-US" altLang="ko-KR" sz="7119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FP-29</a:t>
              </a:r>
              <a:r>
                <a:rPr lang="en-US" altLang="ko-KR" sz="7119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 </a:t>
              </a:r>
              <a:endParaRPr lang="ko-KR" altLang="en-US" sz="711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59A3E7-777D-42CA-855D-A43D930E247F}"/>
                </a:ext>
              </a:extLst>
            </p:cNvPr>
            <p:cNvSpPr txBox="1"/>
            <p:nvPr/>
          </p:nvSpPr>
          <p:spPr>
            <a:xfrm>
              <a:off x="807193" y="2892793"/>
              <a:ext cx="40822415" cy="5054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b="1" dirty="0">
                  <a:latin typeface="Arial" panose="020B0604020202020204" pitchFamily="34" charset="0"/>
                  <a:ea typeface="-윤고딕330" panose="02030504000101010101" pitchFamily="18" charset="-127"/>
                  <a:cs typeface="Arial" panose="020B0604020202020204" pitchFamily="34" charset="0"/>
                </a:rPr>
                <a:t>재활용 쓰레기의 자동 분류 시스템에서 딥러닝 기반의 물체인식 알고리즘 적용에 대한 연구</a:t>
              </a:r>
              <a:endParaRPr lang="en-US" altLang="ko-KR" sz="8000" b="1" dirty="0">
                <a:latin typeface="Arial" panose="020B0604020202020204" pitchFamily="34" charset="0"/>
                <a:ea typeface="-윤고딕330" panose="02030504000101010101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7119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	</a:t>
              </a:r>
              <a:r>
                <a:rPr lang="ko-KR" altLang="en-US" sz="7119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김영준</a:t>
              </a:r>
              <a:r>
                <a:rPr lang="en-US" altLang="ko-KR" sz="7119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, </a:t>
              </a:r>
              <a:r>
                <a:rPr lang="ko-KR" altLang="en-US" sz="7119" dirty="0" err="1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안희철</a:t>
              </a:r>
              <a:r>
                <a:rPr lang="ko-KR" altLang="en-US" sz="7119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7119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7119" dirty="0" err="1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오승엽</a:t>
              </a:r>
              <a:r>
                <a:rPr lang="ko-KR" altLang="en-US" sz="7119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7119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7119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장병철 </a:t>
              </a:r>
              <a:r>
                <a:rPr lang="en-US" altLang="ko-KR" sz="7119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7119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정명진</a:t>
              </a:r>
            </a:p>
          </p:txBody>
        </p:sp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BD1B0A2-F972-9682-BBD7-5EB30D7D4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687" y="40861358"/>
            <a:ext cx="9320544" cy="1256886"/>
          </a:xfrm>
          <a:prstGeom prst="rect">
            <a:avLst/>
          </a:prstGeom>
        </p:spPr>
      </p:pic>
      <p:pic>
        <p:nvPicPr>
          <p:cNvPr id="10" name="Picture 6" descr="지능형로봇 혁신공유대학 사업단">
            <a:extLst>
              <a:ext uri="{FF2B5EF4-FFF2-40B4-BE49-F238E27FC236}">
                <a16:creationId xmlns:a16="http://schemas.microsoft.com/office/drawing/2014/main" id="{99C6A4EF-212E-75C8-6156-4A41DADA9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69" y="40724206"/>
            <a:ext cx="5903114" cy="14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D48D71-F063-9F29-A34F-A43ECDEA6436}"/>
              </a:ext>
            </a:extLst>
          </p:cNvPr>
          <p:cNvCxnSpPr>
            <a:cxnSpLocks/>
          </p:cNvCxnSpPr>
          <p:nvPr/>
        </p:nvCxnSpPr>
        <p:spPr>
          <a:xfrm>
            <a:off x="596656" y="40361127"/>
            <a:ext cx="29219315" cy="0"/>
          </a:xfrm>
          <a:prstGeom prst="line">
            <a:avLst/>
          </a:prstGeom>
          <a:ln w="1270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4D441F-25B9-1C1F-F3E6-7F8DEC5BF6FC}"/>
              </a:ext>
            </a:extLst>
          </p:cNvPr>
          <p:cNvSpPr txBox="1"/>
          <p:nvPr/>
        </p:nvSpPr>
        <p:spPr>
          <a:xfrm>
            <a:off x="15511218" y="6174879"/>
            <a:ext cx="1414579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b="1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실험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623166-4D5C-8058-33A0-533C24908F0A}"/>
              </a:ext>
            </a:extLst>
          </p:cNvPr>
          <p:cNvSpPr txBox="1"/>
          <p:nvPr/>
        </p:nvSpPr>
        <p:spPr>
          <a:xfrm>
            <a:off x="15511217" y="7874746"/>
            <a:ext cx="13875281" cy="3801041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YOLOv5</a:t>
            </a:r>
            <a:r>
              <a:rPr lang="ko-KR" altLang="en-US" sz="4500" b="1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4500" b="1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Fine-Tuning</a:t>
            </a:r>
            <a:r>
              <a:rPr lang="ko-KR" altLang="en-US" sz="4500" b="1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을 통한 학습 모델 구축</a:t>
            </a:r>
            <a:endParaRPr lang="en-US" altLang="ko-KR" sz="4500" b="1" dirty="0"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  <a:p>
            <a:pPr algn="ctr"/>
            <a:endParaRPr lang="en-US" altLang="ko-KR" sz="1600" b="1" dirty="0"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  <a:p>
            <a:pPr marL="914400" indent="-914400">
              <a:buFont typeface="Wingdings" panose="05000000000000000000" pitchFamily="2" charset="2"/>
              <a:buChar char="§"/>
            </a:pPr>
            <a:r>
              <a:rPr lang="ko-KR" altLang="en-US" sz="4500" dirty="0" err="1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하이퍼</a:t>
            </a: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 파라미터 </a:t>
            </a:r>
            <a:r>
              <a: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Epoch, Batch-size </a:t>
            </a: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변경으로 실험 모델 구축</a:t>
            </a:r>
            <a:endParaRPr lang="en-US" altLang="ko-KR" sz="4500" dirty="0"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  <a:p>
            <a:pPr marL="914400" indent="-914400">
              <a:buFont typeface="Wingdings" panose="05000000000000000000" pitchFamily="2" charset="2"/>
              <a:buChar char="§"/>
            </a:pP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변경된 모델들의 성능을 각종 지표로 평가</a:t>
            </a:r>
            <a:endParaRPr lang="en-US" altLang="ko-KR" sz="4500" dirty="0"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  <a:p>
            <a:r>
              <a: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     (Precision,  Recall,  Accuracy, F1-score,  </a:t>
            </a:r>
            <a:r>
              <a:rPr lang="en-US" altLang="ko-KR" sz="4500" dirty="0" err="1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mAP</a:t>
            </a:r>
            <a:r>
              <a: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8332955-9893-6D32-4DD2-ED98ADFE5196}"/>
              </a:ext>
            </a:extLst>
          </p:cNvPr>
          <p:cNvCxnSpPr>
            <a:cxnSpLocks/>
          </p:cNvCxnSpPr>
          <p:nvPr/>
        </p:nvCxnSpPr>
        <p:spPr>
          <a:xfrm flipH="1">
            <a:off x="15126240" y="6174879"/>
            <a:ext cx="594" cy="33823170"/>
          </a:xfrm>
          <a:prstGeom prst="line">
            <a:avLst/>
          </a:prstGeom>
          <a:ln w="57150">
            <a:solidFill>
              <a:srgbClr val="A1B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8C1C09-1FAF-FA9F-349A-4E049F338280}"/>
              </a:ext>
            </a:extLst>
          </p:cNvPr>
          <p:cNvSpPr/>
          <p:nvPr/>
        </p:nvSpPr>
        <p:spPr>
          <a:xfrm>
            <a:off x="15511217" y="7705844"/>
            <a:ext cx="14145803" cy="23086129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9B0B959-895E-5B95-F41C-EC4A9502A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484" y="24789313"/>
            <a:ext cx="6397659" cy="45597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AB23B9-B68C-3EB4-EBB2-33F5D1728BBA}"/>
              </a:ext>
            </a:extLst>
          </p:cNvPr>
          <p:cNvSpPr txBox="1"/>
          <p:nvPr/>
        </p:nvSpPr>
        <p:spPr>
          <a:xfrm>
            <a:off x="15764241" y="23741441"/>
            <a:ext cx="132018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구축한 모델을 통해 실제 시스템 정확도 측정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842F9-20F3-38B4-CF93-C45892E011D1}"/>
              </a:ext>
            </a:extLst>
          </p:cNvPr>
          <p:cNvSpPr txBox="1"/>
          <p:nvPr/>
        </p:nvSpPr>
        <p:spPr>
          <a:xfrm>
            <a:off x="22365143" y="24649710"/>
            <a:ext cx="67135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학습한 쓰레기 </a:t>
            </a:r>
            <a:r>
              <a:rPr lang="en-US" altLang="ko-KR" sz="45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320</a:t>
            </a:r>
            <a:r>
              <a:rPr lang="ko-KR" altLang="en-US" sz="45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</a:t>
            </a:r>
            <a:endParaRPr lang="en-US" altLang="ko-KR" sz="45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45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정확도 </a:t>
            </a:r>
            <a:r>
              <a:rPr lang="en-US" altLang="ko-KR" sz="45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86.25%</a:t>
            </a:r>
          </a:p>
          <a:p>
            <a:pPr algn="ctr"/>
            <a:endParaRPr lang="en-US" altLang="ko-KR" sz="45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4500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미학습</a:t>
            </a:r>
            <a:r>
              <a:rPr lang="ko-KR" altLang="en-US" sz="45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쓰레기 </a:t>
            </a:r>
            <a:r>
              <a:rPr lang="en-US" altLang="ko-KR" sz="45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420</a:t>
            </a:r>
            <a:r>
              <a:rPr lang="ko-KR" altLang="en-US" sz="45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</a:t>
            </a:r>
            <a:endParaRPr lang="en-US" altLang="ko-KR" sz="45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45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정확도 </a:t>
            </a:r>
            <a:r>
              <a:rPr lang="en-US" altLang="ko-KR" sz="45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79.52%</a:t>
            </a:r>
          </a:p>
          <a:p>
            <a:pPr algn="ctr"/>
            <a:endParaRPr lang="en-US" altLang="ko-KR" sz="45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45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반사가 심한 물체의 정확도 </a:t>
            </a:r>
            <a:endParaRPr lang="en-US" altLang="ko-KR" sz="45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45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43.3%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71AD44-E305-6B48-E313-65EB52441AA6}"/>
              </a:ext>
            </a:extLst>
          </p:cNvPr>
          <p:cNvSpPr txBox="1"/>
          <p:nvPr/>
        </p:nvSpPr>
        <p:spPr>
          <a:xfrm>
            <a:off x="15511214" y="30951579"/>
            <a:ext cx="1414580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b="1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결론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E466DB2-B511-3C23-B121-A4850EF03E2D}"/>
              </a:ext>
            </a:extLst>
          </p:cNvPr>
          <p:cNvGrpSpPr/>
          <p:nvPr/>
        </p:nvGrpSpPr>
        <p:grpSpPr>
          <a:xfrm>
            <a:off x="15680635" y="11772110"/>
            <a:ext cx="13536441" cy="7707361"/>
            <a:chOff x="16361231" y="11475942"/>
            <a:chExt cx="5821104" cy="4236748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22E45F8-2B51-0BE6-843B-1AACF6493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896" r="7623"/>
            <a:stretch/>
          </p:blipFill>
          <p:spPr>
            <a:xfrm>
              <a:off x="19557276" y="11475942"/>
              <a:ext cx="2625059" cy="4236748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3AB25823-397E-C954-9956-92E8C96D6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8018"/>
            <a:stretch/>
          </p:blipFill>
          <p:spPr>
            <a:xfrm>
              <a:off x="16361231" y="11475942"/>
              <a:ext cx="3196044" cy="4236748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B150E09-DAB7-E375-07C7-570B728311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88" t="3574" r="1693" b="2364"/>
          <a:stretch/>
        </p:blipFill>
        <p:spPr>
          <a:xfrm>
            <a:off x="16614954" y="19830069"/>
            <a:ext cx="11500379" cy="336859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80FDF6-2128-7FF1-3F7B-3C5273BED477}"/>
              </a:ext>
            </a:extLst>
          </p:cNvPr>
          <p:cNvSpPr/>
          <p:nvPr/>
        </p:nvSpPr>
        <p:spPr>
          <a:xfrm>
            <a:off x="15516134" y="32359104"/>
            <a:ext cx="14145805" cy="75311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6B4FB9-BE11-E564-A524-058511F16DD8}"/>
              </a:ext>
            </a:extLst>
          </p:cNvPr>
          <p:cNvSpPr txBox="1"/>
          <p:nvPr/>
        </p:nvSpPr>
        <p:spPr>
          <a:xfrm>
            <a:off x="15587218" y="32514022"/>
            <a:ext cx="14069798" cy="700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arenR"/>
            </a:pPr>
            <a:r>
              <a: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YOLOv5</a:t>
            </a: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통한 실시간 객체 검출 수행</a:t>
            </a:r>
            <a:endParaRPr lang="en-US" altLang="ko-KR" sz="4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914400" indent="-914400">
              <a:buFont typeface="+mj-lt"/>
              <a:buAutoNum type="arabicParenR"/>
            </a:pP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914400" indent="-914400">
              <a:buFont typeface="+mj-lt"/>
              <a:buAutoNum type="arabicParenR"/>
            </a:pP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각종 평가 지표를 통한 모델의 성능 평가</a:t>
            </a:r>
            <a:endParaRPr lang="en-US" altLang="ko-KR" sz="4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914400" indent="-914400">
              <a:buFont typeface="+mj-lt"/>
              <a:buAutoNum type="arabicParenR"/>
            </a:pP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914400" indent="-914400">
              <a:buFont typeface="+mj-lt"/>
              <a:buAutoNum type="arabicParenR"/>
            </a:pP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실제 쓰레기 분류 측정 시간 </a:t>
            </a:r>
            <a:r>
              <a: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33</a:t>
            </a: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초</a:t>
            </a:r>
            <a:endParaRPr lang="en-US" altLang="ko-KR" sz="4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914400" indent="-914400">
              <a:buFont typeface="+mj-lt"/>
              <a:buAutoNum type="arabicParenR"/>
            </a:pPr>
            <a:endParaRPr lang="en-US" altLang="ko-KR" sz="4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914400" indent="-914400">
              <a:buFont typeface="+mj-lt"/>
              <a:buAutoNum type="arabicParenR"/>
            </a:pPr>
            <a:endParaRPr lang="en-US" altLang="ko-KR" sz="4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향후계획</a:t>
            </a:r>
            <a:r>
              <a: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- </a:t>
            </a: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모델 성능 향상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914400" indent="-914400">
              <a:buFont typeface="Wingdings" panose="05000000000000000000" pitchFamily="2" charset="2"/>
              <a:buChar char="§"/>
            </a:pP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양질의 데이터셋 추가 수집</a:t>
            </a:r>
            <a:endParaRPr lang="en-US" altLang="ko-KR" sz="4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914400" indent="-914400">
              <a:buFont typeface="Wingdings" panose="05000000000000000000" pitchFamily="2" charset="2"/>
              <a:buChar char="§"/>
            </a:pPr>
            <a:r>
              <a: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Pretrained </a:t>
            </a: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된 </a:t>
            </a:r>
            <a:r>
              <a: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YOLOv5</a:t>
            </a: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모델 </a:t>
            </a:r>
            <a:r>
              <a: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m, l, x</a:t>
            </a: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 추가 모델 구축</a:t>
            </a:r>
            <a:endParaRPr lang="en-US" altLang="ko-KR" sz="4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914400" indent="-914400">
              <a:buFont typeface="Wingdings" panose="05000000000000000000" pitchFamily="2" charset="2"/>
              <a:buChar char="§"/>
            </a:pP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최적 </a:t>
            </a:r>
            <a:r>
              <a: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Epoch, Batch-size </a:t>
            </a: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파라미터 선정</a:t>
            </a:r>
            <a:endParaRPr lang="en-US" altLang="ko-KR" sz="4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D0FC2E-265F-7D20-AA95-0724A6834B4B}"/>
              </a:ext>
            </a:extLst>
          </p:cNvPr>
          <p:cNvSpPr txBox="1"/>
          <p:nvPr/>
        </p:nvSpPr>
        <p:spPr>
          <a:xfrm>
            <a:off x="596655" y="6174879"/>
            <a:ext cx="14089635" cy="116955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b="1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서론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D4A326-975E-93D0-76E2-A607699E22D5}"/>
              </a:ext>
            </a:extLst>
          </p:cNvPr>
          <p:cNvSpPr txBox="1"/>
          <p:nvPr/>
        </p:nvSpPr>
        <p:spPr>
          <a:xfrm>
            <a:off x="596657" y="7735603"/>
            <a:ext cx="14089636" cy="4939814"/>
          </a:xfrm>
          <a:prstGeom prst="rect">
            <a:avLst/>
          </a:prstGeom>
          <a:solidFill>
            <a:schemeClr val="bg1"/>
          </a:solidFill>
          <a:ln w="28575">
            <a:solidFill>
              <a:srgbClr val="B4C7E7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500" b="1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연구 배경</a:t>
            </a:r>
            <a:endParaRPr lang="en-US" altLang="ko-KR" sz="4500" b="1" dirty="0"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코로나</a:t>
            </a:r>
            <a:r>
              <a: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19</a:t>
            </a: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가 지속되면서 쓰레기의 배출량 급증 </a:t>
            </a:r>
            <a:endParaRPr lang="en-US" altLang="ko-KR" sz="4500" dirty="0"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재활용 및 분리수거 중요도 증가</a:t>
            </a:r>
            <a:endParaRPr lang="en-US" altLang="ko-KR" sz="4500" dirty="0"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  <a:p>
            <a:pPr algn="just"/>
            <a:r>
              <a:rPr lang="ko-KR" altLang="en-US" sz="4500" b="1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연구 목표</a:t>
            </a:r>
            <a:endParaRPr lang="en-US" altLang="ko-KR" sz="4500" b="1" dirty="0"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영상처리 기반 분리수거 자동 분류 시스템에 대한 인공지능 솔루션 제안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딥러닝 모델의 완성도를 위해</a:t>
            </a:r>
            <a:r>
              <a: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적합한 학습모델을 선정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493A66-8BA1-B4D9-D9D7-D0AD7724D173}"/>
              </a:ext>
            </a:extLst>
          </p:cNvPr>
          <p:cNvSpPr txBox="1"/>
          <p:nvPr/>
        </p:nvSpPr>
        <p:spPr>
          <a:xfrm>
            <a:off x="555169" y="13677617"/>
            <a:ext cx="14132381" cy="116955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b="1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시스템 구성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269A443-B947-D265-55C1-A022CFD06912}"/>
              </a:ext>
            </a:extLst>
          </p:cNvPr>
          <p:cNvGrpSpPr/>
          <p:nvPr/>
        </p:nvGrpSpPr>
        <p:grpSpPr>
          <a:xfrm>
            <a:off x="20185059" y="40905069"/>
            <a:ext cx="8780986" cy="1256886"/>
            <a:chOff x="20185059" y="40905069"/>
            <a:chExt cx="8780986" cy="125688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3D95EB-2E45-2C31-D94F-1C2673CC08D5}"/>
                </a:ext>
              </a:extLst>
            </p:cNvPr>
            <p:cNvSpPr txBox="1"/>
            <p:nvPr/>
          </p:nvSpPr>
          <p:spPr>
            <a:xfrm>
              <a:off x="24712655" y="41113485"/>
              <a:ext cx="42533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err="1">
                  <a:solidFill>
                    <a:srgbClr val="2562AC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메카트로닉스공학부</a:t>
              </a:r>
              <a:endParaRPr lang="en-US" altLang="ko-KR" sz="3200" dirty="0">
                <a:solidFill>
                  <a:srgbClr val="2562AC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endParaRPr>
            </a:p>
            <a:p>
              <a:r>
                <a:rPr lang="en-US" altLang="ko-KR" sz="1600" dirty="0">
                  <a:solidFill>
                    <a:srgbClr val="2562AC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Mechatronics engineering</a:t>
              </a:r>
              <a:endParaRPr lang="ko-KR" altLang="en-US" sz="1600" dirty="0">
                <a:solidFill>
                  <a:srgbClr val="2562AC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endParaRPr>
            </a:p>
          </p:txBody>
        </p:sp>
        <p:pic>
          <p:nvPicPr>
            <p:cNvPr id="69" name="그림 68" descr="텍스트이(가) 표시된 사진&#10;&#10;자동 생성된 설명">
              <a:extLst>
                <a:ext uri="{FF2B5EF4-FFF2-40B4-BE49-F238E27FC236}">
                  <a16:creationId xmlns:a16="http://schemas.microsoft.com/office/drawing/2014/main" id="{DA56DA11-5F3B-AB5A-D8D9-A8086DB2D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6" r="51423" b="-716"/>
            <a:stretch/>
          </p:blipFill>
          <p:spPr>
            <a:xfrm>
              <a:off x="20185059" y="40905069"/>
              <a:ext cx="4527596" cy="1256886"/>
            </a:xfrm>
            <a:prstGeom prst="rect">
              <a:avLst/>
            </a:prstGeom>
          </p:spPr>
        </p:pic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69956D-9C16-62BF-67F6-11D101928143}"/>
              </a:ext>
            </a:extLst>
          </p:cNvPr>
          <p:cNvSpPr/>
          <p:nvPr/>
        </p:nvSpPr>
        <p:spPr>
          <a:xfrm>
            <a:off x="591137" y="14958769"/>
            <a:ext cx="14096413" cy="24901994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8D1A63C-B6BD-284F-0683-5C983C7C787C}"/>
              </a:ext>
            </a:extLst>
          </p:cNvPr>
          <p:cNvGrpSpPr/>
          <p:nvPr/>
        </p:nvGrpSpPr>
        <p:grpSpPr>
          <a:xfrm>
            <a:off x="602267" y="15282633"/>
            <a:ext cx="14384984" cy="23456796"/>
            <a:chOff x="602267" y="15312129"/>
            <a:chExt cx="14384984" cy="234567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57954F-3CCF-FA21-2F5C-8AA870C1F3E8}"/>
                </a:ext>
              </a:extLst>
            </p:cNvPr>
            <p:cNvSpPr txBox="1"/>
            <p:nvPr/>
          </p:nvSpPr>
          <p:spPr>
            <a:xfrm>
              <a:off x="1023212" y="15963365"/>
              <a:ext cx="61939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0" indent="-914400">
                <a:buAutoNum type="arabicParenBoth"/>
              </a:pPr>
              <a:r>
                <a:rPr lang="ko-KR" altLang="en-US" sz="4500" b="1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영상처리부</a:t>
              </a:r>
              <a:endParaRPr lang="en-US" altLang="ko-KR" sz="4500" b="1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  <a:p>
              <a:r>
                <a:rPr lang="ko-KR" altLang="ko-KR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①</a:t>
              </a:r>
              <a:r>
                <a:rPr lang="en-US" altLang="ko-KR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암실</a:t>
              </a:r>
              <a:endPara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6DAAD3-0C90-0D4B-AF96-E8F822D19C5E}"/>
                </a:ext>
              </a:extLst>
            </p:cNvPr>
            <p:cNvSpPr txBox="1"/>
            <p:nvPr/>
          </p:nvSpPr>
          <p:spPr>
            <a:xfrm>
              <a:off x="7712971" y="15963365"/>
              <a:ext cx="619396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b="1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(2) </a:t>
              </a:r>
              <a:r>
                <a:rPr lang="ko-KR" altLang="en-US" sz="4500" b="1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운송 및 </a:t>
              </a:r>
              <a:r>
                <a:rPr lang="ko-KR" altLang="en-US" sz="4500" b="1" dirty="0" err="1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분류부</a:t>
              </a:r>
              <a:endParaRPr lang="en-US" altLang="ko-KR" sz="4500" b="1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  <a:p>
              <a:r>
                <a:rPr lang="ko-KR" altLang="ko-KR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①</a:t>
              </a:r>
              <a:r>
                <a:rPr lang="en-US" altLang="ko-KR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미닫이 문</a:t>
              </a:r>
              <a:endPara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  <a:p>
              <a:r>
                <a:rPr lang="ko-KR" altLang="en-US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② 컨베이어 벨트</a:t>
              </a:r>
              <a:endPara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  <a:p>
              <a:r>
                <a:rPr lang="ko-KR" altLang="ko-KR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③</a:t>
              </a:r>
              <a:r>
                <a:rPr lang="en-US" altLang="ko-KR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분류막대</a:t>
              </a:r>
              <a:endPara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4844D3-124E-9417-B141-BC7F2F0655DA}"/>
                </a:ext>
              </a:extLst>
            </p:cNvPr>
            <p:cNvSpPr txBox="1"/>
            <p:nvPr/>
          </p:nvSpPr>
          <p:spPr>
            <a:xfrm>
              <a:off x="1023212" y="19509161"/>
              <a:ext cx="13964039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0" indent="-914400">
                <a:buAutoNum type="arabicParenBoth"/>
              </a:pPr>
              <a:r>
                <a:rPr lang="ko-KR" altLang="en-US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제어기</a:t>
              </a:r>
              <a:r>
                <a:rPr lang="en-US" altLang="ko-KR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: MCU(Nucleo-F429zi, Jetson nano)</a:t>
              </a:r>
            </a:p>
            <a:p>
              <a:pPr marL="914400" indent="-914400">
                <a:buAutoNum type="arabicParenBoth"/>
              </a:pPr>
              <a:r>
                <a:rPr lang="ko-KR" altLang="en-US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모터</a:t>
              </a:r>
              <a:r>
                <a:rPr lang="en-US" altLang="ko-KR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: </a:t>
              </a:r>
              <a:r>
                <a:rPr lang="ko-KR" altLang="en-US" sz="4500" dirty="0" err="1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서보모터</a:t>
              </a:r>
              <a:r>
                <a:rPr lang="en-US" altLang="ko-KR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스텝모터</a:t>
              </a:r>
              <a:r>
                <a:rPr lang="en-US" altLang="ko-KR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, DC</a:t>
              </a:r>
              <a:r>
                <a:rPr lang="ko-KR" altLang="en-US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모터</a:t>
              </a:r>
              <a:endParaRPr lang="en-US" altLang="ko-KR" sz="4500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  <a:p>
              <a:pPr marL="914400" indent="-914400">
                <a:buAutoNum type="arabicParenBoth"/>
              </a:pPr>
              <a:r>
                <a:rPr lang="ko-KR" altLang="en-US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통신</a:t>
              </a:r>
              <a:r>
                <a:rPr lang="en-US" altLang="ko-KR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: Serial(Nucleo-F429zi&lt;-&gt;Jetson nano)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DC28CE7-E017-A38F-10DB-F38FA513EE40}"/>
                </a:ext>
              </a:extLst>
            </p:cNvPr>
            <p:cNvCxnSpPr>
              <a:cxnSpLocks/>
            </p:cNvCxnSpPr>
            <p:nvPr/>
          </p:nvCxnSpPr>
          <p:spPr>
            <a:xfrm>
              <a:off x="7396082" y="21743893"/>
              <a:ext cx="0" cy="7809216"/>
            </a:xfrm>
            <a:prstGeom prst="line">
              <a:avLst/>
            </a:prstGeom>
            <a:ln w="381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E76A1C-4DDB-934A-9895-D750C62DD0F2}"/>
                </a:ext>
              </a:extLst>
            </p:cNvPr>
            <p:cNvSpPr txBox="1"/>
            <p:nvPr/>
          </p:nvSpPr>
          <p:spPr>
            <a:xfrm>
              <a:off x="602267" y="15312129"/>
              <a:ext cx="433920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b="1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1. </a:t>
              </a:r>
              <a:r>
                <a:rPr lang="ko-KR" altLang="en-US" sz="4500" b="1" dirty="0" err="1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기구부</a:t>
              </a:r>
              <a:r>
                <a:rPr lang="ko-KR" altLang="en-US" sz="4500" b="1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구성</a:t>
              </a:r>
              <a:endParaRPr lang="en-US" altLang="ko-KR" sz="4500" b="1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7CA910-2047-9006-AF5D-D5FC575C8B69}"/>
                </a:ext>
              </a:extLst>
            </p:cNvPr>
            <p:cNvSpPr txBox="1"/>
            <p:nvPr/>
          </p:nvSpPr>
          <p:spPr>
            <a:xfrm>
              <a:off x="602267" y="18709215"/>
              <a:ext cx="433920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b="1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2. </a:t>
              </a:r>
              <a:r>
                <a:rPr lang="ko-KR" altLang="en-US" sz="4500" b="1" dirty="0" err="1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전장부</a:t>
              </a:r>
              <a:r>
                <a:rPr lang="ko-KR" altLang="en-US" sz="4500" b="1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구성</a:t>
              </a:r>
              <a:endParaRPr lang="en-US" altLang="ko-KR" sz="4500" b="1" dirty="0"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56BFB0F-B5CA-37A3-CA3C-2260B3F9F5E0}"/>
                </a:ext>
              </a:extLst>
            </p:cNvPr>
            <p:cNvGrpSpPr/>
            <p:nvPr/>
          </p:nvGrpSpPr>
          <p:grpSpPr>
            <a:xfrm>
              <a:off x="602267" y="29950216"/>
              <a:ext cx="14384984" cy="8818709"/>
              <a:chOff x="602267" y="29950216"/>
              <a:chExt cx="14384984" cy="881870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6AA982-F889-BA12-50E4-BA9FF110E047}"/>
                  </a:ext>
                </a:extLst>
              </p:cNvPr>
              <p:cNvSpPr txBox="1"/>
              <p:nvPr/>
            </p:nvSpPr>
            <p:spPr>
              <a:xfrm>
                <a:off x="1023212" y="30681804"/>
                <a:ext cx="13964039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indent="-914400">
                  <a:buAutoNum type="arabicParenBoth"/>
                </a:pPr>
                <a:r>
                  <a:rPr lang="ko-KR" altLang="en-US" sz="4500" b="1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모델 구축</a:t>
                </a:r>
                <a:endParaRPr lang="en-US" altLang="ko-KR" sz="4500" b="1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endParaRPr>
              </a:p>
              <a:p>
                <a:r>
                  <a:rPr lang="en-US" altLang="ko-KR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 </a:t>
                </a:r>
                <a:r>
                  <a:rPr lang="ko-KR" altLang="ko-KR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①</a:t>
                </a:r>
                <a:r>
                  <a:rPr lang="en-US" altLang="ko-KR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개발 환경</a:t>
                </a:r>
                <a:r>
                  <a:rPr lang="en-US" altLang="ko-KR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: </a:t>
                </a:r>
                <a:r>
                  <a:rPr lang="en-US" altLang="ko-KR" sz="4500" dirty="0" err="1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Colab</a:t>
                </a:r>
                <a:r>
                  <a:rPr lang="en-US" altLang="ko-KR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, </a:t>
                </a:r>
                <a:r>
                  <a:rPr lang="en-US" altLang="ko-KR" sz="4500" dirty="0" err="1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Roboflow</a:t>
                </a:r>
                <a:endParaRPr lang="en-US" altLang="ko-KR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endParaRPr>
              </a:p>
              <a:p>
                <a:r>
                  <a:rPr lang="en-US" altLang="ko-KR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 </a:t>
                </a:r>
                <a:r>
                  <a:rPr lang="ko-KR" altLang="ko-KR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②</a:t>
                </a:r>
                <a:r>
                  <a:rPr lang="en-US" altLang="ko-KR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 Dataset </a:t>
                </a:r>
                <a:r>
                  <a:rPr lang="ko-KR" altLang="en-US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구성</a:t>
                </a:r>
                <a:endParaRPr lang="en-US" altLang="ko-KR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endParaRPr>
              </a:p>
              <a:p>
                <a:r>
                  <a:rPr lang="en-US" altLang="ko-KR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		</a:t>
                </a:r>
                <a:r>
                  <a:rPr lang="ko-KR" altLang="en-US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원본 </a:t>
                </a:r>
                <a:r>
                  <a:rPr lang="en-US" altLang="ko-KR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1,401</a:t>
                </a:r>
                <a:r>
                  <a:rPr lang="ko-KR" altLang="en-US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장 </a:t>
                </a:r>
                <a:r>
                  <a:rPr lang="en-US" altLang="ko-KR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------------------&gt; 4,203</a:t>
                </a:r>
                <a:r>
                  <a:rPr lang="ko-KR" altLang="en-US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장</a:t>
                </a:r>
                <a:endParaRPr lang="en-US" altLang="ko-KR" sz="4500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endParaRPr>
              </a:p>
              <a:p>
                <a:r>
                  <a:rPr lang="en-US" altLang="ko-KR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		(Plastic, Can, Glass, ETC)</a:t>
                </a:r>
                <a:r>
                  <a:rPr lang="ko-KR" altLang="en-US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4500" b="1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ko-KR" altLang="en-US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 ③ 알고리즘</a:t>
                </a:r>
                <a:r>
                  <a:rPr lang="en-US" altLang="ko-KR" sz="45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: YOLOv5</a:t>
                </a:r>
                <a:endParaRPr lang="en-US" altLang="ko-KR" sz="4500" b="1" dirty="0"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AAF09B-BCB1-EDD0-FC30-4FC8D1260DF3}"/>
                  </a:ext>
                </a:extLst>
              </p:cNvPr>
              <p:cNvSpPr txBox="1"/>
              <p:nvPr/>
            </p:nvSpPr>
            <p:spPr>
              <a:xfrm>
                <a:off x="6570599" y="32683723"/>
                <a:ext cx="4611595" cy="46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Labeling, Data Argumentation</a:t>
                </a:r>
              </a:p>
            </p:txBody>
          </p:sp>
          <p:pic>
            <p:nvPicPr>
              <p:cNvPr id="65" name="image3.jpeg">
                <a:extLst>
                  <a:ext uri="{FF2B5EF4-FFF2-40B4-BE49-F238E27FC236}">
                    <a16:creationId xmlns:a16="http://schemas.microsoft.com/office/drawing/2014/main" id="{50694772-DE3F-04E2-263B-23E84780A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98272" y="35279658"/>
                <a:ext cx="12200472" cy="993564"/>
              </a:xfrm>
              <a:prstGeom prst="rect">
                <a:avLst/>
              </a:prstGeom>
            </p:spPr>
          </p:pic>
          <p:pic>
            <p:nvPicPr>
              <p:cNvPr id="66" name="image4.jpeg">
                <a:extLst>
                  <a:ext uri="{FF2B5EF4-FFF2-40B4-BE49-F238E27FC236}">
                    <a16:creationId xmlns:a16="http://schemas.microsoft.com/office/drawing/2014/main" id="{EB8600CA-80E8-036D-B495-F0779EECB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49885" y="36318871"/>
                <a:ext cx="12200472" cy="2450054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BA3EAD-F83F-91BB-1D4B-4489E738FBE9}"/>
                  </a:ext>
                </a:extLst>
              </p:cNvPr>
              <p:cNvSpPr txBox="1"/>
              <p:nvPr/>
            </p:nvSpPr>
            <p:spPr>
              <a:xfrm>
                <a:off x="602267" y="29950216"/>
                <a:ext cx="1131478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b="1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3. </a:t>
                </a:r>
                <a:r>
                  <a:rPr lang="ko-KR" altLang="en-US" sz="4500" b="1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영상처리 </a:t>
                </a:r>
                <a:r>
                  <a:rPr lang="en-US" altLang="ko-KR" sz="4500" b="1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(</a:t>
                </a:r>
                <a:r>
                  <a:rPr lang="ko-KR" altLang="en-US" sz="4500" b="1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객체 검출 알고리즘</a:t>
                </a:r>
                <a:r>
                  <a:rPr lang="en-US" altLang="ko-KR" sz="4500" b="1" dirty="0"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pic>
          <p:nvPicPr>
            <p:cNvPr id="25" name="그림 24" descr="텍스트, 컴퓨터이(가) 표시된 사진&#10;&#10;자동 생성된 설명">
              <a:extLst>
                <a:ext uri="{FF2B5EF4-FFF2-40B4-BE49-F238E27FC236}">
                  <a16:creationId xmlns:a16="http://schemas.microsoft.com/office/drawing/2014/main" id="{DF7D8CF8-F035-A6B6-5432-59A0F7744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422" y="21743893"/>
              <a:ext cx="5577396" cy="7810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0657EB5-CBC2-AC8D-135D-CBAB5A694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039" t="803" r="5641"/>
            <a:stretch/>
          </p:blipFill>
          <p:spPr>
            <a:xfrm>
              <a:off x="7831175" y="21747962"/>
              <a:ext cx="6535154" cy="7839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11231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283</Words>
  <Application>Microsoft Office PowerPoint</Application>
  <PresentationFormat>사용자 지정</PresentationFormat>
  <Paragraphs>60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세방고딕 OTF Regular</vt:lpstr>
      <vt:lpstr>-윤고딕330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 ㅇㅕㅇ준</cp:lastModifiedBy>
  <cp:revision>25</cp:revision>
  <dcterms:created xsi:type="dcterms:W3CDTF">2020-09-22T08:31:15Z</dcterms:created>
  <dcterms:modified xsi:type="dcterms:W3CDTF">2022-06-20T11:57:23Z</dcterms:modified>
</cp:coreProperties>
</file>