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1" r:id="rId32"/>
    <p:sldId id="287" r:id="rId33"/>
    <p:sldId id="294" r:id="rId34"/>
    <p:sldId id="289" r:id="rId35"/>
    <p:sldId id="292" r:id="rId36"/>
    <p:sldId id="293" r:id="rId37"/>
    <p:sldId id="295" r:id="rId38"/>
    <p:sldId id="291" r:id="rId39"/>
    <p:sldId id="29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3A266-AF28-475B-B1F0-CB1B7D863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96A0E-DA1F-449A-A8A4-970B7952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23C99-81FD-4A84-8715-2443F835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D0E6D-23A2-4687-9249-DB77BCAE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1BADF-0BE7-4580-9199-73458B14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E01C8-935A-4B0A-9C83-F818D7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3FDC70-9CCF-4091-B145-F1672377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1F1F8-8307-4A0F-89B3-F23F3B82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A9CFF-F95F-4D75-ACC9-FBAFB52A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4230-73D7-4C9B-BD99-2C509B72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C92ABB-B796-438F-8DD1-6146E92BC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270D8-14E5-47FA-99FD-1E34C2D45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29E28-F60B-4A4E-B1A3-800365D1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8AEB0-20C3-425A-98E6-D2BDC7DF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AC8F3-C8DF-42B0-BA7E-34253556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6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BBDFA-D24A-4C59-BBB2-9C94C4E2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F4DF5-8551-4450-9DCE-AC861DF3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79312-3AEE-4ED5-BE31-F425151F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321C3-3B6B-432A-AEFE-A5AE72C3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62476-2D99-43F5-B661-1ABE1425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A99BB-21CD-44D9-AC6D-628AC6DA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386AC-739C-4B36-BF50-A817DD17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E4B9A-9DC9-496E-ABB3-49268B8F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CF875-74B0-4340-9F65-F5D359CC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A72C8-C2BD-4498-8072-4BB31E7E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7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980BF-62BE-437C-835E-4E6CBBAD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56CA3-634F-4698-B6E0-B60415103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CFD8E-2706-403B-BEE8-AA90A149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860AF-7188-4C17-AF0A-49493BE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29AA4-AA81-4A50-B785-6747BCE8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5CCE7-B5E0-43AE-9B9E-D27843A4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0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5520-59B3-42E6-95BB-01221B11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621AA-543A-4A12-9728-BBF3999A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11A18-AA7F-4D4C-970E-24C4B8FB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1552F-84B3-4ED3-947A-118CABCDF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875D9B-E811-425F-B7D9-71019158D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B7CF2E-1326-4291-B5DC-612DB3B3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991E42-2BA7-4243-8391-9483EA1E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E26B0-D23F-4BD6-9377-229747E4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4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6A8C1-D1B4-4C0E-9027-184B3103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8E543C-8FC0-4BD0-98C1-8868A813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405D87-C1E7-45D3-82CE-0F5C4FE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4BCC8-F79B-4323-931B-A782F6E9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D51BD-B3CC-4161-912E-CC8F1D94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2E896D-27BF-4F0E-B771-E59EA23B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35CD2-3036-4FD9-ADE4-67EE0FBA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7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BA414-A008-4236-9845-B5FBC68D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4F9E5-2C81-4243-8C14-5191A9B3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F0F8B-E185-4CE8-84BC-B6C640314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CDCD0-01E1-49CC-A25F-762807FE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D1F41-C716-4168-8025-74FA3D0B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EBE90-F99C-459D-8210-9CB91CCE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76BCA-2D4B-4C50-9A9F-D7460824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D462C3-E1CB-4FCA-8C97-C92C1CDF6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636E2-946A-412F-A7F4-CC1198696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61181-4ECF-4258-A8AA-7354344D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A077D-A79D-4DCB-AF03-451C1AB0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E17D3-70D1-42CD-A088-57714F90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102899-BE37-43C8-817E-768B6CE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D0CE4-C555-4820-ADF2-3419EEC1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55304-4321-44B9-820B-0815382ED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2B0B-1820-474E-859A-1EABE2AD943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2CCE2-D8CB-482E-B026-86B18A585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3B6B3-64C2-40D9-AE2E-A53395BB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B4BC-BEEB-4E04-971E-89EEDE8B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5/hrs" TargetMode="External"/><Relationship Id="rId2" Type="http://schemas.openxmlformats.org/officeDocument/2006/relationships/hyperlink" Target="http://localhost:8083/driv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6/hrpag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kubernetes-sigs/metrics-server/releases/download/v0.3.6/components.ya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h-hr:8080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5C36E-8FCC-4CA7-AC9F-FD3EF9935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Taxi Driver </a:t>
            </a:r>
            <a:r>
              <a:rPr lang="ko-KR" altLang="en-US" dirty="0"/>
              <a:t>등록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F0294-CB5D-4C30-B984-D05AC3CF7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TaxiCall</a:t>
            </a:r>
            <a:r>
              <a:rPr lang="en-US" altLang="ko-KR" dirty="0"/>
              <a:t> </a:t>
            </a:r>
            <a:r>
              <a:rPr lang="ko-KR" altLang="en-US" dirty="0"/>
              <a:t>시스템 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211512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등록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4D9FB2-9561-42F4-B39D-08FCC9D5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373"/>
            <a:ext cx="10227365" cy="4351338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AE6AB6-F262-4686-9363-9D94A36FA140}"/>
              </a:ext>
            </a:extLst>
          </p:cNvPr>
          <p:cNvSpPr/>
          <p:nvPr/>
        </p:nvSpPr>
        <p:spPr>
          <a:xfrm>
            <a:off x="3200401" y="4532105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FE27A3-1912-4B26-8382-43B8AA61D6FE}"/>
              </a:ext>
            </a:extLst>
          </p:cNvPr>
          <p:cNvSpPr/>
          <p:nvPr/>
        </p:nvSpPr>
        <p:spPr>
          <a:xfrm>
            <a:off x="9674087" y="1812373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2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퇴사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CE39122-E395-4D98-A107-AB96295E2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5E8C5D4-07D5-4817-ABA0-7B7595B29EE2}"/>
              </a:ext>
            </a:extLst>
          </p:cNvPr>
          <p:cNvSpPr/>
          <p:nvPr/>
        </p:nvSpPr>
        <p:spPr>
          <a:xfrm>
            <a:off x="9962322" y="1690688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4D9D30-6134-41CE-860D-45416A1871BF}"/>
              </a:ext>
            </a:extLst>
          </p:cNvPr>
          <p:cNvSpPr/>
          <p:nvPr/>
        </p:nvSpPr>
        <p:spPr>
          <a:xfrm>
            <a:off x="3200401" y="4386331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5CB1C-4AA9-45A3-988D-19A9C84CBC0C}"/>
              </a:ext>
            </a:extLst>
          </p:cNvPr>
          <p:cNvSpPr/>
          <p:nvPr/>
        </p:nvSpPr>
        <p:spPr>
          <a:xfrm>
            <a:off x="2829339" y="2766116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7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퇴사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824FF-AD26-4BC7-9D91-9108AFA5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5A947B-48A8-426F-84B9-9B088B2A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48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44DFDC-8C84-466C-B9D0-F2598800F015}"/>
              </a:ext>
            </a:extLst>
          </p:cNvPr>
          <p:cNvSpPr/>
          <p:nvPr/>
        </p:nvSpPr>
        <p:spPr>
          <a:xfrm>
            <a:off x="9508435" y="1825625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13A9B-D623-450A-A101-E29278016611}"/>
              </a:ext>
            </a:extLst>
          </p:cNvPr>
          <p:cNvSpPr/>
          <p:nvPr/>
        </p:nvSpPr>
        <p:spPr>
          <a:xfrm>
            <a:off x="3240157" y="4691131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3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퇴사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92B9AD4-39DA-41FD-BD97-16CE954BA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0B3731-D41E-40F2-8772-2D59F649A94A}"/>
              </a:ext>
            </a:extLst>
          </p:cNvPr>
          <p:cNvSpPr/>
          <p:nvPr/>
        </p:nvSpPr>
        <p:spPr>
          <a:xfrm>
            <a:off x="3120888" y="4426087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8EC6A-4F50-4B14-B4B0-F4CA7AFF8725}"/>
              </a:ext>
            </a:extLst>
          </p:cNvPr>
          <p:cNvSpPr/>
          <p:nvPr/>
        </p:nvSpPr>
        <p:spPr>
          <a:xfrm>
            <a:off x="9839740" y="1690688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8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DDD</a:t>
            </a:r>
            <a:r>
              <a:rPr lang="ko-KR" altLang="en-US" dirty="0"/>
              <a:t>의 적용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AA3DBB1F-CF62-4709-818D-20126557A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91839"/>
              </p:ext>
            </p:extLst>
          </p:nvPr>
        </p:nvGraphicFramePr>
        <p:xfrm>
          <a:off x="838200" y="2044700"/>
          <a:ext cx="10680698" cy="3049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937">
                  <a:extLst>
                    <a:ext uri="{9D8B030D-6E8A-4147-A177-3AD203B41FA5}">
                      <a16:colId xmlns:a16="http://schemas.microsoft.com/office/drawing/2014/main" val="3652936541"/>
                    </a:ext>
                  </a:extLst>
                </a:gridCol>
                <a:gridCol w="2181954">
                  <a:extLst>
                    <a:ext uri="{9D8B030D-6E8A-4147-A177-3AD203B41FA5}">
                      <a16:colId xmlns:a16="http://schemas.microsoft.com/office/drawing/2014/main" val="3807355260"/>
                    </a:ext>
                  </a:extLst>
                </a:gridCol>
                <a:gridCol w="755953">
                  <a:extLst>
                    <a:ext uri="{9D8B030D-6E8A-4147-A177-3AD203B41FA5}">
                      <a16:colId xmlns:a16="http://schemas.microsoft.com/office/drawing/2014/main" val="2127805269"/>
                    </a:ext>
                  </a:extLst>
                </a:gridCol>
                <a:gridCol w="3871395">
                  <a:extLst>
                    <a:ext uri="{9D8B030D-6E8A-4147-A177-3AD203B41FA5}">
                      <a16:colId xmlns:a16="http://schemas.microsoft.com/office/drawing/2014/main" val="1239227609"/>
                    </a:ext>
                  </a:extLst>
                </a:gridCol>
                <a:gridCol w="2863459">
                  <a:extLst>
                    <a:ext uri="{9D8B030D-6E8A-4147-A177-3AD203B41FA5}">
                      <a16:colId xmlns:a16="http://schemas.microsoft.com/office/drawing/2014/main" val="351464187"/>
                    </a:ext>
                  </a:extLst>
                </a:gridCol>
              </a:tblGrid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기능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port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조회</a:t>
                      </a:r>
                      <a:r>
                        <a:rPr lang="en-US" sz="2000" u="none" strike="noStrike" dirty="0">
                          <a:effectLst/>
                        </a:rPr>
                        <a:t>API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Gateway </a:t>
                      </a:r>
                      <a:r>
                        <a:rPr lang="ko-KR" altLang="en-US" sz="2000" u="none" strike="noStrike" dirty="0">
                          <a:effectLst/>
                        </a:rPr>
                        <a:t>사용시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941052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Driver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기사등록</a:t>
                      </a:r>
                      <a:r>
                        <a:rPr lang="en-US" altLang="ko-KR" sz="2000" u="none" strike="noStrike" dirty="0">
                          <a:effectLst/>
                        </a:rPr>
                        <a:t>/</a:t>
                      </a:r>
                      <a:r>
                        <a:rPr lang="ko-KR" altLang="en-US" sz="2000" u="none" strike="noStrike" dirty="0">
                          <a:effectLst/>
                        </a:rPr>
                        <a:t>해지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8083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sng" strike="noStrike" dirty="0">
                          <a:effectLst/>
                          <a:hlinkClick r:id="rId2"/>
                        </a:rPr>
                        <a:t>http://localhost:8083/drivers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http://dh-driver:8080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128179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HR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effectLst/>
                        </a:rPr>
                        <a:t>기사리스트 저장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8085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sng" strike="noStrike" dirty="0">
                          <a:effectLst/>
                          <a:hlinkClick r:id="rId3"/>
                        </a:rPr>
                        <a:t>http://localhost:8085/hrs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http://dh-hr:8080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0132386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Hrview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effectLst/>
                        </a:rPr>
                        <a:t>기사 상태 확인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8086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sng" strike="noStrike" dirty="0">
                          <a:effectLst/>
                          <a:hlinkClick r:id="rId4"/>
                        </a:rPr>
                        <a:t>http://localhost:8086/hrpages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http://dh-hrview:8080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12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0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Gateway </a:t>
            </a:r>
            <a:r>
              <a:rPr lang="ko-KR" altLang="en-US" dirty="0"/>
              <a:t>적용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2A2A2F7-4CA9-433A-BA85-AE8924088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632700" cy="4802187"/>
          </a:xfrm>
        </p:spPr>
      </p:pic>
    </p:spTree>
    <p:extLst>
      <p:ext uri="{BB962C8B-B14F-4D97-AF65-F5344CB8AC3E}">
        <p14:creationId xmlns:p14="http://schemas.microsoft.com/office/powerpoint/2010/main" val="136688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i="0" dirty="0" err="1">
                <a:solidFill>
                  <a:srgbClr val="24292E"/>
                </a:solidFill>
                <a:effectLst/>
                <a:latin typeface="-apple-system"/>
              </a:rPr>
              <a:t>폴리글랏</a:t>
            </a:r>
            <a:r>
              <a:rPr lang="ko-KR" altLang="en-US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i="0" dirty="0" err="1">
                <a:solidFill>
                  <a:srgbClr val="24292E"/>
                </a:solidFill>
                <a:effectLst/>
                <a:latin typeface="-apple-system"/>
              </a:rPr>
              <a:t>퍼시스턴스</a:t>
            </a:r>
            <a:br>
              <a:rPr lang="ko-KR" altLang="en-US" sz="1300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altLang="ko-KR" sz="2200" b="0" i="0" dirty="0">
                <a:solidFill>
                  <a:srgbClr val="24292E"/>
                </a:solidFill>
                <a:effectLst/>
                <a:latin typeface="-apple-system"/>
              </a:rPr>
              <a:t>CQRS </a:t>
            </a:r>
            <a:r>
              <a:rPr lang="ko-KR" altLang="en-US" sz="2200" b="0" i="0" dirty="0">
                <a:solidFill>
                  <a:srgbClr val="24292E"/>
                </a:solidFill>
                <a:effectLst/>
                <a:latin typeface="-apple-system"/>
              </a:rPr>
              <a:t>를 위한 </a:t>
            </a:r>
            <a:r>
              <a:rPr lang="en-US" altLang="ko-KR" sz="2200" b="0" i="0" dirty="0" err="1">
                <a:solidFill>
                  <a:srgbClr val="24292E"/>
                </a:solidFill>
                <a:effectLst/>
                <a:latin typeface="-apple-system"/>
              </a:rPr>
              <a:t>orderStatus</a:t>
            </a:r>
            <a:r>
              <a:rPr lang="en-US" altLang="ko-KR" sz="2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200" b="0" i="0" dirty="0">
                <a:solidFill>
                  <a:srgbClr val="24292E"/>
                </a:solidFill>
                <a:effectLst/>
                <a:latin typeface="-apple-system"/>
              </a:rPr>
              <a:t>서비스만 </a:t>
            </a:r>
            <a:r>
              <a:rPr lang="en-US" altLang="ko-KR" sz="2200" b="0" i="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ko-KR" altLang="en-US" sz="2200" b="0" i="0" dirty="0">
                <a:solidFill>
                  <a:srgbClr val="24292E"/>
                </a:solidFill>
                <a:effectLst/>
                <a:latin typeface="-apple-system"/>
              </a:rPr>
              <a:t>를 구분하여 적용함</a:t>
            </a:r>
            <a:r>
              <a:rPr lang="en-US" altLang="ko-KR" sz="22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2200" b="0" i="0" dirty="0">
                <a:solidFill>
                  <a:srgbClr val="24292E"/>
                </a:solidFill>
                <a:effectLst/>
                <a:latin typeface="-apple-system"/>
              </a:rPr>
              <a:t>인메모리 </a:t>
            </a:r>
            <a:r>
              <a:rPr lang="en-US" altLang="ko-KR" sz="2200" b="0" i="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ko-KR" altLang="en-US" sz="2200" b="0" i="0" dirty="0">
                <a:solidFill>
                  <a:srgbClr val="24292E"/>
                </a:solidFill>
                <a:effectLst/>
                <a:latin typeface="-apple-system"/>
              </a:rPr>
              <a:t>인 </a:t>
            </a:r>
            <a:r>
              <a:rPr lang="en-US" altLang="ko-KR" sz="2200" b="0" i="0" dirty="0" err="1">
                <a:solidFill>
                  <a:srgbClr val="24292E"/>
                </a:solidFill>
                <a:effectLst/>
                <a:latin typeface="-apple-system"/>
              </a:rPr>
              <a:t>hsqldb</a:t>
            </a:r>
            <a:r>
              <a:rPr lang="en-US" altLang="ko-KR" sz="2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200" b="0" i="0" dirty="0">
                <a:solidFill>
                  <a:srgbClr val="24292E"/>
                </a:solidFill>
                <a:effectLst/>
                <a:latin typeface="-apple-system"/>
              </a:rPr>
              <a:t>사용</a:t>
            </a:r>
            <a:r>
              <a:rPr lang="en-US" altLang="ko-KR" sz="22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487C46-D20E-425E-9957-87DCB9BED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" b="8729"/>
          <a:stretch/>
        </p:blipFill>
        <p:spPr>
          <a:xfrm>
            <a:off x="838200" y="1550988"/>
            <a:ext cx="8667750" cy="50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동기식 호출 적용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기사 등록 시 동기식으로 하여 </a:t>
            </a:r>
            <a:r>
              <a:rPr lang="en-US" altLang="ko-KR" dirty="0" err="1"/>
              <a:t>hr</a:t>
            </a:r>
            <a:r>
              <a:rPr lang="ko-KR" altLang="en-US" dirty="0"/>
              <a:t>과 데이터 일관성을 유지하도록 개발하였다</a:t>
            </a:r>
            <a:r>
              <a:rPr lang="en-US" altLang="ko-KR" dirty="0"/>
              <a:t>. (</a:t>
            </a:r>
            <a:r>
              <a:rPr lang="en-US" altLang="ko-KR" dirty="0" err="1"/>
              <a:t>Hr</a:t>
            </a:r>
            <a:r>
              <a:rPr lang="ko-KR" altLang="en-US" dirty="0"/>
              <a:t>에서 장애가 나서 등록이 되지 않으면 영업을 할 수 없음을 인지 할 수 있도록 하기위해 적용</a:t>
            </a:r>
            <a:r>
              <a:rPr lang="en-US" altLang="ko-KR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FeignClient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서비스 구현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1851D0-0F68-4D7E-B345-7D6D48A1E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81"/>
          <a:stretch/>
        </p:blipFill>
        <p:spPr>
          <a:xfrm>
            <a:off x="838200" y="3524250"/>
            <a:ext cx="8867775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6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동기식 호출 적용</a:t>
            </a:r>
            <a:br>
              <a:rPr lang="en-US" altLang="ko-KR" dirty="0"/>
            </a:br>
            <a:r>
              <a:rPr lang="en-US" altLang="ko-KR" sz="2000" dirty="0"/>
              <a:t>Driver</a:t>
            </a:r>
            <a:r>
              <a:rPr lang="ko-KR" altLang="en-US" sz="2000" dirty="0"/>
              <a:t>에서 등록하면 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@PostPersist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로 처리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EAECA5-0247-4E19-8BBB-5B331CFB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3063"/>
            <a:ext cx="10629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동기식 호출 적용</a:t>
            </a:r>
            <a:br>
              <a:rPr lang="en-US" altLang="ko-KR" dirty="0"/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에 저장된 뒤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kafka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를 통해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Hrview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에도 데이터를 넣기 위해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쪽에 비동기식 호출 적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용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CDC853-ADB9-4993-AFDB-D0BF99E6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0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A3FD7-F408-4901-BFEA-FA6534B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HR</a:t>
            </a:r>
            <a:r>
              <a:rPr lang="ko-KR" altLang="en-US" dirty="0"/>
              <a:t>팀 </a:t>
            </a:r>
            <a:r>
              <a:rPr lang="en-US" altLang="ko-KR" dirty="0"/>
              <a:t>: https://github.com/rladutp/HR.git </a:t>
            </a:r>
          </a:p>
          <a:p>
            <a:r>
              <a:rPr lang="en-US" altLang="ko-KR" dirty="0" err="1"/>
              <a:t>Hrview</a:t>
            </a:r>
            <a:r>
              <a:rPr lang="en-US" altLang="ko-KR" dirty="0"/>
              <a:t> : https://github.com/rladutp/Hrvies.git </a:t>
            </a:r>
          </a:p>
          <a:p>
            <a:r>
              <a:rPr lang="en-US" altLang="ko-KR" dirty="0"/>
              <a:t>driver : https://github.com/rladutp/driver.git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91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동기식 호출 적용</a:t>
            </a:r>
            <a:br>
              <a:rPr lang="en-US" altLang="ko-KR" dirty="0"/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서버를 내린 뒤 호출 결과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2C9F9F-F960-41BE-99C3-4EC08589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485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8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비동기식 호출 적용</a:t>
            </a:r>
            <a:br>
              <a:rPr lang="en-US" altLang="ko-KR" dirty="0"/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hrview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서버를 내린 뒤 호출 결과 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– 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drive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와 </a:t>
            </a:r>
            <a:r>
              <a:rPr lang="en-US" altLang="ko-KR" sz="2000" dirty="0" err="1">
                <a:solidFill>
                  <a:srgbClr val="24292E"/>
                </a:solidFill>
                <a:latin typeface="-apple-system"/>
              </a:rPr>
              <a:t>hr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은 잘 들어와 있음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403B91-7F11-40D9-B61E-B5DB5B45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7419975" cy="4914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8A44E9-A82A-4334-9F3B-E701B7AD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12" y="1605756"/>
            <a:ext cx="47815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45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비동기식 호출 적용</a:t>
            </a:r>
            <a:br>
              <a:rPr lang="en-US" altLang="ko-KR" dirty="0"/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hrview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서버를 내린 뒤 호출 결과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-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서버를 올리고 난 뒤 데이터가 들어와 있다</a:t>
            </a:r>
            <a:b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hrview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에서 장애가 나 있는 동안에 처리된 데이터도 관리가 가능하다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9303B7-4945-4437-B4BE-F73C5B3D9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62" b="11872"/>
          <a:stretch/>
        </p:blipFill>
        <p:spPr>
          <a:xfrm>
            <a:off x="838200" y="2241344"/>
            <a:ext cx="4846983" cy="3609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213E7-B2C6-4436-934F-3575FBEE8362}"/>
              </a:ext>
            </a:extLst>
          </p:cNvPr>
          <p:cNvSpPr txBox="1"/>
          <p:nvPr/>
        </p:nvSpPr>
        <p:spPr>
          <a:xfrm>
            <a:off x="838200" y="1884282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서버를 올리기 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EB586C-334F-4F44-BA61-EEA30598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92" y="2218118"/>
            <a:ext cx="4914900" cy="459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BADC6-7DB5-4944-8929-3DBEB641D723}"/>
              </a:ext>
            </a:extLst>
          </p:cNvPr>
          <p:cNvSpPr txBox="1"/>
          <p:nvPr/>
        </p:nvSpPr>
        <p:spPr>
          <a:xfrm>
            <a:off x="6004892" y="1881690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서버를 올리고 난 뒤</a:t>
            </a:r>
          </a:p>
        </p:txBody>
      </p:sp>
    </p:spTree>
    <p:extLst>
      <p:ext uri="{BB962C8B-B14F-4D97-AF65-F5344CB8AC3E}">
        <p14:creationId xmlns:p14="http://schemas.microsoft.com/office/powerpoint/2010/main" val="2945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비동기식 호출 적용</a:t>
            </a:r>
            <a:br>
              <a:rPr lang="en-US" altLang="ko-KR" dirty="0"/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hrview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서버를 내린 뒤 호출 결과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-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서버를 올리고 난 뒤 데이터가 들어와 있다</a:t>
            </a:r>
            <a:b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hrview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에서 장애가 나 있는 동안에 처리된 데이터도 관리가 가능하다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9303B7-4945-4437-B4BE-F73C5B3D9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62" b="11872"/>
          <a:stretch/>
        </p:blipFill>
        <p:spPr>
          <a:xfrm>
            <a:off x="838200" y="2241344"/>
            <a:ext cx="4846983" cy="3609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213E7-B2C6-4436-934F-3575FBEE8362}"/>
              </a:ext>
            </a:extLst>
          </p:cNvPr>
          <p:cNvSpPr txBox="1"/>
          <p:nvPr/>
        </p:nvSpPr>
        <p:spPr>
          <a:xfrm>
            <a:off x="838200" y="1884282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서버를 올리기 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EB586C-334F-4F44-BA61-EEA30598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92" y="2218118"/>
            <a:ext cx="4914900" cy="459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BADC6-7DB5-4944-8929-3DBEB641D723}"/>
              </a:ext>
            </a:extLst>
          </p:cNvPr>
          <p:cNvSpPr txBox="1"/>
          <p:nvPr/>
        </p:nvSpPr>
        <p:spPr>
          <a:xfrm>
            <a:off x="6004892" y="1881690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서버를 올리고 난 뒤</a:t>
            </a:r>
          </a:p>
        </p:txBody>
      </p:sp>
    </p:spTree>
    <p:extLst>
      <p:ext uri="{BB962C8B-B14F-4D97-AF65-F5344CB8AC3E}">
        <p14:creationId xmlns:p14="http://schemas.microsoft.com/office/powerpoint/2010/main" val="1595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/>
              <a:t>CI/CD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DA741-5DF6-46F7-9CD6-EC822247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77" y="2252870"/>
            <a:ext cx="8924925" cy="4445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66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각 구현체들은 각자의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source repository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 구성되었고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사용한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CI/CD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플랫폼은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AWS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CodeBuild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사용하였으며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pipeline build script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는 각 프로젝트 폴더 이하에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buildspec.yml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 포함되었다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608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/>
              <a:t>CI/CD </a:t>
            </a:r>
            <a:r>
              <a:rPr lang="ko-KR" altLang="en-US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Github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의 소스 변경 발생 시 자동으로 빌드 및 배포 되도록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Git Hook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연결 설정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7815F4-0336-4876-A3EB-BD52BC25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7341"/>
            <a:ext cx="9944100" cy="45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시스템별로 또는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운영중에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동적으로 변경 가능성이 있는 설정들을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사용하여 관리합니다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Application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에서 특정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도메일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으로 설정하여 운영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개발등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목적에 맞게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변경가능합니다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dh-config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라는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생성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01230-CDCB-464B-99C3-2B799EF80B5E}"/>
              </a:ext>
            </a:extLst>
          </p:cNvPr>
          <p:cNvSpPr txBox="1"/>
          <p:nvPr/>
        </p:nvSpPr>
        <p:spPr>
          <a:xfrm>
            <a:off x="940904" y="2875720"/>
            <a:ext cx="8958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cat &lt;&lt;EOF | kubectl apply -f -</a:t>
            </a:r>
          </a:p>
          <a:p>
            <a:r>
              <a:rPr lang="en-US" altLang="ko-KR"/>
              <a:t>apiVersion: v1</a:t>
            </a:r>
          </a:p>
          <a:p>
            <a:r>
              <a:rPr lang="en-US" altLang="ko-KR"/>
              <a:t>kind: ConfigMap</a:t>
            </a:r>
          </a:p>
          <a:p>
            <a:r>
              <a:rPr lang="en-US" altLang="ko-KR"/>
              <a:t>metadata:</a:t>
            </a:r>
          </a:p>
          <a:p>
            <a:r>
              <a:rPr lang="en-US" altLang="ko-KR"/>
              <a:t>  name: dh-config</a:t>
            </a:r>
          </a:p>
          <a:p>
            <a:r>
              <a:rPr lang="en-US" altLang="ko-KR"/>
              <a:t>  namespace: istio-cb-ns</a:t>
            </a:r>
          </a:p>
          <a:p>
            <a:r>
              <a:rPr lang="en-US" altLang="ko-KR"/>
              <a:t>data:</a:t>
            </a:r>
          </a:p>
          <a:p>
            <a:r>
              <a:rPr lang="en-US" altLang="ko-KR"/>
              <a:t>  api.url.hr: http://dh-hr:8080</a:t>
            </a:r>
          </a:p>
          <a:p>
            <a:r>
              <a:rPr lang="en-US" altLang="ko-KR"/>
              <a:t>EOF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375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key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값에 도메인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등록한다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0A7B5-B0E1-472A-85A5-598F3456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223"/>
            <a:ext cx="10612851" cy="32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4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key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값에 도메인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등록한다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0A7B5-B0E1-472A-85A5-598F3456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223"/>
            <a:ext cx="10612851" cy="32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58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1C868-BDC7-4493-B695-54A231D5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67" y="2326585"/>
            <a:ext cx="9058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A3FD7-F408-4901-BFEA-FA6534B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## </a:t>
            </a:r>
            <a:r>
              <a:rPr lang="ko-KR" altLang="en-US" dirty="0"/>
              <a:t>기능적 요구사항</a:t>
            </a:r>
            <a:endParaRPr lang="en-US" altLang="ko-KR" dirty="0"/>
          </a:p>
          <a:p>
            <a:r>
              <a:rPr lang="ko-KR" altLang="en-US" dirty="0"/>
              <a:t>택시기사가 자신을 직접 등록한다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HR</a:t>
            </a:r>
            <a:r>
              <a:rPr lang="ko-KR" altLang="en-US" dirty="0"/>
              <a:t>에 등록이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택시기사가 퇴사를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HR</a:t>
            </a:r>
            <a:r>
              <a:rPr lang="ko-KR" altLang="en-US" dirty="0"/>
              <a:t>에 상태가 퇴사로 바뀐다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Hrview</a:t>
            </a:r>
            <a:r>
              <a:rPr lang="ko-KR" altLang="en-US" dirty="0"/>
              <a:t>에서 이 상태를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358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describe pod/dh-driver-fbd5594c5-ctnt6 -n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적용됨을 확인함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B5816-81A7-4D48-AA00-34C2D4F5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9543"/>
            <a:ext cx="73818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5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Readiness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적용된 소스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17314C-0261-400F-96E4-E83A67A5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116"/>
            <a:ext cx="91154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38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seige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워크로드를 모니터링 하여 리드니스가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없을경우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97.12%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떨어진 것을 확인 함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DE765D-74AF-4226-8F13-E33E1A0E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030896"/>
            <a:ext cx="3686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4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seige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워크로드를 모니터링 하여 리드니스반영 후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100%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나온 것을 확인 함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9846C-FD9C-48EA-9B33-27BADB95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66" y="2254112"/>
            <a:ext cx="54006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27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1. CPU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사용량 체크를 위한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Metric Server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설치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apply -f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https://github.com/kubernetes-sigs/metrics-server/releases/download/v0.3.6/components.yaml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get deployment metrics-server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-system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2.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injection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 해제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label namespace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-injection=disabled –overwrite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3. replica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동적으로 늘려주도록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HPA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설정한다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설정은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CPU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사용량이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20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프로를 넘어서면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replica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개까지 늘려준다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autoscale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deploy dh-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h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r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--min=1 --max=10 --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cpu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-percent=20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4.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적용내용 확인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get all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</a:t>
            </a:r>
          </a:p>
          <a:p>
            <a:pPr algn="l"/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79740C-17AB-47EA-9DA0-03ED55B4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2742"/>
            <a:ext cx="72104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5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5.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오토스케일이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어떻게 되고 있는지 모니터링을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걸어둔다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kubectl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get deploy dh-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hr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-w </a:t>
            </a:r>
          </a:p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6.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부하를 주기 전 상태 확인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BBD89-A5D5-4710-A1AD-1AED6C58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3834"/>
            <a:ext cx="7467600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0390A-A404-4FEB-852F-373F9966E862}"/>
              </a:ext>
            </a:extLst>
          </p:cNvPr>
          <p:cNvSpPr txBox="1"/>
          <p:nvPr/>
        </p:nvSpPr>
        <p:spPr>
          <a:xfrm>
            <a:off x="838200" y="3065978"/>
            <a:ext cx="1087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7. siege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워크로드를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분 동안 걸어준다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de-DE" altLang="ko-KR" b="0" i="0" dirty="0">
                <a:solidFill>
                  <a:srgbClr val="24292E"/>
                </a:solidFill>
                <a:effectLst/>
                <a:latin typeface="-apple-system"/>
              </a:rPr>
              <a:t>siege -c100 -t120S -v  </a:t>
            </a:r>
            <a:r>
              <a:rPr lang="de-DE" altLang="ko-KR" b="0" i="0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http://dh-hr:8080</a:t>
            </a:r>
            <a:endParaRPr lang="de-DE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86918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8.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어느정도 시간이 흐른 후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약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30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초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스케일 아웃이 벌어지는 것을 확인할 수 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ADB556-BFED-4F9E-97F2-1990E210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76837"/>
            <a:ext cx="7581900" cy="600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1CB5F-A352-493E-8D89-95EC769465B9}"/>
              </a:ext>
            </a:extLst>
          </p:cNvPr>
          <p:cNvSpPr txBox="1"/>
          <p:nvPr/>
        </p:nvSpPr>
        <p:spPr>
          <a:xfrm>
            <a:off x="762000" y="4568833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9.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kubectl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get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으로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HPA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을 확인하면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CPU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사용률이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159%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로 증가됐다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1A98F2-8444-4854-8A83-3D796103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972156"/>
            <a:ext cx="2381250" cy="25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5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10.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가용률이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100%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유지됨을 확인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26686B-3D47-45AF-B624-3373C4DE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2049462"/>
            <a:ext cx="39052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06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동기식 호출 </a:t>
            </a:r>
            <a:r>
              <a:rPr lang="en-US" altLang="ko-KR" dirty="0"/>
              <a:t>/ </a:t>
            </a:r>
            <a:r>
              <a:rPr lang="ko-KR" altLang="en-US" dirty="0"/>
              <a:t>서킷 브레이킹 </a:t>
            </a:r>
            <a:r>
              <a:rPr lang="en-US" altLang="ko-KR" dirty="0"/>
              <a:t>/ </a:t>
            </a:r>
            <a:r>
              <a:rPr lang="ko-KR" altLang="en-US" dirty="0"/>
              <a:t>장애격리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1.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-injection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label namespace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-injection=enabled –overwrite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서킷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브레이킹을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위한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DestinationRule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ACC09-AAE3-4B68-AEBA-4128DAAF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750833"/>
            <a:ext cx="4343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8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동기식 호출 </a:t>
            </a:r>
            <a:r>
              <a:rPr lang="en-US" altLang="ko-KR" dirty="0"/>
              <a:t>/ </a:t>
            </a:r>
            <a:r>
              <a:rPr lang="ko-KR" altLang="en-US" dirty="0"/>
              <a:t>서킷 브레이킹 </a:t>
            </a:r>
            <a:r>
              <a:rPr lang="en-US" altLang="ko-KR" dirty="0"/>
              <a:t>/ </a:t>
            </a:r>
            <a:r>
              <a:rPr lang="ko-KR" altLang="en-US" dirty="0"/>
              <a:t>장애격리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3. </a:t>
            </a: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룰 적용 후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부하 발생하여 가용성이 떨어짐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7AA1B-6434-4E36-A58D-440512A45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96"/>
          <a:stretch/>
        </p:blipFill>
        <p:spPr>
          <a:xfrm>
            <a:off x="1228359" y="2104792"/>
            <a:ext cx="444854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A3FD7-F408-4901-BFEA-FA6534B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## </a:t>
            </a:r>
            <a:r>
              <a:rPr lang="ko-KR" altLang="en-US" dirty="0"/>
              <a:t>비기능적 요구사항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트랜잭션</a:t>
            </a:r>
            <a:endParaRPr lang="en-US" altLang="ko-KR" dirty="0"/>
          </a:p>
          <a:p>
            <a:pPr lvl="1"/>
            <a:r>
              <a:rPr lang="ko-KR" altLang="en-US" dirty="0"/>
              <a:t>택시기사가 입사를 신청한다</a:t>
            </a:r>
            <a:r>
              <a:rPr lang="en-US" altLang="ko-KR" dirty="0"/>
              <a:t>. &gt; Sync</a:t>
            </a:r>
          </a:p>
          <a:p>
            <a:pPr lvl="1"/>
            <a:r>
              <a:rPr lang="ko-KR" altLang="en-US" dirty="0"/>
              <a:t>택시기사가 퇴사신청을 하면 상태가 변경된다</a:t>
            </a:r>
            <a:r>
              <a:rPr lang="en-US" altLang="ko-KR" dirty="0"/>
              <a:t>. &gt; Async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성능</a:t>
            </a:r>
            <a:endParaRPr lang="en-US" altLang="ko-KR" dirty="0"/>
          </a:p>
          <a:p>
            <a:pPr lvl="1"/>
            <a:r>
              <a:rPr lang="ko-KR" altLang="en-US" dirty="0"/>
              <a:t>택시기사는 본인의 상태 및 이력 정보를 확인할 수 있다</a:t>
            </a:r>
            <a:r>
              <a:rPr lang="en-US" altLang="ko-KR" dirty="0"/>
              <a:t>. &gt; CQRS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6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EventStorming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기존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1895759F-6243-4761-8990-3FC47EE72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16" y="1825625"/>
            <a:ext cx="8383368" cy="4351338"/>
          </a:xfrm>
        </p:spPr>
      </p:pic>
    </p:spTree>
    <p:extLst>
      <p:ext uri="{BB962C8B-B14F-4D97-AF65-F5344CB8AC3E}">
        <p14:creationId xmlns:p14="http://schemas.microsoft.com/office/powerpoint/2010/main" val="35267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EventStorming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F12190-5FBA-4452-B1B0-3AE0C8420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53" t="5123" r="7088" b="3538"/>
          <a:stretch/>
        </p:blipFill>
        <p:spPr>
          <a:xfrm>
            <a:off x="2411896" y="1570382"/>
            <a:ext cx="7129669" cy="5287618"/>
          </a:xfr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5AF7427-E54E-4A28-B7AF-BF79E95D06A7}"/>
              </a:ext>
            </a:extLst>
          </p:cNvPr>
          <p:cNvGrpSpPr/>
          <p:nvPr/>
        </p:nvGrpSpPr>
        <p:grpSpPr>
          <a:xfrm>
            <a:off x="4513579" y="2412075"/>
            <a:ext cx="762001" cy="723900"/>
            <a:chOff x="4559299" y="2533995"/>
            <a:chExt cx="762001" cy="723900"/>
          </a:xfrm>
        </p:grpSpPr>
        <p:pic>
          <p:nvPicPr>
            <p:cNvPr id="6" name="내용 개체 틀 4">
              <a:extLst>
                <a:ext uri="{FF2B5EF4-FFF2-40B4-BE49-F238E27FC236}">
                  <a16:creationId xmlns:a16="http://schemas.microsoft.com/office/drawing/2014/main" id="{26CFE878-551E-47BA-9672-536BBA3D8F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253" t="39204" r="55255" b="48291"/>
            <a:stretch/>
          </p:blipFill>
          <p:spPr>
            <a:xfrm>
              <a:off x="4559299" y="2533995"/>
              <a:ext cx="762001" cy="723900"/>
            </a:xfrm>
            <a:prstGeom prst="rect">
              <a:avLst/>
            </a:prstGeom>
          </p:spPr>
        </p:pic>
        <p:pic>
          <p:nvPicPr>
            <p:cNvPr id="8" name="내용 개체 틀 4">
              <a:extLst>
                <a:ext uri="{FF2B5EF4-FFF2-40B4-BE49-F238E27FC236}">
                  <a16:creationId xmlns:a16="http://schemas.microsoft.com/office/drawing/2014/main" id="{9F3DE806-C54D-4227-9523-99FA570CC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253" t="47096" r="55255" b="48291"/>
            <a:stretch/>
          </p:blipFill>
          <p:spPr>
            <a:xfrm>
              <a:off x="4559299" y="2854380"/>
              <a:ext cx="762001" cy="26704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23FBBB-8089-4C92-A836-A2238E39F704}"/>
                </a:ext>
              </a:extLst>
            </p:cNvPr>
            <p:cNvSpPr txBox="1"/>
            <p:nvPr/>
          </p:nvSpPr>
          <p:spPr>
            <a:xfrm>
              <a:off x="4559299" y="2854380"/>
              <a:ext cx="762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/>
                <a:t>Registered</a:t>
              </a:r>
              <a:endParaRPr lang="ko-KR" altLang="en-US" sz="8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82791F-2A58-4352-AC31-24E5621C14DE}"/>
              </a:ext>
            </a:extLst>
          </p:cNvPr>
          <p:cNvGrpSpPr/>
          <p:nvPr/>
        </p:nvGrpSpPr>
        <p:grpSpPr>
          <a:xfrm>
            <a:off x="8171179" y="2370510"/>
            <a:ext cx="762001" cy="723900"/>
            <a:chOff x="4559299" y="2533995"/>
            <a:chExt cx="762001" cy="723900"/>
          </a:xfrm>
        </p:grpSpPr>
        <p:pic>
          <p:nvPicPr>
            <p:cNvPr id="12" name="내용 개체 틀 4">
              <a:extLst>
                <a:ext uri="{FF2B5EF4-FFF2-40B4-BE49-F238E27FC236}">
                  <a16:creationId xmlns:a16="http://schemas.microsoft.com/office/drawing/2014/main" id="{99173643-DF05-4CAE-AAF5-24303A09D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253" t="39204" r="55255" b="48291"/>
            <a:stretch/>
          </p:blipFill>
          <p:spPr>
            <a:xfrm>
              <a:off x="4559299" y="2533995"/>
              <a:ext cx="762001" cy="723900"/>
            </a:xfrm>
            <a:prstGeom prst="rect">
              <a:avLst/>
            </a:prstGeom>
          </p:spPr>
        </p:pic>
        <p:pic>
          <p:nvPicPr>
            <p:cNvPr id="13" name="내용 개체 틀 4">
              <a:extLst>
                <a:ext uri="{FF2B5EF4-FFF2-40B4-BE49-F238E27FC236}">
                  <a16:creationId xmlns:a16="http://schemas.microsoft.com/office/drawing/2014/main" id="{7A8F5E16-CFAD-4F0E-8C86-B834A56E3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253" t="47096" r="55255" b="48291"/>
            <a:stretch/>
          </p:blipFill>
          <p:spPr>
            <a:xfrm>
              <a:off x="4559299" y="2854380"/>
              <a:ext cx="762001" cy="26704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A2CBDE-3CB3-453B-BF83-BDA93C0CFF6C}"/>
                </a:ext>
              </a:extLst>
            </p:cNvPr>
            <p:cNvSpPr txBox="1"/>
            <p:nvPr/>
          </p:nvSpPr>
          <p:spPr>
            <a:xfrm>
              <a:off x="4559299" y="2854380"/>
              <a:ext cx="762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/>
                <a:t>Registered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76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헥사고날</a:t>
            </a:r>
            <a:r>
              <a:rPr lang="ko-KR" altLang="en-US" dirty="0"/>
              <a:t> </a:t>
            </a:r>
            <a:r>
              <a:rPr lang="ko-KR" altLang="en-US" dirty="0" err="1"/>
              <a:t>아키텍쳐다이어그램도출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51264DE-E00F-451B-AA2F-B8F497CA8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1" t="18436"/>
          <a:stretch/>
        </p:blipFill>
        <p:spPr>
          <a:xfrm>
            <a:off x="7779024" y="2715885"/>
            <a:ext cx="2352261" cy="2480498"/>
          </a:xfrm>
        </p:spPr>
      </p:pic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BCC4F9E0-4316-4FBA-B33B-CD67DC2D7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6" r="46786"/>
          <a:stretch/>
        </p:blipFill>
        <p:spPr>
          <a:xfrm>
            <a:off x="1639955" y="2727606"/>
            <a:ext cx="5595730" cy="2480497"/>
          </a:xfrm>
          <a:prstGeom prst="rect">
            <a:avLst/>
          </a:prstGeom>
        </p:spPr>
      </p:pic>
      <p:pic>
        <p:nvPicPr>
          <p:cNvPr id="12" name="내용 개체 틀 6">
            <a:extLst>
              <a:ext uri="{FF2B5EF4-FFF2-40B4-BE49-F238E27FC236}">
                <a16:creationId xmlns:a16="http://schemas.microsoft.com/office/drawing/2014/main" id="{B22CFA4C-D941-4002-93A5-8D10D6E6B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18"/>
          <a:stretch/>
        </p:blipFill>
        <p:spPr>
          <a:xfrm>
            <a:off x="838200" y="2181025"/>
            <a:ext cx="10515600" cy="5407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948751-8E6A-4409-8289-BA44BB4E0197}"/>
              </a:ext>
            </a:extLst>
          </p:cNvPr>
          <p:cNvSpPr/>
          <p:nvPr/>
        </p:nvSpPr>
        <p:spPr>
          <a:xfrm>
            <a:off x="2861916" y="3459854"/>
            <a:ext cx="812800" cy="50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Driver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6EF862-8C8F-4293-BAC9-A5D8DB5C781E}"/>
              </a:ext>
            </a:extLst>
          </p:cNvPr>
          <p:cNvSpPr/>
          <p:nvPr/>
        </p:nvSpPr>
        <p:spPr>
          <a:xfrm>
            <a:off x="5579716" y="3459854"/>
            <a:ext cx="812800" cy="50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HR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8E8644-D003-4D03-A655-6A30AB7DC34C}"/>
              </a:ext>
            </a:extLst>
          </p:cNvPr>
          <p:cNvSpPr/>
          <p:nvPr/>
        </p:nvSpPr>
        <p:spPr>
          <a:xfrm>
            <a:off x="8530531" y="3459854"/>
            <a:ext cx="887346" cy="4667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Hrview</a:t>
            </a:r>
            <a:endParaRPr lang="ko-KR" alt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97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2536D-60D3-4C36-9810-D8642FEC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2943A3-432E-491C-A269-656B4B187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82"/>
          <a:stretch/>
        </p:blipFill>
        <p:spPr>
          <a:xfrm>
            <a:off x="838200" y="1690688"/>
            <a:ext cx="10515600" cy="482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4E5607-A2A3-487C-B477-6EA72C178F99}"/>
              </a:ext>
            </a:extLst>
          </p:cNvPr>
          <p:cNvSpPr/>
          <p:nvPr/>
        </p:nvSpPr>
        <p:spPr>
          <a:xfrm>
            <a:off x="2981739" y="2928730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460569-BD8A-402D-B499-1FBDDA57BBDA}"/>
              </a:ext>
            </a:extLst>
          </p:cNvPr>
          <p:cNvSpPr/>
          <p:nvPr/>
        </p:nvSpPr>
        <p:spPr>
          <a:xfrm>
            <a:off x="3253409" y="4532105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9F1AE8-979A-4BEE-947A-35A69606E0CD}"/>
              </a:ext>
            </a:extLst>
          </p:cNvPr>
          <p:cNvSpPr/>
          <p:nvPr/>
        </p:nvSpPr>
        <p:spPr>
          <a:xfrm>
            <a:off x="5950226" y="5676693"/>
            <a:ext cx="556591" cy="392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4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2536D-60D3-4C36-9810-D8642FEC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CFD466-BB68-4665-B44F-A97771F2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48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CA8141-2093-4A67-B6BD-443F6FE10BB3}"/>
              </a:ext>
            </a:extLst>
          </p:cNvPr>
          <p:cNvSpPr/>
          <p:nvPr/>
        </p:nvSpPr>
        <p:spPr>
          <a:xfrm>
            <a:off x="3240157" y="4691131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AFFBA4-1643-49EA-A491-FC37B6D1012D}"/>
              </a:ext>
            </a:extLst>
          </p:cNvPr>
          <p:cNvSpPr/>
          <p:nvPr/>
        </p:nvSpPr>
        <p:spPr>
          <a:xfrm>
            <a:off x="9336157" y="1825625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865</Words>
  <Application>Microsoft Office PowerPoint</Application>
  <PresentationFormat>와이드스크린</PresentationFormat>
  <Paragraphs>133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-apple-system</vt:lpstr>
      <vt:lpstr>맑은 고딕</vt:lpstr>
      <vt:lpstr>Arial</vt:lpstr>
      <vt:lpstr>Office 테마</vt:lpstr>
      <vt:lpstr>Taxi Driver 등록 시스템</vt:lpstr>
      <vt:lpstr>파일 위치</vt:lpstr>
      <vt:lpstr>시나리오</vt:lpstr>
      <vt:lpstr>시나리오</vt:lpstr>
      <vt:lpstr>EventStorming 결과(기존)</vt:lpstr>
      <vt:lpstr>EventStorming 결과</vt:lpstr>
      <vt:lpstr>헥사고날 아키텍쳐다이어그램도출</vt:lpstr>
      <vt:lpstr>시나리오 테스트 결과 – driver 등록</vt:lpstr>
      <vt:lpstr>시나리오 테스트 결과 – driver 등록</vt:lpstr>
      <vt:lpstr>시나리오 테스트 결과 – driver 등록</vt:lpstr>
      <vt:lpstr>시나리오 테스트 결과 – driver 퇴사</vt:lpstr>
      <vt:lpstr>시나리오 테스트 결과 – driver 퇴사</vt:lpstr>
      <vt:lpstr>시나리오 테스트 결과 – driver 퇴사</vt:lpstr>
      <vt:lpstr>DDD의 적용</vt:lpstr>
      <vt:lpstr>Gateway 적용</vt:lpstr>
      <vt:lpstr>폴리글랏 퍼시스턴스 CQRS 를 위한 orderStatus 서비스만 DB를 구분하여 적용함. 인메모리 DB인 hsqldb 사용.</vt:lpstr>
      <vt:lpstr>동기식 호출 적용</vt:lpstr>
      <vt:lpstr>동기식 호출 적용 Driver에서 등록하면 @PostPersist로 처리. </vt:lpstr>
      <vt:lpstr>동기식 호출 적용 hr에 저장된 뒤 kafka를 통해 Hrview에도 데이터를 넣기 위해 hr쪽에 비동기식 호출 적용</vt:lpstr>
      <vt:lpstr>동기식 호출 적용 hr 서버를 내린 뒤 호출 결과</vt:lpstr>
      <vt:lpstr>비동기식 호출 적용 hrview 서버를 내린 뒤 호출 결과 – drive와 hr은 잘 들어와 있음</vt:lpstr>
      <vt:lpstr>비동기식 호출 적용 hrview 서버를 내린 뒤 호출 결과- 서버를 올리고 난 뒤 데이터가 들어와 있다 hrview에서 장애가 나 있는 동안에 처리된 데이터도 관리가 가능하다</vt:lpstr>
      <vt:lpstr>비동기식 호출 적용 hrview 서버를 내린 뒤 호출 결과- 서버를 올리고 난 뒤 데이터가 들어와 있다 hrview에서 장애가 나 있는 동안에 처리된 데이터도 관리가 가능하다</vt:lpstr>
      <vt:lpstr>CI/CD 설정</vt:lpstr>
      <vt:lpstr>CI/CD 설정</vt:lpstr>
      <vt:lpstr>ConfigMap 사용</vt:lpstr>
      <vt:lpstr>ConfigMap 사용</vt:lpstr>
      <vt:lpstr>ConfigMap 사용</vt:lpstr>
      <vt:lpstr>ConfigMap 사용</vt:lpstr>
      <vt:lpstr>ConfigMap 사용</vt:lpstr>
      <vt:lpstr>무정지 재배포</vt:lpstr>
      <vt:lpstr>무정지 재배포</vt:lpstr>
      <vt:lpstr>무정지 재배포</vt:lpstr>
      <vt:lpstr>오토스케일 아웃</vt:lpstr>
      <vt:lpstr>오토스케일 아웃</vt:lpstr>
      <vt:lpstr>오토스케일 아웃</vt:lpstr>
      <vt:lpstr>오토스케일 아웃</vt:lpstr>
      <vt:lpstr>동기식 호출 / 서킷 브레이킹 / 장애격리</vt:lpstr>
      <vt:lpstr>동기식 호출 / 서킷 브레이킹 / 장애격리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Driver 등록 시스템</dc:title>
  <dc:creator>admin</dc:creator>
  <cp:lastModifiedBy>admin</cp:lastModifiedBy>
  <cp:revision>27</cp:revision>
  <dcterms:created xsi:type="dcterms:W3CDTF">2020-09-17T01:08:36Z</dcterms:created>
  <dcterms:modified xsi:type="dcterms:W3CDTF">2020-09-17T07:05:47Z</dcterms:modified>
</cp:coreProperties>
</file>