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34"/>
  </p:notesMasterIdLst>
  <p:sldIdLst>
    <p:sldId id="256" r:id="rId2"/>
    <p:sldId id="288" r:id="rId3"/>
    <p:sldId id="258" r:id="rId4"/>
    <p:sldId id="270" r:id="rId5"/>
    <p:sldId id="278" r:id="rId6"/>
    <p:sldId id="279" r:id="rId7"/>
    <p:sldId id="280" r:id="rId8"/>
    <p:sldId id="281" r:id="rId9"/>
    <p:sldId id="300" r:id="rId10"/>
    <p:sldId id="363" r:id="rId11"/>
    <p:sldId id="272" r:id="rId12"/>
    <p:sldId id="301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266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C1C1C"/>
    <a:srgbClr val="003399"/>
    <a:srgbClr val="003366"/>
    <a:srgbClr val="5F5F5F"/>
    <a:srgbClr val="DDDDDD"/>
    <a:srgbClr val="FEFEFE"/>
    <a:srgbClr val="EAE7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8" autoAdjust="0"/>
    <p:restoredTop sz="94713" autoAdjust="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CE09E-2439-4404-A9BB-B781E3AE8040}" type="datetimeFigureOut">
              <a:rPr lang="ko-KR" altLang="en-US" smtClean="0"/>
              <a:pPr/>
              <a:t>2014-08-28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2192C-1358-450F-AC4B-C134112A46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87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6" name="AutoShape 32"/>
          <p:cNvSpPr>
            <a:spLocks noChangeArrowheads="1"/>
          </p:cNvSpPr>
          <p:nvPr/>
        </p:nvSpPr>
        <p:spPr bwMode="gray">
          <a:xfrm>
            <a:off x="88900" y="69850"/>
            <a:ext cx="8994775" cy="6729413"/>
          </a:xfrm>
          <a:prstGeom prst="roundRect">
            <a:avLst>
              <a:gd name="adj" fmla="val 424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57" name="AutoShape 33" descr="sky"/>
          <p:cNvSpPr>
            <a:spLocks noChangeArrowheads="1"/>
          </p:cNvSpPr>
          <p:nvPr/>
        </p:nvSpPr>
        <p:spPr bwMode="gray">
          <a:xfrm>
            <a:off x="250825" y="260350"/>
            <a:ext cx="8642350" cy="4748213"/>
          </a:xfrm>
          <a:prstGeom prst="roundRect">
            <a:avLst>
              <a:gd name="adj" fmla="val 3912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58" name="Freeform 34"/>
          <p:cNvSpPr>
            <a:spLocks noEditPoints="1"/>
          </p:cNvSpPr>
          <p:nvPr/>
        </p:nvSpPr>
        <p:spPr bwMode="gray">
          <a:xfrm>
            <a:off x="1908175" y="1054100"/>
            <a:ext cx="5616575" cy="3743325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381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2259" name="AutoShape 35"/>
          <p:cNvSpPr>
            <a:spLocks noChangeArrowheads="1"/>
          </p:cNvSpPr>
          <p:nvPr/>
        </p:nvSpPr>
        <p:spPr bwMode="gray">
          <a:xfrm>
            <a:off x="1371600" y="5757882"/>
            <a:ext cx="6477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505200"/>
            <a:ext cx="7924800" cy="838200"/>
          </a:xfrm>
        </p:spPr>
        <p:txBody>
          <a:bodyPr/>
          <a:lstStyle>
            <a:lvl1pPr>
              <a:defRPr sz="4400" i="1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428728" y="5786454"/>
            <a:ext cx="6324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FEFEFE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537325"/>
            <a:ext cx="2133600" cy="244475"/>
          </a:xfrm>
        </p:spPr>
        <p:txBody>
          <a:bodyPr/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37325"/>
            <a:ext cx="2895600" cy="244475"/>
          </a:xfrm>
        </p:spPr>
        <p:txBody>
          <a:bodyPr/>
          <a:lstStyle>
            <a:lvl1pPr>
              <a:defRPr sz="1400" b="0"/>
            </a:lvl1pPr>
          </a:lstStyle>
          <a:p>
            <a:endParaRPr lang="en-US" altLang="ko-KR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37325"/>
            <a:ext cx="2133600" cy="244475"/>
          </a:xfrm>
        </p:spPr>
        <p:txBody>
          <a:bodyPr/>
          <a:lstStyle>
            <a:lvl1pPr>
              <a:defRPr sz="1400"/>
            </a:lvl1pPr>
          </a:lstStyle>
          <a:p>
            <a:fld id="{CBD7EE68-842E-4C1A-9CBA-4FCE66B31CE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0D10F1-3595-46C7-8067-D80DBC2FE4A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F23E58-9D4C-4986-84A0-01BBAA14B97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u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6417A-E73F-4F96-B66A-7E90D29A517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77D111-4CF8-4660-99E4-BA0888B4261D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541E9B-2F16-4DFF-BC4B-15AE43ECCF01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C17995-C3FD-4B9D-8885-42D260BCD9C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7C2548-6EAE-4F75-BA3A-A0418D20E4BE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213AA3-E077-4349-9FAE-637B53638E7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09D599-D9DA-4588-ABD1-B82246441CD6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5F691C-3EE2-4A74-92DA-72396F6CE20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7" name="Freeform 57"/>
          <p:cNvSpPr>
            <a:spLocks noEditPoints="1"/>
          </p:cNvSpPr>
          <p:nvPr/>
        </p:nvSpPr>
        <p:spPr bwMode="gray">
          <a:xfrm>
            <a:off x="395288" y="188913"/>
            <a:ext cx="1152525" cy="792162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256" name="AutoShape 56"/>
          <p:cNvSpPr>
            <a:spLocks noChangeArrowheads="1"/>
          </p:cNvSpPr>
          <p:nvPr/>
        </p:nvSpPr>
        <p:spPr bwMode="gray">
          <a:xfrm>
            <a:off x="165100" y="144463"/>
            <a:ext cx="8816975" cy="6454775"/>
          </a:xfrm>
          <a:prstGeom prst="roundRect">
            <a:avLst>
              <a:gd name="adj" fmla="val 428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533400" y="2286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754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754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3B3CA7FD-A697-4255-A94B-9C1DC1B3CE8F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1258" name="Line 58"/>
          <p:cNvSpPr>
            <a:spLocks noChangeShapeType="1"/>
          </p:cNvSpPr>
          <p:nvPr/>
        </p:nvSpPr>
        <p:spPr bwMode="gray">
          <a:xfrm>
            <a:off x="468313" y="981075"/>
            <a:ext cx="8275637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89288" y="6596063"/>
            <a:ext cx="25146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110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733800"/>
            <a:ext cx="7924800" cy="762000"/>
          </a:xfrm>
        </p:spPr>
        <p:txBody>
          <a:bodyPr/>
          <a:lstStyle/>
          <a:p>
            <a:pPr algn="ctr"/>
            <a:r>
              <a:rPr lang="en-US" altLang="ko-KR" sz="4800" dirty="0" smtClean="0">
                <a:ea typeface="문체부 제목 돋음체" panose="020B0609000101010101" pitchFamily="49" charset="-127"/>
              </a:rPr>
              <a:t>JSP Programming(1~2)</a:t>
            </a:r>
            <a:endParaRPr lang="en-US" altLang="ko-KR" sz="4800" dirty="0">
              <a:ea typeface="문체부 제목 돋음체" panose="020B0609000101010101" pitchFamily="49" charset="-127"/>
            </a:endParaRP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428728" y="5733256"/>
            <a:ext cx="6324600" cy="522866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j-lt"/>
                <a:ea typeface="문체부 제목 돋음체" panose="020B0609000101010101" pitchFamily="49" charset="-127"/>
              </a:rPr>
              <a:t>담당교수  </a:t>
            </a:r>
            <a:r>
              <a:rPr lang="en-US" altLang="ko-KR" b="1" dirty="0" smtClean="0">
                <a:solidFill>
                  <a:schemeClr val="tx2"/>
                </a:solidFill>
                <a:latin typeface="+mj-lt"/>
                <a:ea typeface="문체부 제목 돋음체" panose="020B0609000101010101" pitchFamily="49" charset="-127"/>
              </a:rPr>
              <a:t>:  </a:t>
            </a:r>
            <a:r>
              <a:rPr lang="ko-KR" altLang="en-US" b="1" dirty="0" smtClean="0">
                <a:solidFill>
                  <a:schemeClr val="tx2"/>
                </a:solidFill>
                <a:latin typeface="+mj-lt"/>
                <a:ea typeface="문체부 제목 돋음체" panose="020B0609000101010101" pitchFamily="49" charset="-127"/>
              </a:rPr>
              <a:t>羅  </a:t>
            </a:r>
            <a:r>
              <a:rPr lang="ko-KR" altLang="en-US" b="1" dirty="0" err="1" smtClean="0">
                <a:solidFill>
                  <a:schemeClr val="tx2"/>
                </a:solidFill>
                <a:latin typeface="+mj-lt"/>
                <a:ea typeface="문체부 제목 돋음체" panose="020B0609000101010101" pitchFamily="49" charset="-127"/>
              </a:rPr>
              <a:t>益</a:t>
            </a:r>
            <a:r>
              <a:rPr lang="ko-KR" altLang="en-US" b="1" dirty="0" smtClean="0">
                <a:solidFill>
                  <a:schemeClr val="tx2"/>
                </a:solidFill>
                <a:latin typeface="+mj-lt"/>
                <a:ea typeface="문체부 제목 돋음체" panose="020B0609000101010101" pitchFamily="49" charset="-127"/>
              </a:rPr>
              <a:t>  洙</a:t>
            </a:r>
            <a:endParaRPr lang="en-US" altLang="ko-KR" b="1" dirty="0">
              <a:solidFill>
                <a:schemeClr val="tx2"/>
              </a:solidFill>
              <a:latin typeface="+mj-lt"/>
              <a:ea typeface="문체부 제목 돋음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80808"/>
                </a:solidFill>
              </a:rPr>
              <a:t>ASCII</a:t>
            </a:r>
            <a:r>
              <a:rPr lang="en-US" altLang="ko-KR" dirty="0" smtClean="0">
                <a:solidFill>
                  <a:srgbClr val="1C1C1C"/>
                </a:solidFill>
              </a:rPr>
              <a:t>(6)</a:t>
            </a:r>
            <a:endParaRPr lang="en-US" altLang="ko-KR" dirty="0">
              <a:solidFill>
                <a:srgbClr val="1C1C1C"/>
              </a:solidFill>
              <a:ea typeface="굴림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6417A-E73F-4F96-B66A-7E90D29A5175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9" name="TextBox 8"/>
          <p:cNvSpPr txBox="1"/>
          <p:nvPr/>
        </p:nvSpPr>
        <p:spPr>
          <a:xfrm>
            <a:off x="611560" y="1196752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입력 도구 모음</a:t>
            </a:r>
            <a:endParaRPr lang="ko-KR" altLang="en-US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00808"/>
            <a:ext cx="261937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755576" y="4509120"/>
            <a:ext cx="657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SBCS(Single Byte Control System),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반자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DBCS(Double Byte Control System),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전자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493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(</a:t>
            </a:r>
            <a:r>
              <a:rPr lang="ko-KR" altLang="en-US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웹</a:t>
            </a:r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)</a:t>
            </a:r>
            <a:r>
              <a:rPr lang="ko-KR" altLang="en-US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프로그래밍 개념</a:t>
            </a:r>
            <a:endParaRPr lang="en-US" altLang="ko-KR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2428868"/>
            <a:ext cx="4286280" cy="928694"/>
          </a:xfrm>
        </p:spPr>
        <p:txBody>
          <a:bodyPr/>
          <a:lstStyle/>
          <a:p>
            <a:pPr lvl="0" fontAlgn="auto">
              <a:spcAft>
                <a:spcPts val="0"/>
              </a:spcAft>
              <a:buClr>
                <a:schemeClr val="accent6"/>
              </a:buClr>
              <a:buSzTx/>
              <a:buFont typeface="Wingdings" pitchFamily="2" charset="2"/>
              <a:buChar char="l"/>
              <a:defRPr/>
            </a:pPr>
            <a:r>
              <a:rPr lang="en-US" altLang="ko-KR" sz="1800" kern="12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 </a:t>
            </a:r>
            <a:r>
              <a:rPr lang="en-US" altLang="ko-KR" sz="1800" u="sng" kern="12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HTML</a:t>
            </a:r>
            <a:r>
              <a:rPr lang="en-US" altLang="ko-KR" sz="1800" kern="12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, </a:t>
            </a:r>
            <a:r>
              <a:rPr lang="ko-KR" altLang="en-US" sz="1800" u="sng" kern="1200" dirty="0" err="1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포토샵</a:t>
            </a:r>
            <a:r>
              <a:rPr lang="en-US" altLang="ko-KR" sz="1800" kern="12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, </a:t>
            </a:r>
            <a:r>
              <a:rPr lang="ko-KR" altLang="en-US" sz="1800" u="sng" kern="1200" dirty="0" err="1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드림위버</a:t>
            </a:r>
            <a:r>
              <a:rPr lang="en-US" altLang="ko-KR" sz="1800" kern="12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, </a:t>
            </a:r>
            <a:r>
              <a:rPr lang="ko-KR" altLang="en-US" sz="1800" u="sng" kern="12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플래시</a:t>
            </a:r>
            <a:endParaRPr lang="en-US" altLang="ko-KR" sz="1800" u="sng" kern="1200" dirty="0" smtClean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  <a:p>
            <a:pPr fontAlgn="auto">
              <a:spcAft>
                <a:spcPts val="0"/>
              </a:spcAft>
              <a:buClr>
                <a:schemeClr val="accent6"/>
              </a:buClr>
              <a:buSzTx/>
              <a:buFont typeface="Wingdings" pitchFamily="2" charset="2"/>
              <a:buChar char="l"/>
              <a:defRPr/>
            </a:pPr>
            <a:r>
              <a:rPr lang="en-US" altLang="ko-KR" sz="1800" u="sng" kern="12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JavaScript</a:t>
            </a:r>
            <a:endParaRPr lang="ko-KR" altLang="en-US" sz="1800" u="sng" kern="1200" dirty="0" smtClean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6417A-E73F-4F96-B66A-7E90D29A5175}" type="slidenum">
              <a:rPr lang="en-US" altLang="ko-KR" smtClean="0">
                <a:ea typeface="문체부 제목 돋음체" pitchFamily="49" charset="-127"/>
              </a:rPr>
              <a:pPr/>
              <a:t>11</a:t>
            </a:fld>
            <a:endParaRPr lang="en-US" altLang="ko-KR">
              <a:ea typeface="문체부 제목 돋음체" pitchFamily="49" charset="-127"/>
            </a:endParaRPr>
          </a:p>
        </p:txBody>
      </p:sp>
      <p:sp>
        <p:nvSpPr>
          <p:cNvPr id="7" name="순서도: 화면 표시 6"/>
          <p:cNvSpPr/>
          <p:nvPr/>
        </p:nvSpPr>
        <p:spPr bwMode="auto">
          <a:xfrm>
            <a:off x="1357290" y="1571612"/>
            <a:ext cx="1714512" cy="714380"/>
          </a:xfrm>
          <a:prstGeom prst="flowChartDisplay">
            <a:avLst/>
          </a:prstGeom>
          <a:noFill/>
          <a:ln w="25400" cap="flat" cmpd="sng" algn="ctr">
            <a:solidFill>
              <a:schemeClr val="tx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072066" y="1428736"/>
            <a:ext cx="2643206" cy="928694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>
              <a:latin typeface="+mj-ea"/>
              <a:ea typeface="문체부 제목 돋음체" panose="020B0609000101010101" pitchFamily="49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처리</a:t>
            </a:r>
            <a:endParaRPr kumimoji="0" lang="ko-KR" altLang="en-US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143504" y="2571744"/>
            <a:ext cx="357190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fontAlgn="auto" latinLnBrk="1"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en-US" altLang="ko-KR" b="0" i="0" u="sng" strike="noStrike" kern="120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ea"/>
                <a:ea typeface="문체부 제목 돋음체" panose="020B0609000101010101" pitchFamily="49" charset="-127"/>
              </a:rPr>
              <a:t>JSP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ea"/>
                <a:ea typeface="문체부 제목 돋음체" panose="020B0609000101010101" pitchFamily="49" charset="-127"/>
              </a:rPr>
              <a:t> | ASP | PHP | </a:t>
            </a:r>
            <a:r>
              <a:rPr kumimoji="0" lang="en-US" altLang="ko-KR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ea"/>
                <a:ea typeface="문체부 제목 돋음체" panose="020B0609000101010101" pitchFamily="49" charset="-127"/>
              </a:rPr>
              <a:t>.Net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+mj-ea"/>
              <a:ea typeface="문체부 제목 돋음체" panose="020B0609000101010101" pitchFamily="49" charset="-127"/>
            </a:endParaRPr>
          </a:p>
          <a:p>
            <a:pPr marL="285750" indent="-285750" fontAlgn="auto" latinLnBrk="1"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en-US" altLang="ko-KR" b="0" i="0" u="sng" strike="noStrike" kern="120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ea"/>
                <a:ea typeface="문체부 제목 돋음체" panose="020B0609000101010101" pitchFamily="49" charset="-127"/>
              </a:rPr>
              <a:t>JavaScript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ea"/>
                <a:ea typeface="문체부 제목 돋음체" panose="020B0609000101010101" pitchFamily="49" charset="-127"/>
              </a:rPr>
              <a:t>, </a:t>
            </a:r>
            <a:r>
              <a:rPr kumimoji="0" lang="en-US" altLang="ko-KR" b="0" i="0" u="sng" strike="noStrike" kern="120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ea"/>
                <a:ea typeface="문체부 제목 돋음체" panose="020B0609000101010101" pitchFamily="49" charset="-127"/>
              </a:rPr>
              <a:t>JAVA</a:t>
            </a:r>
          </a:p>
          <a:p>
            <a:pPr marL="285750" indent="-285750" fontAlgn="auto" latinLnBrk="1"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VB | PB | Delphi</a:t>
            </a:r>
          </a:p>
          <a:p>
            <a:pPr marL="285750" indent="-285750" fontAlgn="auto" latinLnBrk="1"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ea"/>
                <a:ea typeface="문체부 제목 돋음체" panose="020B0609000101010101" pitchFamily="49" charset="-127"/>
              </a:rPr>
              <a:t>C, C++, C#</a:t>
            </a:r>
            <a:endParaRPr kumimoji="0" lang="ko-KR" altLang="en-US" b="0" i="0" u="none" strike="noStrike" kern="1200" cap="none" spc="0" normalizeH="0" baseline="0" noProof="0" dirty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12" name="순서도: 저장 데이터 11"/>
          <p:cNvSpPr/>
          <p:nvPr/>
        </p:nvSpPr>
        <p:spPr bwMode="auto">
          <a:xfrm>
            <a:off x="2786050" y="4143380"/>
            <a:ext cx="1785950" cy="928694"/>
          </a:xfrm>
          <a:prstGeom prst="flowChartOnlineStorage">
            <a:avLst/>
          </a:prstGeom>
          <a:noFill/>
          <a:ln w="25400" cap="flat" cmpd="sng" algn="ctr">
            <a:solidFill>
              <a:schemeClr val="tx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문체부 제목 돋음체" panose="020B0609000101010101" pitchFamily="49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DB</a:t>
            </a:r>
            <a:endParaRPr kumimoji="0" lang="ko-KR" altLang="en-US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+mj-ea"/>
              <a:ea typeface="문체부 제목 돋음체" panose="020B0609000101010101" pitchFamily="49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 bwMode="auto">
          <a:xfrm rot="5400000">
            <a:off x="3786182" y="2786058"/>
            <a:ext cx="1500198" cy="928694"/>
          </a:xfrm>
          <a:prstGeom prst="straightConnector1">
            <a:avLst/>
          </a:prstGeom>
          <a:noFill/>
          <a:ln w="38100" cap="flat" cmpd="sng" algn="ctr">
            <a:solidFill>
              <a:schemeClr val="tx2">
                <a:lumMod val="95000"/>
                <a:lumOff val="5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571604" y="171448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화면 구성</a:t>
            </a:r>
            <a:endParaRPr lang="ko-KR" altLang="en-US" dirty="0"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428860" y="5214950"/>
            <a:ext cx="571504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ko-KR" b="0" i="0" u="sng" strike="noStrike" kern="120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ea"/>
                <a:ea typeface="문체부 제목 돋음체" panose="020B0609000101010101" pitchFamily="49" charset="-127"/>
              </a:rPr>
              <a:t>SQL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ea"/>
                <a:ea typeface="문체부 제목 돋음체" panose="020B0609000101010101" pitchFamily="49" charset="-127"/>
              </a:rPr>
              <a:t> (Structured Query Language)</a:t>
            </a:r>
            <a:endParaRPr kumimoji="0" lang="ko-KR" altLang="en-US" b="0" i="0" u="none" strike="noStrike" kern="1200" cap="none" spc="0" normalizeH="0" baseline="0" noProof="0" dirty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+mj-ea"/>
              <a:ea typeface="문체부 제목 돋음체" panose="020B0609000101010101" pitchFamily="49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 bwMode="auto">
          <a:xfrm>
            <a:off x="3500430" y="1857364"/>
            <a:ext cx="1071570" cy="1588"/>
          </a:xfrm>
          <a:prstGeom prst="straightConnector1">
            <a:avLst/>
          </a:prstGeom>
          <a:noFill/>
          <a:ln w="38100" cap="flat" cmpd="sng" algn="ctr">
            <a:solidFill>
              <a:schemeClr val="tx2">
                <a:lumMod val="95000"/>
                <a:lumOff val="5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웹 프로그래밍 개요</a:t>
            </a:r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(1)</a:t>
            </a:r>
            <a:endParaRPr lang="en-US" altLang="ko-KR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539552" y="1196752"/>
            <a:ext cx="813690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latinLnBrk="1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웹 프로그래밍 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: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웹 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브라우저를 통하여 사용자와 사용자간의 연결 또는 기업과 사용자간을 연결하도록 하는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프로그래밍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457200" indent="-457200" latinLnBrk="1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웹 어플리케이션 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: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웹 프로그래밍으로 만들어 진 결과물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457200" indent="-457200" latinLnBrk="1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웹 어플리케이션 동작 개념도</a:t>
            </a:r>
          </a:p>
          <a:p>
            <a:pPr marL="457200" indent="-457200" latinLnBrk="1">
              <a:buClr>
                <a:schemeClr val="accent6"/>
              </a:buClr>
              <a:buFont typeface="Wingdings" panose="05000000000000000000" pitchFamily="2" charset="2"/>
              <a:buChar char="u"/>
            </a:pPr>
            <a:endParaRPr lang="ko-KR" altLang="en-US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pic>
        <p:nvPicPr>
          <p:cNvPr id="1052" name="_x31956504" descr="EMB000023ac341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64904"/>
            <a:ext cx="5616624" cy="382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웹 프로그래밍 개요</a:t>
            </a:r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(2)</a:t>
            </a:r>
            <a:endParaRPr lang="en-US" altLang="ko-KR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539552" y="1196752"/>
            <a:ext cx="813690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latinLnBrk="1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웹 프로그래밍 언어 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:</a:t>
            </a: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HTML(</a:t>
            </a:r>
            <a:r>
              <a:rPr lang="en-US" altLang="ko-KR" spc="-150" dirty="0" err="1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HyperText</a:t>
            </a:r>
            <a:r>
              <a:rPr lang="en-US" altLang="ko-KR" spc="-15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</a:t>
            </a:r>
            <a:r>
              <a:rPr lang="en-US" altLang="ko-KR" spc="-15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Markup </a:t>
            </a:r>
            <a:r>
              <a:rPr lang="en-US" altLang="ko-KR" spc="-15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Language) : </a:t>
            </a:r>
            <a:r>
              <a:rPr lang="ko-KR" altLang="en-US" spc="-15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텍스트</a:t>
            </a:r>
            <a:r>
              <a:rPr lang="en-US" altLang="ko-KR" spc="-15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, </a:t>
            </a:r>
            <a:r>
              <a:rPr lang="ko-KR" altLang="en-US" spc="-15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이미지 등의 정적 정보 표현</a:t>
            </a:r>
            <a:endParaRPr lang="en-US" altLang="ko-KR" spc="-150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ASP, PHP, JSP :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현재는 주로 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JSP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를 사용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457200" indent="-457200" latinLnBrk="1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ASP (</a:t>
            </a: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Active Server Page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)</a:t>
            </a: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마이크로소프트사에서 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개발한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기술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VBScript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를 기본 언어로 사용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웹 서버로 </a:t>
            </a: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windows NT 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기반의 </a:t>
            </a: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IIS(Internet Information Server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)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를 사용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플랫폼에 종속적인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단점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457200" indent="-457200" latinLnBrk="1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PHP(Personal Hypertext Preprocessor)</a:t>
            </a: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C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언어를 기반으로 하는 기술</a:t>
            </a: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다양한 플랫폼에서 운용</a:t>
            </a: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무료로 사용이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가능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일반적으로 중소형 규모의 웹 사이트 개발에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사용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  <a:p>
            <a:pPr marL="457200" indent="-457200" latinLnBrk="1">
              <a:buClr>
                <a:schemeClr val="accent6"/>
              </a:buClr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457200" indent="-457200" latinLnBrk="1">
              <a:buClr>
                <a:schemeClr val="accent6"/>
              </a:buClr>
              <a:buFont typeface="Wingdings" panose="05000000000000000000" pitchFamily="2" charset="2"/>
              <a:buChar char="u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ko-KR" altLang="en-US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73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웹 프로그래밍 개요</a:t>
            </a:r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(3)</a:t>
            </a:r>
            <a:endParaRPr lang="en-US" altLang="ko-KR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539552" y="1196752"/>
            <a:ext cx="813690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latinLnBrk="1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ko-KR" dirty="0" err="1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ASP.Net</a:t>
            </a: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마이크로소프트사에서 개발한 기술로 </a:t>
            </a:r>
            <a:r>
              <a:rPr lang="ko-KR" altLang="en-US" spc="-150" dirty="0" err="1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닷넷</a:t>
            </a:r>
            <a:r>
              <a:rPr lang="ko-KR" altLang="en-US" spc="-15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프레임 워크 기반에서 실행</a:t>
            </a:r>
            <a:endParaRPr lang="en-US" altLang="ko-KR" spc="-150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주로 </a:t>
            </a: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C# 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언어를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사용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객체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지향적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ko-KR" altLang="en-US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457200" indent="-457200" latinLnBrk="1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JSP(Java </a:t>
            </a: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Server 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Page)</a:t>
            </a: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Sun Microsystems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사에서 개발 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=&gt; </a:t>
            </a:r>
            <a:r>
              <a:rPr lang="ko-KR" altLang="en-US" dirty="0" err="1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오라클사가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흡수 통합 </a:t>
            </a:r>
            <a:endParaRPr lang="ko-KR" altLang="en-US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자바</a:t>
            </a: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(Java) 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언어를 기반으로 </a:t>
            </a:r>
            <a:r>
              <a:rPr lang="ko-KR" altLang="en-US" dirty="0" err="1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서블릿</a:t>
            </a: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(Servlet)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이라는 동적 웹 구현 기술로 개발 </a:t>
            </a: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객체 지향적이며</a:t>
            </a: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, 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플랫폼에 독립적이라는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장점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80808"/>
                </a:solidFill>
                <a:ea typeface="문체부 제목 돋음체" panose="020B0609000101010101" pitchFamily="49" charset="-127"/>
              </a:rPr>
              <a:t>대규모 웹사이트 개발에 주로 사용</a:t>
            </a: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ko-KR" altLang="en-US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  <a:p>
            <a:pPr marL="457200" indent="-457200" latinLnBrk="1">
              <a:buClr>
                <a:schemeClr val="accent6"/>
              </a:buClr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457200" indent="-457200" latinLnBrk="1">
              <a:buClr>
                <a:schemeClr val="accent6"/>
              </a:buClr>
              <a:buFont typeface="Wingdings" panose="05000000000000000000" pitchFamily="2" charset="2"/>
              <a:buChar char="u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ko-KR" altLang="en-US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72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웹 프로그래밍 개요</a:t>
            </a:r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(4)</a:t>
            </a:r>
            <a:endParaRPr lang="en-US" altLang="ko-KR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539552" y="1196752"/>
            <a:ext cx="813690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latinLnBrk="1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웹 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프로그래밍과 웹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어플리케이션</a:t>
            </a: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웹 어플리케이션은 웹을 기반으로 하여 실행되는 프로그램</a:t>
            </a: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웹 어플리케이션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구조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endParaRPr lang="en-US" altLang="ko-KR" dirty="0" smtClean="0">
              <a:latin typeface="+mj-ea"/>
              <a:ea typeface="문체부 제목 돋음체" panose="020B0609000101010101" pitchFamily="49" charset="-127"/>
            </a:endParaRPr>
          </a:p>
          <a:p>
            <a:pPr marL="742950" lvl="1" indent="-28575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80808"/>
                </a:solidFill>
                <a:ea typeface="문체부 제목 돋음체" panose="020B0609000101010101" pitchFamily="49" charset="-127"/>
              </a:rPr>
              <a:t>웹 어플리케이션 구조의 </a:t>
            </a:r>
            <a:r>
              <a:rPr lang="ko-KR" altLang="en-US" dirty="0" smtClean="0">
                <a:solidFill>
                  <a:srgbClr val="080808"/>
                </a:solidFill>
                <a:ea typeface="문체부 제목 돋음체" panose="020B0609000101010101" pitchFamily="49" charset="-127"/>
              </a:rPr>
              <a:t>처리순서</a:t>
            </a:r>
            <a:endParaRPr lang="en-US" altLang="ko-KR" dirty="0">
              <a:latin typeface="+mj-ea"/>
              <a:ea typeface="문체부 제목 돋음체" panose="020B0609000101010101" pitchFamily="49" charset="-127"/>
            </a:endParaRPr>
          </a:p>
          <a:p>
            <a:pPr lvl="1"/>
            <a:r>
              <a:rPr lang="ko-KR" altLang="en-US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   ① </a:t>
            </a:r>
            <a:r>
              <a:rPr lang="ko-KR" altLang="en-US" sz="16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사용자가 웹 브라우저에서 웹 서버로 서비스를 </a:t>
            </a:r>
            <a:r>
              <a:rPr lang="ko-KR" altLang="en-US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요청</a:t>
            </a:r>
            <a:endParaRPr lang="ko-KR" altLang="en-US" sz="1600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lvl="1" latinLnBrk="1"/>
            <a:r>
              <a:rPr lang="ko-KR" altLang="en-US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   ② </a:t>
            </a:r>
            <a:r>
              <a:rPr lang="ko-KR" altLang="en-US" sz="1600" spc="-15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웹 서버는 브라우저의 요청 처리를 위해 웹 어플리케이션 서버에 이들의 처리를 </a:t>
            </a:r>
            <a:r>
              <a:rPr lang="ko-KR" altLang="en-US" sz="1600" spc="-15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요청</a:t>
            </a:r>
            <a:endParaRPr lang="ko-KR" altLang="en-US" sz="1600" spc="-150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lvl="1"/>
            <a:r>
              <a:rPr lang="ko-KR" altLang="en-US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   ③ </a:t>
            </a:r>
            <a:r>
              <a:rPr lang="ko-KR" altLang="en-US" sz="16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웹 어플리케이션 서버는 </a:t>
            </a:r>
            <a:r>
              <a:rPr lang="ko-KR" altLang="en-US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필요 시에 </a:t>
            </a:r>
            <a:r>
              <a:rPr lang="ko-KR" altLang="en-US" sz="16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데이터베이스와 연동하여 데이터를 </a:t>
            </a:r>
            <a:r>
              <a:rPr lang="ko-KR" altLang="en-US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처리</a:t>
            </a:r>
            <a:endParaRPr lang="ko-KR" altLang="en-US" sz="1600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lvl="1"/>
            <a:r>
              <a:rPr lang="ko-KR" altLang="en-US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   ④ </a:t>
            </a:r>
            <a:r>
              <a:rPr lang="ko-KR" altLang="en-US" sz="16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웹 어플리케이션 서버는 처리 </a:t>
            </a:r>
            <a:r>
              <a:rPr lang="ko-KR" altLang="en-US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결과</a:t>
            </a:r>
            <a:r>
              <a:rPr lang="en-US" altLang="ko-KR" sz="16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(java </a:t>
            </a:r>
            <a:r>
              <a:rPr lang="ko-KR" altLang="en-US" sz="16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및 </a:t>
            </a:r>
            <a:r>
              <a:rPr lang="en-US" altLang="ko-KR" sz="1600" dirty="0" err="1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jsp</a:t>
            </a:r>
            <a:r>
              <a:rPr lang="ko-KR" altLang="en-US" sz="16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를 </a:t>
            </a:r>
            <a:r>
              <a:rPr lang="en-US" altLang="ko-KR" sz="16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HTML</a:t>
            </a:r>
            <a:r>
              <a:rPr lang="ko-KR" altLang="en-US" sz="16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로 변환</a:t>
            </a:r>
            <a:r>
              <a:rPr lang="en-US" altLang="ko-KR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)</a:t>
            </a:r>
            <a:r>
              <a:rPr lang="ko-KR" altLang="en-US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를 </a:t>
            </a:r>
            <a:r>
              <a:rPr lang="ko-KR" altLang="en-US" sz="16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웹 </a:t>
            </a:r>
            <a:r>
              <a:rPr lang="ko-KR" altLang="en-US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서버에게</a:t>
            </a:r>
            <a:endParaRPr lang="en-US" altLang="ko-KR" sz="1600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lvl="1"/>
            <a:r>
              <a:rPr lang="en-US" altLang="ko-KR" sz="16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</a:t>
            </a:r>
            <a:r>
              <a:rPr lang="en-US" altLang="ko-KR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     </a:t>
            </a:r>
            <a:r>
              <a:rPr lang="ko-KR" altLang="en-US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전달</a:t>
            </a:r>
            <a:endParaRPr lang="en-US" altLang="ko-KR" sz="1600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lvl="1"/>
            <a:r>
              <a:rPr lang="ko-KR" altLang="en-US" sz="160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   ⑤ </a:t>
            </a:r>
            <a:r>
              <a:rPr lang="ko-KR" altLang="en-US" sz="16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웹 어플리케이션의 결과를 웹 브라우저에게 응답</a:t>
            </a:r>
            <a:r>
              <a:rPr lang="en-US" altLang="ko-KR" sz="16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(</a:t>
            </a:r>
            <a:r>
              <a:rPr lang="ko-KR" altLang="en-US" sz="16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전송</a:t>
            </a:r>
            <a:r>
              <a:rPr lang="en-US" altLang="ko-KR" sz="16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) </a:t>
            </a:r>
            <a:endParaRPr lang="ko-KR" altLang="en-US" dirty="0"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ko-KR" altLang="en-US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457200" indent="-457200" latinLnBrk="1">
              <a:buClr>
                <a:schemeClr val="accent6"/>
              </a:buClr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457200" indent="-457200" latinLnBrk="1">
              <a:buClr>
                <a:schemeClr val="accent6"/>
              </a:buClr>
              <a:buFont typeface="Wingdings" panose="05000000000000000000" pitchFamily="2" charset="2"/>
              <a:buChar char="u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ko-KR" altLang="en-US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pic>
        <p:nvPicPr>
          <p:cNvPr id="4097" name="_x181471424" descr="EMB000023ac34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2276872"/>
            <a:ext cx="7124383" cy="166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78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웹 프로그래밍 개요</a:t>
            </a:r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(5)</a:t>
            </a:r>
            <a:endParaRPr lang="en-US" altLang="ko-KR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539552" y="1196752"/>
            <a:ext cx="813690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latinLnBrk="1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웹 어플리케이션 구성 요소</a:t>
            </a: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ko-KR" altLang="en-US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457200" indent="-457200" latinLnBrk="1">
              <a:buClr>
                <a:schemeClr val="accent6"/>
              </a:buClr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457200" indent="-457200" latinLnBrk="1">
              <a:buClr>
                <a:schemeClr val="accent6"/>
              </a:buClr>
              <a:buFont typeface="Wingdings" panose="05000000000000000000" pitchFamily="2" charset="2"/>
              <a:buChar char="u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ko-KR" altLang="en-US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816112"/>
              </p:ext>
            </p:extLst>
          </p:nvPr>
        </p:nvGraphicFramePr>
        <p:xfrm>
          <a:off x="863588" y="1556792"/>
          <a:ext cx="7740860" cy="4937395"/>
        </p:xfrm>
        <a:graphic>
          <a:graphicData uri="http://schemas.openxmlformats.org/drawingml/2006/table">
            <a:tbl>
              <a:tblPr/>
              <a:tblGrid>
                <a:gridCol w="1296144"/>
                <a:gridCol w="4068452"/>
                <a:gridCol w="2376264"/>
              </a:tblGrid>
              <a:tr h="2969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구성 요소</a:t>
                      </a:r>
                    </a:p>
                  </a:txBody>
                  <a:tcPr marL="68580" marR="6858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내용</a:t>
                      </a:r>
                    </a:p>
                  </a:txBody>
                  <a:tcPr marL="68580" marR="6858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주요 제품</a:t>
                      </a:r>
                    </a:p>
                  </a:txBody>
                  <a:tcPr marL="68580" marR="6858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69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웹 서버</a:t>
                      </a:r>
                    </a:p>
                  </a:txBody>
                  <a:tcPr marL="68580" marR="6858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웹 브라우저의 요청을 받아서 처리한 결과를 웹 브라우저에 응답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전송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.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문체부 제목 돋음체" panose="020B060900010101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주로 정적인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HTML,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텍스트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이미지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, CSS,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자바 스크립트를 웹 브라우저에 전송한다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문체부 제목 돋음체" panose="020B0609000101010101" pitchFamily="49" charset="-127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아파치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(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Apache)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IIS(Internet Information Server)</a:t>
                      </a:r>
                    </a:p>
                  </a:txBody>
                  <a:tcPr marL="68580" marR="6858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46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어플리케이션 서버</a:t>
                      </a:r>
                    </a:p>
                  </a:txBody>
                  <a:tcPr marL="68580" marR="6858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WAS(Web Application Server)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라고 하며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인터넷 상에서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HTTP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를 통해 사용자 컴퓨터의 어플리케이션을 수행해 주는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미들웨어이다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문체부 제목 돋음체" panose="020B060900010101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회원 가입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로그인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/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로그아웃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,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게시글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 조회와 같은 기능을 처리하고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그 결과를 웹 서버에 전달하면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웹 서버가 브라우저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클라이언트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에 전달한다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문체부 제목 돋음체" panose="020B0609000101010101" pitchFamily="49" charset="-127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톰캣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(Tomcat)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문체부 제목 돋음체" panose="020B0609000101010101" pitchFamily="49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제우스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(JEUS)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문체부 제목 돋음체" panose="020B0609000101010101" pitchFamily="49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웹로직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(WebLogic)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문체부 제목 돋음체" panose="020B0609000101010101" pitchFamily="49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...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문체부 제목 돋음체" panose="020B0609000101010101" pitchFamily="49" charset="-127"/>
                      </a:endParaRPr>
                    </a:p>
                  </a:txBody>
                  <a:tcPr marL="68580" marR="6858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24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데이터베이스</a:t>
                      </a:r>
                    </a:p>
                  </a:txBody>
                  <a:tcPr marL="68580" marR="6858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웹 어플리케이션이 필요로 하는 데이터를 저장한다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예를 들어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회원 정보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게시판 글 데이터 등을 저장한다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문체부 제목 돋음체" panose="020B0609000101010101" pitchFamily="49" charset="-127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MS-SQL, MySQL, Oracle, Informix, DB2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등</a:t>
                      </a:r>
                    </a:p>
                  </a:txBody>
                  <a:tcPr marL="68580" marR="6858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24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웹 브라우저</a:t>
                      </a:r>
                    </a:p>
                  </a:txBody>
                  <a:tcPr marL="68580" marR="6858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사용자가 웹 서버에 서비스 실행을 요청하며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웹 서버가 전송한 처리 결과를 사용자에게 보여준다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문체부 제목 돋음체" panose="020B0609000101010101" pitchFamily="49" charset="-127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인터넷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익스플로러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,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문체부 제목 돋음체" panose="020B0609000101010101" pitchFamily="49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구글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 크롬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파이어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폭스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 등</a:t>
                      </a:r>
                    </a:p>
                  </a:txBody>
                  <a:tcPr marL="68580" marR="6858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6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웹 프로그래밍 개요</a:t>
            </a:r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(6)</a:t>
            </a:r>
            <a:endParaRPr lang="en-US" altLang="ko-KR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539552" y="1196752"/>
            <a:ext cx="813690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latinLnBrk="1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URL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과 웹 어플리케이션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주소</a:t>
            </a: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특정 사이트에 연결할 때에는 다음과 같이 웹 브라우저의 주소에 입력하고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실행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URL(Uniform Resource Locator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) :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표준주소 체계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프로토콜 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: 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컴퓨터간</a:t>
            </a: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(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서버와 클라이언트간</a:t>
            </a: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)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에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통신 프로토콜</a:t>
            </a:r>
            <a:endParaRPr lang="ko-KR" altLang="en-US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1371600" lvl="2" indent="-457200" latinLnBrk="1"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ko-KR" altLang="en-US" sz="16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통신 프로토콜 </a:t>
            </a:r>
            <a:r>
              <a:rPr lang="en-US" altLang="ko-KR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: </a:t>
            </a:r>
            <a:r>
              <a:rPr lang="ko-KR" altLang="en-US" sz="16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컴퓨터나 원거리 통신 장비 사이에서 메시지를 주고 받는 양식과 규칙의 체계</a:t>
            </a: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호스트 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: 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서비스를 요청할 서버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주소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1371600" lvl="2" indent="-457200" latinLnBrk="1"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예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: www.jeiu.ac.kr, 203.230.158.231</a:t>
            </a:r>
            <a:endParaRPr lang="ko-KR" altLang="en-US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http 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프로토콜의 경우 기본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포트 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: 80(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생략 가능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)</a:t>
            </a: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JSP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기본 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포트 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: 8080</a:t>
            </a:r>
            <a:endParaRPr lang="ko-KR" altLang="en-US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[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경로</a:t>
            </a: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][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파일명</a:t>
            </a: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][.</a:t>
            </a:r>
            <a:r>
              <a:rPr lang="ko-KR" altLang="en-US" dirty="0" err="1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확장자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] :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서버에서 가져올 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자원의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위치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spc="-150" dirty="0" err="1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쿼리스트링</a:t>
            </a:r>
            <a:r>
              <a:rPr lang="ko-KR" altLang="en-US" spc="-15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</a:t>
            </a:r>
            <a:r>
              <a:rPr lang="en-US" altLang="ko-KR" spc="-15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: </a:t>
            </a:r>
            <a:r>
              <a:rPr lang="ko-KR" altLang="en-US" spc="-15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페이지에서 페이지로 값을 전달할 때 사용</a:t>
            </a:r>
            <a:r>
              <a:rPr lang="en-US" altLang="ko-KR" spc="-15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(</a:t>
            </a:r>
            <a:r>
              <a:rPr lang="ko-KR" altLang="en-US" spc="-15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추후 상세 설명 예정</a:t>
            </a:r>
            <a:r>
              <a:rPr lang="en-US" altLang="ko-KR" spc="-15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)</a:t>
            </a:r>
            <a:endParaRPr lang="ko-KR" altLang="en-US" spc="-150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  <a:p>
            <a:pPr marL="457200" indent="-457200" latinLnBrk="1">
              <a:buClr>
                <a:schemeClr val="accent6"/>
              </a:buClr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457200" indent="-457200" latinLnBrk="1">
              <a:buClr>
                <a:schemeClr val="accent6"/>
              </a:buClr>
              <a:buFont typeface="Wingdings" panose="05000000000000000000" pitchFamily="2" charset="2"/>
              <a:buChar char="u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ko-KR" altLang="en-US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377586"/>
              </p:ext>
            </p:extLst>
          </p:nvPr>
        </p:nvGraphicFramePr>
        <p:xfrm>
          <a:off x="1547664" y="2204864"/>
          <a:ext cx="6696744" cy="310134"/>
        </p:xfrm>
        <a:graphic>
          <a:graphicData uri="http://schemas.openxmlformats.org/drawingml/2006/table">
            <a:tbl>
              <a:tblPr/>
              <a:tblGrid>
                <a:gridCol w="6696744"/>
              </a:tblGrid>
              <a:tr h="3065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</a:tabLs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http://www.jeiu.ac.kr:1000/jobs/bbs/index.jsp?pGB=11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772676"/>
              </p:ext>
            </p:extLst>
          </p:nvPr>
        </p:nvGraphicFramePr>
        <p:xfrm>
          <a:off x="1547664" y="2996952"/>
          <a:ext cx="6624736" cy="350358"/>
        </p:xfrm>
        <a:graphic>
          <a:graphicData uri="http://schemas.openxmlformats.org/drawingml/2006/table">
            <a:tbl>
              <a:tblPr/>
              <a:tblGrid>
                <a:gridCol w="6624736"/>
              </a:tblGrid>
              <a:tr h="3503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508000" algn="l"/>
                        </a:tabLs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[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프로토콜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]://[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호스트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][: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포트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][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경로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][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파일명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][.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확장자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][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쿼리스트링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]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문체부 제목 돋음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99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웹 프로그래밍 개요</a:t>
            </a:r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(7)</a:t>
            </a:r>
            <a:endParaRPr lang="en-US" altLang="ko-KR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539552" y="1196752"/>
            <a:ext cx="813690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latinLnBrk="1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JSP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와 </a:t>
            </a:r>
            <a:r>
              <a:rPr lang="ko-KR" altLang="en-US" dirty="0" err="1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서블릿</a:t>
            </a: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(Servlet)</a:t>
            </a: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dirty="0" err="1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서블릿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: </a:t>
            </a:r>
          </a:p>
          <a:p>
            <a:pPr marL="1371600" lvl="2" indent="-457200" latinLnBrk="1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Sun </a:t>
            </a: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Microsystems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사에서 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웹 개발을 위해 만든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표준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1371600" lvl="2" indent="-457200" latinLnBrk="1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자바 코드를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프로그램을 작성하고</a:t>
            </a: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, 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컴파일 해서 클래스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파일을 생성하고 실행 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=&gt;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실행코드 방식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1371600" lvl="2" indent="-457200" latinLnBrk="1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매번 프로그램을 변경할 때 컴파일하고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,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실행 폴더에 복사하는 단점 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=&gt;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개발 비용이 증가</a:t>
            </a:r>
            <a:endParaRPr lang="ko-KR" altLang="en-US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JSP : </a:t>
            </a:r>
          </a:p>
          <a:p>
            <a:pPr marL="1371600" lvl="2" indent="-457200" latinLnBrk="1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서블릿의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단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점을 보완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1371600" lvl="2" indent="-457200" latinLnBrk="1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소스 코드를 곧바로 실행하는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스크립트</a:t>
            </a: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(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인터프리터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)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방식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1371600" lvl="2" indent="-457200" latinLnBrk="1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서블릿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표준에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의존하고 있지만 </a:t>
            </a:r>
            <a:r>
              <a:rPr lang="ko-KR" altLang="en-US" dirty="0" err="1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서블릿을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모르더라도 어느 정도 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JSP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프로그래밍이 가능</a:t>
            </a:r>
            <a:endParaRPr lang="ko-KR" altLang="en-US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1371600" lvl="2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62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웹 프로그래밍 개요</a:t>
            </a:r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(8)</a:t>
            </a:r>
            <a:endParaRPr lang="en-US" altLang="ko-KR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539552" y="1196752"/>
            <a:ext cx="813690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latinLnBrk="1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웹 서버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(Web server)</a:t>
            </a: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URL 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주소를 해석하는 </a:t>
            </a: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HTTP 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서버와 </a:t>
            </a:r>
            <a:r>
              <a:rPr lang="ko-KR" altLang="en-US" dirty="0" err="1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서블릿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클래스 또는 </a:t>
            </a: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JSP 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파일의 실행 요청을 하는 웹 컨테이너</a:t>
            </a: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(Web Container)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로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구성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</a:t>
            </a: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457200" indent="-457200" latinLnBrk="1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HTTP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서버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요청된 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URL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이  </a:t>
            </a:r>
            <a:r>
              <a:rPr lang="ko-KR" altLang="en-US" dirty="0" err="1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콘텐츠</a:t>
            </a: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(HTML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이나 이미지 등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)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이면 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브라우저에 응답으로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전송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. </a:t>
            </a: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요청된 </a:t>
            </a: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URL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이 </a:t>
            </a:r>
            <a:r>
              <a:rPr lang="ko-KR" altLang="en-US" dirty="0" err="1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서블릿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클래스나 </a:t>
            </a: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JSP 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파일이면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웹 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컨테이너에게 처리하도록 요청 정보를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넘김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웹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컨테이너가 처리한 결과를 넘겨받아서 응답으로 브라우저에 전송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b="1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457200" indent="-457200" latinLnBrk="1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웹 컨테이너</a:t>
            </a: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(Web Container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)</a:t>
            </a:r>
            <a:endParaRPr lang="ko-KR" altLang="en-US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HTTP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서버로부터 넘겨받은 </a:t>
            </a:r>
            <a:r>
              <a:rPr lang="ko-KR" altLang="en-US" dirty="0" err="1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서블릿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클래스나 </a:t>
            </a: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JSP 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파일을 실행하여 그 결과를 </a:t>
            </a: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HTTP 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서버에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넘김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865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1C1C1C"/>
                </a:solidFill>
                <a:latin typeface="굴림체" pitchFamily="49" charset="-127"/>
                <a:ea typeface="문체부 제목 돋음체" panose="020B0609000101010101" pitchFamily="49" charset="-127"/>
              </a:rPr>
              <a:t>강의계획</a:t>
            </a:r>
            <a:endParaRPr lang="en-US" altLang="ko-KR" dirty="0">
              <a:solidFill>
                <a:srgbClr val="1C1C1C"/>
              </a:solidFill>
              <a:latin typeface="굴림체" pitchFamily="49" charset="-127"/>
              <a:ea typeface="문체부 제목 돋음체" panose="020B0609000101010101" pitchFamily="49" charset="-127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214422"/>
            <a:ext cx="8429684" cy="5143536"/>
          </a:xfrm>
        </p:spPr>
        <p:txBody>
          <a:bodyPr/>
          <a:lstStyle/>
          <a:p>
            <a:pPr marL="385763" indent="-385763">
              <a:lnSpc>
                <a:spcPct val="90000"/>
              </a:lnSpc>
              <a:buClr>
                <a:schemeClr val="accent6"/>
              </a:buClr>
            </a:pPr>
            <a:r>
              <a:rPr lang="ko-KR" altLang="en-US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요 지 </a:t>
            </a:r>
            <a:r>
              <a:rPr lang="en-US" altLang="ko-KR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: JSP(</a:t>
            </a:r>
            <a:r>
              <a:rPr lang="ko-KR" altLang="en-US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웹</a:t>
            </a:r>
            <a:r>
              <a:rPr lang="en-US" altLang="ko-KR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)</a:t>
            </a:r>
            <a:r>
              <a:rPr lang="ko-KR" altLang="en-US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프로그래밍의 이해와 실습</a:t>
            </a:r>
            <a:endParaRPr lang="en-US" altLang="ko-KR" sz="1800" dirty="0" smtClean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785813" lvl="1" indent="-385763">
              <a:lnSpc>
                <a:spcPct val="90000"/>
              </a:lnSpc>
              <a:buClr>
                <a:schemeClr val="accent6"/>
              </a:buClr>
            </a:pPr>
            <a:r>
              <a:rPr lang="ko-KR" altLang="en-US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환경설정</a:t>
            </a:r>
            <a:endParaRPr lang="en-US" altLang="ko-KR" sz="1800" dirty="0" smtClean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785813" lvl="1" indent="-385763">
              <a:lnSpc>
                <a:spcPct val="90000"/>
              </a:lnSpc>
              <a:buClr>
                <a:schemeClr val="accent6"/>
              </a:buClr>
            </a:pPr>
            <a:r>
              <a:rPr lang="en-US" altLang="ko-KR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Form </a:t>
            </a:r>
            <a:r>
              <a:rPr lang="ko-KR" altLang="en-US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태그의 이해</a:t>
            </a:r>
            <a:endParaRPr lang="en-US" altLang="ko-KR" sz="1800" dirty="0" smtClean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785813" lvl="1" indent="-385763">
              <a:lnSpc>
                <a:spcPct val="90000"/>
              </a:lnSpc>
              <a:buClr>
                <a:schemeClr val="accent6"/>
              </a:buClr>
            </a:pPr>
            <a:r>
              <a:rPr lang="en-US" altLang="ko-KR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request/response </a:t>
            </a:r>
            <a:r>
              <a:rPr lang="ko-KR" altLang="en-US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객체 이해</a:t>
            </a:r>
            <a:endParaRPr lang="en-US" altLang="ko-KR" sz="1800" dirty="0" smtClean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785813" lvl="1" indent="-385763">
              <a:lnSpc>
                <a:spcPct val="90000"/>
              </a:lnSpc>
              <a:buClr>
                <a:schemeClr val="accent6"/>
              </a:buClr>
            </a:pPr>
            <a:r>
              <a:rPr lang="ko-KR" altLang="en-US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변수</a:t>
            </a:r>
            <a:r>
              <a:rPr lang="en-US" altLang="ko-KR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/</a:t>
            </a:r>
            <a:r>
              <a:rPr lang="ko-KR" altLang="en-US" sz="1800" dirty="0" err="1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데이터형의</a:t>
            </a:r>
            <a:r>
              <a:rPr lang="ko-KR" altLang="en-US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 이해</a:t>
            </a:r>
            <a:endParaRPr lang="en-US" altLang="ko-KR" sz="1800" dirty="0" smtClean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785813" lvl="1" indent="-385763">
              <a:lnSpc>
                <a:spcPct val="90000"/>
              </a:lnSpc>
              <a:buClr>
                <a:schemeClr val="accent6"/>
              </a:buClr>
            </a:pPr>
            <a:r>
              <a:rPr lang="ko-KR" altLang="en-US" sz="1800" dirty="0" err="1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제어문</a:t>
            </a:r>
            <a:r>
              <a:rPr lang="en-US" altLang="ko-KR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/</a:t>
            </a:r>
            <a:r>
              <a:rPr lang="ko-KR" altLang="en-US" sz="1800" dirty="0" err="1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반복문</a:t>
            </a:r>
            <a:r>
              <a:rPr lang="ko-KR" altLang="en-US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 이해</a:t>
            </a:r>
            <a:endParaRPr lang="en-US" altLang="ko-KR" sz="1800" dirty="0" smtClean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785813" lvl="1" indent="-385763">
              <a:lnSpc>
                <a:spcPct val="90000"/>
              </a:lnSpc>
              <a:buClr>
                <a:schemeClr val="accent6"/>
              </a:buClr>
            </a:pPr>
            <a:r>
              <a:rPr lang="en-US" altLang="ko-KR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DB </a:t>
            </a:r>
            <a:r>
              <a:rPr lang="ko-KR" altLang="en-US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활용</a:t>
            </a:r>
            <a:endParaRPr lang="en-US" altLang="ko-KR" sz="1800" dirty="0" smtClean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785813" lvl="1" indent="-385763">
              <a:lnSpc>
                <a:spcPct val="90000"/>
              </a:lnSpc>
              <a:buClr>
                <a:schemeClr val="accent6"/>
              </a:buClr>
            </a:pPr>
            <a:r>
              <a:rPr lang="en-US" altLang="ko-KR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JavaScript </a:t>
            </a:r>
            <a:r>
              <a:rPr lang="ko-KR" altLang="en-US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이해 및 실습</a:t>
            </a:r>
            <a:endParaRPr lang="en-US" altLang="ko-KR" sz="1800" dirty="0" smtClean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785813" lvl="1" indent="-385763">
              <a:lnSpc>
                <a:spcPct val="90000"/>
              </a:lnSpc>
              <a:buClr>
                <a:schemeClr val="accent6"/>
              </a:buClr>
            </a:pPr>
            <a:r>
              <a:rPr lang="ko-KR" altLang="en-US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페이지 이동 및 값 전달 방법 이해</a:t>
            </a:r>
            <a:endParaRPr lang="en-US" altLang="ko-KR" sz="1800" dirty="0" smtClean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785813" lvl="1" indent="-385763">
              <a:lnSpc>
                <a:spcPct val="90000"/>
              </a:lnSpc>
              <a:buClr>
                <a:schemeClr val="accent6"/>
              </a:buClr>
            </a:pPr>
            <a:r>
              <a:rPr lang="ko-KR" altLang="en-US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회원관리 프로그래밍</a:t>
            </a:r>
            <a:endParaRPr lang="en-US" altLang="ko-KR" sz="1800" dirty="0" smtClean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785813" lvl="1" indent="-385763">
              <a:lnSpc>
                <a:spcPct val="90000"/>
              </a:lnSpc>
              <a:buClr>
                <a:schemeClr val="accent6"/>
              </a:buClr>
            </a:pPr>
            <a:r>
              <a:rPr lang="ko-KR" altLang="en-US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게시판 프로그래밍</a:t>
            </a:r>
            <a:endParaRPr lang="en-US" altLang="ko-KR" sz="1800" dirty="0" smtClean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1643063" lvl="3" indent="-385763">
              <a:lnSpc>
                <a:spcPct val="90000"/>
              </a:lnSpc>
              <a:buClr>
                <a:schemeClr val="accent6"/>
              </a:buClr>
            </a:pPr>
            <a:endParaRPr lang="en-US" altLang="ko-KR" sz="1800" dirty="0" smtClean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385763" indent="-385763">
              <a:lnSpc>
                <a:spcPct val="90000"/>
              </a:lnSpc>
              <a:buClr>
                <a:schemeClr val="accent6"/>
              </a:buClr>
            </a:pPr>
            <a:r>
              <a:rPr lang="ko-KR" altLang="en-US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교 재 </a:t>
            </a:r>
            <a:r>
              <a:rPr lang="en-US" altLang="ko-KR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: </a:t>
            </a:r>
            <a:r>
              <a:rPr lang="ko-KR" altLang="en-US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자체 제작 교재</a:t>
            </a:r>
            <a:r>
              <a:rPr lang="en-US" altLang="ko-KR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(</a:t>
            </a:r>
            <a:r>
              <a:rPr lang="ko-KR" altLang="en-US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파일로 제공</a:t>
            </a:r>
            <a:r>
              <a:rPr lang="en-US" altLang="ko-KR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)</a:t>
            </a:r>
          </a:p>
          <a:p>
            <a:pPr marL="385763" indent="-385763">
              <a:lnSpc>
                <a:spcPct val="90000"/>
              </a:lnSpc>
              <a:buClr>
                <a:schemeClr val="accent6"/>
              </a:buClr>
            </a:pPr>
            <a:r>
              <a:rPr lang="ko-KR" altLang="en-US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강의요일 및 학점 </a:t>
            </a:r>
            <a:r>
              <a:rPr lang="en-US" altLang="ko-KR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: </a:t>
            </a:r>
            <a:r>
              <a:rPr lang="ko-KR" altLang="en-US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화</a:t>
            </a:r>
            <a:r>
              <a:rPr lang="en-US" altLang="ko-KR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, </a:t>
            </a:r>
            <a:r>
              <a:rPr lang="ko-KR" altLang="en-US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목 각 </a:t>
            </a:r>
            <a:r>
              <a:rPr lang="en-US" altLang="ko-KR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2</a:t>
            </a:r>
            <a:r>
              <a:rPr lang="ko-KR" altLang="en-US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시간</a:t>
            </a:r>
            <a:r>
              <a:rPr lang="en-US" altLang="ko-KR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(4</a:t>
            </a:r>
            <a:r>
              <a:rPr lang="ko-KR" altLang="en-US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시간</a:t>
            </a:r>
            <a:r>
              <a:rPr lang="en-US" altLang="ko-KR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/1</a:t>
            </a:r>
            <a:r>
              <a:rPr lang="ko-KR" altLang="en-US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주</a:t>
            </a:r>
            <a:r>
              <a:rPr lang="en-US" altLang="ko-KR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, 2</a:t>
            </a:r>
            <a:r>
              <a:rPr lang="ko-KR" altLang="en-US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학점</a:t>
            </a:r>
            <a:r>
              <a:rPr lang="en-US" altLang="ko-KR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)</a:t>
            </a:r>
          </a:p>
          <a:p>
            <a:pPr marL="385763" indent="-385763">
              <a:lnSpc>
                <a:spcPct val="90000"/>
              </a:lnSpc>
              <a:buClr>
                <a:schemeClr val="accent6"/>
              </a:buClr>
            </a:pPr>
            <a:r>
              <a:rPr lang="ko-KR" altLang="en-US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평 가 </a:t>
            </a:r>
            <a:r>
              <a:rPr lang="en-US" altLang="ko-KR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: </a:t>
            </a:r>
            <a:r>
              <a:rPr lang="ko-KR" altLang="en-US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출석 </a:t>
            </a:r>
            <a:r>
              <a:rPr lang="en-US" altLang="ko-KR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20, </a:t>
            </a:r>
            <a:r>
              <a:rPr lang="ko-KR" altLang="en-US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평소 </a:t>
            </a:r>
            <a:r>
              <a:rPr lang="en-US" altLang="ko-KR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20, </a:t>
            </a:r>
            <a:r>
              <a:rPr lang="ko-KR" altLang="en-US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중간 </a:t>
            </a:r>
            <a:r>
              <a:rPr lang="en-US" altLang="ko-KR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30, </a:t>
            </a:r>
            <a:r>
              <a:rPr lang="ko-KR" altLang="en-US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기말 </a:t>
            </a:r>
            <a:r>
              <a:rPr lang="en-US" altLang="ko-KR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30</a:t>
            </a:r>
            <a:endParaRPr lang="ko-KR" altLang="en-US" sz="1800" dirty="0" smtClean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385763" indent="-385763">
              <a:lnSpc>
                <a:spcPct val="90000"/>
              </a:lnSpc>
              <a:buClr>
                <a:schemeClr val="accent6"/>
              </a:buClr>
              <a:buFont typeface="Wingdings" pitchFamily="2" charset="2"/>
              <a:buChar char="u"/>
            </a:pPr>
            <a:r>
              <a:rPr lang="ko-KR" altLang="en-US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진 행 </a:t>
            </a:r>
            <a:r>
              <a:rPr lang="en-US" altLang="ko-KR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: </a:t>
            </a:r>
            <a:r>
              <a:rPr lang="ko-KR" altLang="en-US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이론 및 개인별 실습</a:t>
            </a:r>
            <a:endParaRPr lang="en-US" altLang="ko-KR" sz="1800" dirty="0" smtClean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  <a:p>
            <a:pPr>
              <a:lnSpc>
                <a:spcPct val="90000"/>
              </a:lnSpc>
              <a:buClr>
                <a:schemeClr val="accent6"/>
              </a:buClr>
              <a:buFontTx/>
              <a:buNone/>
            </a:pPr>
            <a:r>
              <a:rPr lang="en-US" altLang="ko-KR" sz="2800" dirty="0" smtClean="0">
                <a:solidFill>
                  <a:schemeClr val="tx2"/>
                </a:solidFill>
                <a:latin typeface="굴림" pitchFamily="50" charset="-127"/>
                <a:ea typeface="문체부 제목 돋음체" pitchFamily="49" charset="-127"/>
              </a:rPr>
              <a:t> </a:t>
            </a:r>
            <a:endParaRPr lang="en-US" altLang="ko-KR" sz="2800" dirty="0">
              <a:solidFill>
                <a:schemeClr val="tx2"/>
              </a:solidFill>
              <a:latin typeface="굴림" pitchFamily="50" charset="-127"/>
              <a:ea typeface="문체부 제목 돋음체" pitchFamily="49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6417A-E73F-4F96-B66A-7E90D29A5175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웹 프로그래밍 개요</a:t>
            </a:r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(9)</a:t>
            </a:r>
            <a:endParaRPr lang="en-US" altLang="ko-KR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539552" y="1196752"/>
            <a:ext cx="813690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latinLnBrk="1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웹 컨테이너</a:t>
            </a: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(Web Container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) (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계속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)</a:t>
            </a:r>
            <a:endParaRPr lang="ko-KR" altLang="en-US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웹 컨테이너 구성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웹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컨테이너 종류 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: </a:t>
            </a:r>
            <a:r>
              <a:rPr lang="ko-KR" altLang="en-US" dirty="0" err="1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톰캣</a:t>
            </a: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(Tomcat), </a:t>
            </a:r>
            <a:r>
              <a:rPr lang="ko-KR" altLang="en-US" dirty="0" err="1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웹로직</a:t>
            </a: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(WebLogic), 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제우스</a:t>
            </a: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(JEUS)</a:t>
            </a:r>
            <a:endParaRPr lang="ko-KR" altLang="en-US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실습 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: </a:t>
            </a:r>
            <a:r>
              <a:rPr lang="ko-KR" altLang="en-US" dirty="0" err="1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톰캣</a:t>
            </a: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(Tomcat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) </a:t>
            </a:r>
            <a:endParaRPr lang="ko-KR" altLang="en-US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pic>
        <p:nvPicPr>
          <p:cNvPr id="9217" name="_x180761696" descr="EMB000023ac34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8840"/>
            <a:ext cx="2879725" cy="135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2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JSP </a:t>
            </a:r>
            <a:r>
              <a:rPr lang="ko-KR" altLang="en-US" dirty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개발 환경 </a:t>
            </a:r>
            <a:r>
              <a:rPr lang="ko-KR" altLang="en-US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설정</a:t>
            </a:r>
            <a:r>
              <a:rPr lang="en-US" altLang="ko-KR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(1)</a:t>
            </a:r>
            <a:endParaRPr lang="en-US" altLang="ko-KR" dirty="0">
              <a:solidFill>
                <a:srgbClr val="0808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539552" y="1196752"/>
            <a:ext cx="813690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latinLnBrk="1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개발환경 구축</a:t>
            </a: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설치할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프로그램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034361"/>
              </p:ext>
            </p:extLst>
          </p:nvPr>
        </p:nvGraphicFramePr>
        <p:xfrm>
          <a:off x="1259633" y="1988840"/>
          <a:ext cx="7344816" cy="3694176"/>
        </p:xfrm>
        <a:graphic>
          <a:graphicData uri="http://schemas.openxmlformats.org/drawingml/2006/table">
            <a:tbl>
              <a:tblPr/>
              <a:tblGrid>
                <a:gridCol w="1185034"/>
                <a:gridCol w="3711510"/>
                <a:gridCol w="2448272"/>
              </a:tblGrid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프로그램</a:t>
                      </a:r>
                    </a:p>
                  </a:txBody>
                  <a:tcPr marL="68580" marR="6858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설명</a:t>
                      </a:r>
                    </a:p>
                  </a:txBody>
                  <a:tcPr marL="68580" marR="6858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버전</a:t>
                      </a:r>
                    </a:p>
                  </a:txBody>
                  <a:tcPr marL="68580" marR="6858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JDK</a:t>
                      </a:r>
                    </a:p>
                  </a:txBody>
                  <a:tcPr marL="68580" marR="6858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자바 기반의 웹 어플리케이션을 개발하는 도구이다</a:t>
                      </a:r>
                    </a:p>
                  </a:txBody>
                  <a:tcPr marL="68580" marR="6858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15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JDK(Java Development Kit) </a:t>
                      </a:r>
                      <a:r>
                        <a:rPr lang="en-US" sz="1400" kern="0" spc="-15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 7 </a:t>
                      </a:r>
                      <a:endParaRPr lang="en-US" sz="1400" kern="0" spc="-150" dirty="0">
                        <a:solidFill>
                          <a:srgbClr val="000000"/>
                        </a:solidFill>
                        <a:effectLst/>
                        <a:latin typeface="+mj-ea"/>
                        <a:ea typeface="문체부 제목 돋음체" panose="020B0609000101010101" pitchFamily="49" charset="-127"/>
                      </a:endParaRPr>
                    </a:p>
                  </a:txBody>
                  <a:tcPr marL="68580" marR="6858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9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웹 컨테이너</a:t>
                      </a:r>
                    </a:p>
                  </a:txBody>
                  <a:tcPr marL="68580" marR="6858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JSP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와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서블릿을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 실행시켜주는 컨테이너로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톰캣을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 설치한다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문체부 제목 돋음체" panose="020B0609000101010101" pitchFamily="49" charset="-127"/>
                      </a:endParaRPr>
                    </a:p>
                  </a:txBody>
                  <a:tcPr marL="68580" marR="6858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톰캣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7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문체부 제목 돋음체" panose="020B0609000101010101" pitchFamily="49" charset="-127"/>
                      </a:endParaRPr>
                    </a:p>
                  </a:txBody>
                  <a:tcPr marL="68580" marR="6858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34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코드 편집기</a:t>
                      </a:r>
                    </a:p>
                  </a:txBody>
                  <a:tcPr marL="68580" marR="6858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JSP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소스 코드를 작성하기 위한 편집기로는 운영체제에서 기본으로 제공하는 메모장을 사용할 수도 있지만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EditPlus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등의 문서 편집기를 사용하거나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이클립스와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 같은 통합 개발 도구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(IDE)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를 사용할 수 도 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. 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문체부 제목 돋음체" panose="020B060900010101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문체부 제목 돋음체" panose="020B060900010101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  <a:sym typeface="Wingdings" panose="05000000000000000000" pitchFamily="2" charset="2"/>
                        </a:rPr>
                        <a:t>이번 학기 실습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EditPlus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문체부 제목 돋음체" panose="020B0609000101010101" pitchFamily="49" charset="-127"/>
                        </a:rPr>
                        <a:t>를 사용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문체부 제목 돋음체" panose="020B0609000101010101" pitchFamily="49" charset="-127"/>
                      </a:endParaRPr>
                    </a:p>
                  </a:txBody>
                  <a:tcPr marL="68580" marR="6858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문체부 제목 돋음체" panose="020B0609000101010101" pitchFamily="49" charset="-127"/>
                      </a:endParaRPr>
                    </a:p>
                  </a:txBody>
                  <a:tcPr marL="68580" marR="6858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24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JSP </a:t>
            </a:r>
            <a:r>
              <a:rPr lang="ko-KR" altLang="en-US" dirty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개발 환경 </a:t>
            </a:r>
            <a:r>
              <a:rPr lang="ko-KR" altLang="en-US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설정</a:t>
            </a:r>
            <a:r>
              <a:rPr lang="en-US" altLang="ko-KR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(2)</a:t>
            </a:r>
            <a:endParaRPr lang="en-US" altLang="ko-KR" dirty="0">
              <a:solidFill>
                <a:srgbClr val="0808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539552" y="1196752"/>
            <a:ext cx="813690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latinLnBrk="1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JDK 7 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설치</a:t>
            </a: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JDK 7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다운로드 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:</a:t>
            </a:r>
          </a:p>
          <a:p>
            <a:pPr marL="1371600" lvl="2" indent="-457200" latinLnBrk="1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http</a:t>
            </a:r>
            <a:r>
              <a:rPr lang="en-US" altLang="ko-KR" sz="16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://www.oracle.com/technetwork /</a:t>
            </a:r>
            <a:r>
              <a:rPr lang="en-US" altLang="ko-KR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java/</a:t>
            </a:r>
            <a:r>
              <a:rPr lang="en-US" altLang="ko-KR" sz="1600" dirty="0" err="1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javase</a:t>
            </a:r>
            <a:r>
              <a:rPr lang="en-US" altLang="ko-KR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/downloads/index.html</a:t>
            </a:r>
          </a:p>
          <a:p>
            <a:pPr marL="1371600" lvl="2" indent="-457200" latinLnBrk="1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윈도우 플랫폼용 </a:t>
            </a:r>
            <a:r>
              <a:rPr lang="en-US" altLang="ko-KR" sz="16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JDK </a:t>
            </a:r>
            <a:r>
              <a:rPr lang="en-US" altLang="ko-KR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“jdk-7u21-windows-i586.exe”</a:t>
            </a:r>
            <a:r>
              <a:rPr lang="ko-KR" altLang="en-US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를 </a:t>
            </a:r>
            <a:r>
              <a:rPr lang="en-US" altLang="ko-KR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PC</a:t>
            </a:r>
            <a:r>
              <a:rPr lang="ko-KR" altLang="en-US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로 다운로드</a:t>
            </a:r>
            <a:endParaRPr lang="en-US" altLang="ko-KR" sz="1600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1371600" lvl="2" indent="-457200" latinLnBrk="1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설치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</a:t>
            </a: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1371600" lvl="2" indent="-457200" latinLnBrk="1"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설치경로 변경 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: </a:t>
            </a: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C:\Java\jdk1.7.0_21”</a:t>
            </a:r>
          </a:p>
          <a:p>
            <a:pPr marL="1371600" lvl="2" indent="-457200" latinLnBrk="1">
              <a:buClr>
                <a:schemeClr val="accent6"/>
              </a:buClr>
              <a:buFont typeface="Wingdings" panose="05000000000000000000" pitchFamily="2" charset="2"/>
              <a:buChar char="v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pic>
        <p:nvPicPr>
          <p:cNvPr id="13313" name="_x173126360" descr="EMB000020cc45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24944"/>
            <a:ext cx="2304256" cy="174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_x173129400" descr="EMB000020cc456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924944"/>
            <a:ext cx="2304256" cy="174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_x173126840" descr="EMB000020cc456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924944"/>
            <a:ext cx="2315123" cy="174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05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JSP </a:t>
            </a:r>
            <a:r>
              <a:rPr lang="ko-KR" altLang="en-US" dirty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개발 환경 </a:t>
            </a:r>
            <a:r>
              <a:rPr lang="ko-KR" altLang="en-US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설정</a:t>
            </a:r>
            <a:r>
              <a:rPr lang="en-US" altLang="ko-KR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(3)</a:t>
            </a:r>
            <a:endParaRPr lang="en-US" altLang="ko-KR" dirty="0">
              <a:solidFill>
                <a:srgbClr val="0808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539552" y="1196752"/>
            <a:ext cx="813690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설치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(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계속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)</a:t>
            </a: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1371600" lvl="2" indent="-457200" latinLnBrk="1"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JRE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를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설치 여부 결정 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: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설치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1371600" lvl="2" indent="-457200" latinLnBrk="1">
              <a:buClr>
                <a:schemeClr val="accent6"/>
              </a:buClr>
              <a:buFont typeface="Wingdings" panose="05000000000000000000" pitchFamily="2" charset="2"/>
              <a:buChar char="v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1371600" lvl="2" indent="-457200" latinLnBrk="1">
              <a:buClr>
                <a:schemeClr val="accent6"/>
              </a:buClr>
              <a:buFont typeface="Wingdings" panose="05000000000000000000" pitchFamily="2" charset="2"/>
              <a:buChar char="v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1371600" lvl="2" indent="-457200" latinLnBrk="1">
              <a:buClr>
                <a:schemeClr val="accent6"/>
              </a:buClr>
              <a:buFont typeface="Wingdings" panose="05000000000000000000" pitchFamily="2" charset="2"/>
              <a:buChar char="v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1371600" lvl="2" indent="-457200" latinLnBrk="1">
              <a:buClr>
                <a:schemeClr val="accent6"/>
              </a:buClr>
              <a:buFont typeface="Wingdings" panose="05000000000000000000" pitchFamily="2" charset="2"/>
              <a:buChar char="v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1371600" lvl="2" indent="-457200" latinLnBrk="1">
              <a:buClr>
                <a:schemeClr val="accent6"/>
              </a:buClr>
              <a:buFont typeface="Wingdings" panose="05000000000000000000" pitchFamily="2" charset="2"/>
              <a:buChar char="v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1371600" lvl="2" indent="-457200" latinLnBrk="1">
              <a:buClr>
                <a:schemeClr val="accent6"/>
              </a:buClr>
              <a:buFont typeface="Wingdings" panose="05000000000000000000" pitchFamily="2" charset="2"/>
              <a:buChar char="v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1371600" lvl="2" indent="-457200" latinLnBrk="1">
              <a:buClr>
                <a:schemeClr val="accent6"/>
              </a:buClr>
              <a:buFont typeface="Wingdings" panose="05000000000000000000" pitchFamily="2" charset="2"/>
              <a:buChar char="v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1371600" lvl="2" indent="-457200" latinLnBrk="1">
              <a:buClr>
                <a:schemeClr val="accent6"/>
              </a:buClr>
              <a:buFont typeface="Wingdings" panose="05000000000000000000" pitchFamily="2" charset="2"/>
              <a:buChar char="v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1371600" lvl="2" indent="-457200" latinLnBrk="1"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JRE 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설치 완료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후 </a:t>
            </a:r>
            <a:r>
              <a:rPr lang="en-US" altLang="ko-KR" dirty="0" err="1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JavaFX</a:t>
            </a: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SDK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설치는 하지 않음</a:t>
            </a:r>
            <a:endParaRPr lang="ko-KR" altLang="en-US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1371600" lvl="2" indent="-457200" latinLnBrk="1">
              <a:buClr>
                <a:schemeClr val="accent6"/>
              </a:buClr>
              <a:buFont typeface="Wingdings" panose="05000000000000000000" pitchFamily="2" charset="2"/>
              <a:buChar char="v"/>
            </a:pPr>
            <a:endParaRPr lang="ko-KR" altLang="en-US" dirty="0"/>
          </a:p>
          <a:p>
            <a:pPr marL="1371600" lvl="2" indent="-457200" latinLnBrk="1">
              <a:buClr>
                <a:schemeClr val="accent6"/>
              </a:buClr>
              <a:buFont typeface="Wingdings" panose="05000000000000000000" pitchFamily="2" charset="2"/>
              <a:buChar char="v"/>
            </a:pPr>
            <a:endParaRPr lang="ko-KR" altLang="en-US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1371600" lvl="2" indent="-457200" latinLnBrk="1">
              <a:buClr>
                <a:schemeClr val="accent6"/>
              </a:buClr>
              <a:buFont typeface="Wingdings" panose="05000000000000000000" pitchFamily="2" charset="2"/>
              <a:buChar char="v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pic>
        <p:nvPicPr>
          <p:cNvPr id="14337" name="_x173127480" descr="EMB000020cc45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32359"/>
            <a:ext cx="2304256" cy="174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3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JSP </a:t>
            </a:r>
            <a:r>
              <a:rPr lang="ko-KR" altLang="en-US" dirty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개발 환경 </a:t>
            </a:r>
            <a:r>
              <a:rPr lang="ko-KR" altLang="en-US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설정</a:t>
            </a:r>
            <a:r>
              <a:rPr lang="en-US" altLang="ko-KR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(4)</a:t>
            </a:r>
            <a:endParaRPr lang="en-US" altLang="ko-KR" dirty="0">
              <a:solidFill>
                <a:srgbClr val="0808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539552" y="1196752"/>
            <a:ext cx="813690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latinLnBrk="1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JAVA_HOME 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환경변수 설정</a:t>
            </a: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웹 컨테이너가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정상적으로 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실행되려면 </a:t>
            </a: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JDK 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설치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경로가 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필요</a:t>
            </a: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운영체제</a:t>
            </a: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(OS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)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의 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환경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변수에 등록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“</a:t>
            </a:r>
            <a:r>
              <a:rPr lang="ko-KR" altLang="en-US" spc="-15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윈도우 </a:t>
            </a:r>
            <a:r>
              <a:rPr lang="en-US" altLang="ko-KR" spc="-15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7</a:t>
            </a:r>
            <a:r>
              <a:rPr lang="en-US" altLang="ko-KR" spc="-15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” :</a:t>
            </a:r>
            <a:r>
              <a:rPr lang="ko-KR" altLang="en-US" spc="-15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</a:t>
            </a:r>
            <a:r>
              <a:rPr lang="ko-KR" altLang="en-US" spc="-15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“제어판” </a:t>
            </a:r>
            <a:r>
              <a:rPr lang="en-US" altLang="ko-KR" spc="-15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&gt;</a:t>
            </a:r>
            <a:r>
              <a:rPr lang="ko-KR" altLang="en-US" spc="-15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</a:t>
            </a:r>
            <a:r>
              <a:rPr lang="ko-KR" altLang="en-US" spc="-15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“시스템 및 보안” </a:t>
            </a:r>
            <a:r>
              <a:rPr lang="en-US" altLang="ko-KR" spc="-15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&gt;</a:t>
            </a:r>
            <a:r>
              <a:rPr lang="ko-KR" altLang="en-US" spc="-15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</a:t>
            </a:r>
            <a:r>
              <a:rPr lang="ko-KR" altLang="en-US" spc="-15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“시스템</a:t>
            </a:r>
            <a:r>
              <a:rPr lang="ko-KR" altLang="en-US" spc="-15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” </a:t>
            </a:r>
            <a:r>
              <a:rPr lang="en-US" altLang="ko-KR" spc="-15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&gt;</a:t>
            </a:r>
            <a:r>
              <a:rPr lang="ko-KR" altLang="en-US" spc="-15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“</a:t>
            </a:r>
            <a:r>
              <a:rPr lang="ko-KR" altLang="en-US" spc="-15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고급 시스템 설정</a:t>
            </a:r>
            <a:r>
              <a:rPr lang="ko-KR" altLang="en-US" spc="-15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” </a:t>
            </a:r>
            <a:endParaRPr lang="en-US" altLang="ko-KR" spc="-150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lvl="1" latinLnBrk="1">
              <a:buClr>
                <a:schemeClr val="accent6"/>
              </a:buClr>
            </a:pPr>
            <a:r>
              <a:rPr lang="en-US" altLang="ko-KR" spc="-15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  <a:sym typeface="Wingdings" panose="05000000000000000000" pitchFamily="2" charset="2"/>
              </a:rPr>
              <a:t>         </a:t>
            </a:r>
            <a:r>
              <a:rPr lang="ko-KR" altLang="en-US" spc="-15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  <a:sym typeface="Wingdings" panose="05000000000000000000" pitchFamily="2" charset="2"/>
              </a:rPr>
              <a:t>환경변수 </a:t>
            </a:r>
            <a:r>
              <a:rPr lang="en-US" altLang="ko-KR" spc="-15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  <a:sym typeface="Wingdings" panose="05000000000000000000" pitchFamily="2" charset="2"/>
              </a:rPr>
              <a:t>(N)</a:t>
            </a:r>
            <a:endParaRPr lang="ko-KR" altLang="en-US" spc="-150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pic>
        <p:nvPicPr>
          <p:cNvPr id="15361" name="_x173129480" descr="EMB000020cc4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062" y="2708919"/>
            <a:ext cx="5063807" cy="357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88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JSP </a:t>
            </a:r>
            <a:r>
              <a:rPr lang="ko-KR" altLang="en-US" dirty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개발 환경 </a:t>
            </a:r>
            <a:r>
              <a:rPr lang="ko-KR" altLang="en-US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설정</a:t>
            </a:r>
            <a:r>
              <a:rPr lang="en-US" altLang="ko-KR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(5)</a:t>
            </a:r>
            <a:endParaRPr lang="en-US" altLang="ko-KR" dirty="0">
              <a:solidFill>
                <a:srgbClr val="0808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539552" y="1196752"/>
            <a:ext cx="813690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latinLnBrk="1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JAVA_HOME 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환경변수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설정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(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계속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)</a:t>
            </a:r>
            <a:endParaRPr lang="ko-KR" altLang="en-US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시스템 환경 변수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pic>
        <p:nvPicPr>
          <p:cNvPr id="16385" name="_x173126840" descr="EMB000020cc45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44824"/>
            <a:ext cx="4968552" cy="375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79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JSP </a:t>
            </a:r>
            <a:r>
              <a:rPr lang="ko-KR" altLang="en-US" dirty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개발 환경 </a:t>
            </a:r>
            <a:r>
              <a:rPr lang="ko-KR" altLang="en-US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설정</a:t>
            </a:r>
            <a:r>
              <a:rPr lang="en-US" altLang="ko-KR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(6)</a:t>
            </a:r>
            <a:endParaRPr lang="en-US" altLang="ko-KR" dirty="0">
              <a:solidFill>
                <a:srgbClr val="0808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539552" y="1196752"/>
            <a:ext cx="813690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latinLnBrk="1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JAVA_HOME 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환경변수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설정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(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계속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)</a:t>
            </a:r>
            <a:endParaRPr lang="ko-KR" altLang="en-US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새 사용자 변수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1371600" lvl="2" indent="-457200" latinLnBrk="1"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변수 값 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: JDK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를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설치한 경로명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pic>
        <p:nvPicPr>
          <p:cNvPr id="17409" name="_x173127960" descr="EMB000020cc458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778" y="1987276"/>
            <a:ext cx="6782089" cy="223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9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JSP </a:t>
            </a:r>
            <a:r>
              <a:rPr lang="ko-KR" altLang="en-US" dirty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개발 환경 </a:t>
            </a:r>
            <a:r>
              <a:rPr lang="ko-KR" altLang="en-US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설정</a:t>
            </a:r>
            <a:r>
              <a:rPr lang="en-US" altLang="ko-KR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(7)</a:t>
            </a:r>
            <a:endParaRPr lang="en-US" altLang="ko-KR" dirty="0">
              <a:solidFill>
                <a:srgbClr val="0808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539552" y="1196752"/>
            <a:ext cx="813690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latinLnBrk="1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웹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컨테이너 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- </a:t>
            </a:r>
            <a:r>
              <a:rPr lang="ko-KR" altLang="en-US" dirty="0" err="1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톰캣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설치</a:t>
            </a: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톰캣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(Tomcat)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다운로드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1371600" lvl="2" indent="-457200" latinLnBrk="1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http://tomcat.apache.org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/</a:t>
            </a:r>
          </a:p>
          <a:p>
            <a:pPr marL="1371600" lvl="2" indent="-457200" latinLnBrk="1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윈도우 용 “</a:t>
            </a: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apache-tomcat-7.0.40-windows-x86.zip” </a:t>
            </a: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다운 파일 압축 풀기를 하면 설치가 된다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.</a:t>
            </a: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</a:t>
            </a: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pic>
        <p:nvPicPr>
          <p:cNvPr id="18433" name="_x172088288" descr="EMB000020cc45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3"/>
          <a:stretch>
            <a:fillRect/>
          </a:stretch>
        </p:blipFill>
        <p:spPr bwMode="auto">
          <a:xfrm>
            <a:off x="1403648" y="2801714"/>
            <a:ext cx="2880320" cy="309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84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JSP </a:t>
            </a:r>
            <a:r>
              <a:rPr lang="ko-KR" altLang="en-US" dirty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개발 환경 </a:t>
            </a:r>
            <a:r>
              <a:rPr lang="ko-KR" altLang="en-US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설정</a:t>
            </a:r>
            <a:r>
              <a:rPr lang="en-US" altLang="ko-KR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(8)</a:t>
            </a:r>
            <a:endParaRPr lang="en-US" altLang="ko-KR" dirty="0">
              <a:solidFill>
                <a:srgbClr val="0808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539552" y="1196752"/>
            <a:ext cx="813690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latinLnBrk="1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ko-KR" b="1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</a:t>
            </a:r>
            <a:r>
              <a:rPr lang="ko-KR" altLang="en-US" dirty="0" err="1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톰캣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폴더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bin – </a:t>
            </a:r>
            <a:r>
              <a:rPr lang="ko-KR" altLang="en-US" dirty="0" err="1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톰캣을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실행하고 종료시키는 스크립트 파일</a:t>
            </a: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conf</a:t>
            </a: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– </a:t>
            </a:r>
            <a:r>
              <a:rPr lang="ko-KR" altLang="en-US" dirty="0" err="1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톰캣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설정 파일</a:t>
            </a: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lib – </a:t>
            </a:r>
            <a:r>
              <a:rPr lang="ko-KR" altLang="en-US" dirty="0" err="1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톰캣을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실행하는 데 필요한 라이브러리 파일</a:t>
            </a: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logs – </a:t>
            </a:r>
            <a:r>
              <a:rPr lang="ko-KR" altLang="en-US" dirty="0" err="1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톰캣의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로그 정보 관련한 파일</a:t>
            </a: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temp – </a:t>
            </a:r>
            <a:r>
              <a:rPr lang="ko-KR" altLang="en-US" dirty="0" err="1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톰캣이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실행되는 동안 사용될 임시 파일</a:t>
            </a: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webapps</a:t>
            </a: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\ROOT – 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웹 어플리케이션</a:t>
            </a: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(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실습용 프로그램 파일들</a:t>
            </a: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)</a:t>
            </a:r>
            <a:endParaRPr lang="ko-KR" altLang="en-US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work – </a:t>
            </a:r>
            <a:r>
              <a:rPr lang="ko-KR" altLang="en-US" dirty="0" err="1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톰캣이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실행되는 동안 사용되는 작업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파일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457200" indent="-457200" latinLnBrk="1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ko-KR" altLang="en-US" dirty="0" err="1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톰캣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실행 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(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명령 프롬프트에서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)</a:t>
            </a: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C:\apache-tomcat-7.0.40\bin&gt;startup.bat 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457200" indent="-457200" latinLnBrk="1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ko-KR" altLang="en-US" dirty="0" err="1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톰캣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종료 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(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명령 프롬프트에서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)</a:t>
            </a: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C:\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apache-tomcat-7.0.40\bin&gt;shutdown.bat </a:t>
            </a: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ko-KR" altLang="en-US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5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JSP </a:t>
            </a:r>
            <a:r>
              <a:rPr lang="ko-KR" altLang="en-US" dirty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개발 환경 </a:t>
            </a:r>
            <a:r>
              <a:rPr lang="ko-KR" altLang="en-US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설정</a:t>
            </a:r>
            <a:r>
              <a:rPr lang="en-US" altLang="ko-KR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(9)</a:t>
            </a:r>
            <a:endParaRPr lang="en-US" altLang="ko-KR" dirty="0">
              <a:solidFill>
                <a:srgbClr val="0808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539552" y="1196752"/>
            <a:ext cx="813690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latinLnBrk="1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실습 환경</a:t>
            </a: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JSP(FTP)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실습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서버 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: 203.230.158.231 (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웹 컨테이너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-</a:t>
            </a:r>
            <a:r>
              <a:rPr lang="ko-KR" altLang="en-US" dirty="0" err="1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톰캣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-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가 설치 됨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)  </a:t>
            </a:r>
          </a:p>
          <a:p>
            <a:pPr lvl="1" latinLnBrk="1">
              <a:buClr>
                <a:schemeClr val="accent6"/>
              </a:buClr>
            </a:pP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     =&gt;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이 서버에는 아래와 같이 학생 개개인의 폴더가 생성되어 있음</a:t>
            </a: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lvl="1" latinLnBrk="1">
              <a:buClr>
                <a:schemeClr val="accent6"/>
              </a:buClr>
            </a:pP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          203.230.158.231/2014/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반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/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학번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lvl="1" latinLnBrk="1">
              <a:buClr>
                <a:schemeClr val="accent6"/>
              </a:buClr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lvl="1" latinLnBrk="1">
              <a:buClr>
                <a:schemeClr val="accent6"/>
              </a:buClr>
            </a:pP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         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예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1 : A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반 학번 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2014141001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학생 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lvl="1" latinLnBrk="1">
              <a:buClr>
                <a:schemeClr val="accent6"/>
              </a:buClr>
            </a:pP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              =&gt; 203.230.158.231/2014/A/2014141001</a:t>
            </a: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lvl="1" latinLnBrk="1">
              <a:buClr>
                <a:schemeClr val="accent6"/>
              </a:buClr>
            </a:pP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        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예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2 : B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반 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학번 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2014141002 </a:t>
            </a:r>
            <a:r>
              <a:rPr lang="ko-KR" altLang="en-US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학생 </a:t>
            </a: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lvl="1" latinLnBrk="1">
              <a:buClr>
                <a:schemeClr val="accent6"/>
              </a:buClr>
            </a:pP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               =&gt; 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203.230.158.231/2014/B/2014141002</a:t>
            </a:r>
          </a:p>
          <a:p>
            <a:pPr lvl="1" latinLnBrk="1">
              <a:buClr>
                <a:schemeClr val="accent6"/>
              </a:buClr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457200" indent="-457200" latinLnBrk="1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실습 폴더 생성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과목 폴더 생성 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: </a:t>
            </a:r>
          </a:p>
          <a:p>
            <a:pPr lvl="1" latinLnBrk="1">
              <a:buClr>
                <a:schemeClr val="accent6"/>
              </a:buClr>
            </a:pP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      203.230.158.231/2014/A/2014141001/JSP</a:t>
            </a: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매 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chapter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별 폴더를 아래와 같이 생성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lvl="1" latinLnBrk="1">
              <a:buClr>
                <a:schemeClr val="accent6"/>
              </a:buClr>
            </a:pP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      203.230.158.231/2014/A/2014141001/JSP/chap02</a:t>
            </a:r>
          </a:p>
          <a:p>
            <a:pPr lvl="1" latinLnBrk="1">
              <a:buClr>
                <a:schemeClr val="accent6"/>
              </a:buClr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742950" lvl="1" indent="-285750" latinLnBrk="1"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교재의 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“C</a:t>
            </a: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:\apache-tomcat-7.0.40\</a:t>
            </a:r>
            <a:r>
              <a:rPr lang="en-US" altLang="ko-KR" dirty="0" err="1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webapps</a:t>
            </a: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\ROOT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\”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를 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lvl="1" latinLnBrk="1">
              <a:buClr>
                <a:schemeClr val="accent6"/>
              </a:buClr>
            </a:pP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                “203.230.158.231/2014/A/2014141001/”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로 대체</a:t>
            </a: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lvl="1" latinLnBrk="1">
              <a:buClr>
                <a:schemeClr val="accent6"/>
              </a:buClr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161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컴퓨터 구조</a:t>
            </a:r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(1)</a:t>
            </a:r>
            <a:endParaRPr lang="en-US" altLang="ko-KR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4786322"/>
            <a:ext cx="8429684" cy="214314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accent6"/>
              </a:buClr>
              <a:buFontTx/>
              <a:buNone/>
            </a:pPr>
            <a:r>
              <a:rPr lang="en-US" altLang="ko-KR" sz="18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</a:t>
            </a:r>
            <a:endParaRPr lang="en-US" altLang="ko-KR" sz="1800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6417A-E73F-4F96-B66A-7E90D29A5175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7" name="순서도: 화면 표시 6"/>
          <p:cNvSpPr/>
          <p:nvPr/>
        </p:nvSpPr>
        <p:spPr bwMode="auto">
          <a:xfrm>
            <a:off x="1357290" y="1785926"/>
            <a:ext cx="1857388" cy="1000132"/>
          </a:xfrm>
          <a:prstGeom prst="flowChartDisplay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+mj-ea"/>
              <a:ea typeface="문체부 제목 돋음체" panose="020B0609000101010101" pitchFamily="49" charset="-127"/>
            </a:endParaRPr>
          </a:p>
        </p:txBody>
      </p:sp>
      <p:pic>
        <p:nvPicPr>
          <p:cNvPr id="1026" name="Picture 2" descr="D:\MyDocs\Docs2\이미지\모니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1428736"/>
            <a:ext cx="746934" cy="500066"/>
          </a:xfrm>
          <a:prstGeom prst="rect">
            <a:avLst/>
          </a:prstGeom>
          <a:noFill/>
        </p:spPr>
      </p:pic>
      <p:pic>
        <p:nvPicPr>
          <p:cNvPr id="1027" name="Picture 3" descr="D:\MyDocs\Docs2\이미지\키보드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298" y="2746384"/>
            <a:ext cx="511184" cy="285752"/>
          </a:xfrm>
          <a:prstGeom prst="rect">
            <a:avLst/>
          </a:prstGeom>
          <a:noFill/>
        </p:spPr>
      </p:pic>
      <p:pic>
        <p:nvPicPr>
          <p:cNvPr id="1028" name="Picture 4" descr="D:\MyDocs\Docs2\이미지\마우스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28860" y="3032136"/>
            <a:ext cx="595296" cy="396864"/>
          </a:xfrm>
          <a:prstGeom prst="rect">
            <a:avLst/>
          </a:prstGeom>
          <a:noFill/>
        </p:spPr>
      </p:pic>
      <p:pic>
        <p:nvPicPr>
          <p:cNvPr id="1030" name="Picture 6" descr="D:\MyDocs\Docs2\이미지\프린터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57290" y="3786190"/>
            <a:ext cx="727474" cy="714380"/>
          </a:xfrm>
          <a:prstGeom prst="rect">
            <a:avLst/>
          </a:prstGeom>
          <a:noFill/>
        </p:spPr>
      </p:pic>
      <p:pic>
        <p:nvPicPr>
          <p:cNvPr id="1031" name="Picture 7" descr="D:\MyDocs\Docs2\이미지\디스크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2066" y="4214818"/>
            <a:ext cx="1784791" cy="1579540"/>
          </a:xfrm>
          <a:prstGeom prst="rect">
            <a:avLst/>
          </a:prstGeom>
          <a:noFill/>
        </p:spPr>
      </p:pic>
      <p:pic>
        <p:nvPicPr>
          <p:cNvPr id="1032" name="Picture 8" descr="D:\MyDocs\Docs2\이미지\메모리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72132" y="1285860"/>
            <a:ext cx="571504" cy="543147"/>
          </a:xfrm>
          <a:prstGeom prst="rect">
            <a:avLst/>
          </a:prstGeom>
          <a:noFill/>
        </p:spPr>
      </p:pic>
      <p:pic>
        <p:nvPicPr>
          <p:cNvPr id="1033" name="Picture 9" descr="D:\MyDocs\Docs2\이미지\메모리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0628" y="2542522"/>
            <a:ext cx="1698641" cy="886478"/>
          </a:xfrm>
          <a:prstGeom prst="rect">
            <a:avLst/>
          </a:prstGeom>
          <a:noFill/>
        </p:spPr>
      </p:pic>
      <p:cxnSp>
        <p:nvCxnSpPr>
          <p:cNvPr id="18" name="직선 화살표 연결선 17"/>
          <p:cNvCxnSpPr/>
          <p:nvPr/>
        </p:nvCxnSpPr>
        <p:spPr bwMode="auto">
          <a:xfrm>
            <a:off x="3214678" y="1643050"/>
            <a:ext cx="1857388" cy="857256"/>
          </a:xfrm>
          <a:prstGeom prst="straightConnector1">
            <a:avLst/>
          </a:prstGeom>
          <a:noFill/>
          <a:ln w="635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직선 화살표 연결선 20"/>
          <p:cNvCxnSpPr/>
          <p:nvPr/>
        </p:nvCxnSpPr>
        <p:spPr bwMode="auto">
          <a:xfrm rot="5400000" flipH="1" flipV="1">
            <a:off x="2500298" y="2285992"/>
            <a:ext cx="428628" cy="1588"/>
          </a:xfrm>
          <a:prstGeom prst="straightConnector1">
            <a:avLst/>
          </a:prstGeom>
          <a:noFill/>
          <a:ln w="635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/>
          <p:cNvCxnSpPr/>
          <p:nvPr/>
        </p:nvCxnSpPr>
        <p:spPr bwMode="auto">
          <a:xfrm>
            <a:off x="5643570" y="192880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arrow"/>
            <a:tailEnd type="arrow"/>
          </a:ln>
          <a:effectLst/>
        </p:spPr>
      </p:cxnSp>
      <p:cxnSp>
        <p:nvCxnSpPr>
          <p:cNvPr id="26" name="직선 화살표 연결선 25"/>
          <p:cNvCxnSpPr/>
          <p:nvPr/>
        </p:nvCxnSpPr>
        <p:spPr bwMode="auto">
          <a:xfrm rot="5400000">
            <a:off x="5608645" y="2249479"/>
            <a:ext cx="500066" cy="1588"/>
          </a:xfrm>
          <a:prstGeom prst="straightConnector1">
            <a:avLst/>
          </a:prstGeom>
          <a:noFill/>
          <a:ln w="635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8" name="직선 화살표 연결선 27"/>
          <p:cNvCxnSpPr>
            <a:stCxn id="1033" idx="2"/>
          </p:cNvCxnSpPr>
          <p:nvPr/>
        </p:nvCxnSpPr>
        <p:spPr bwMode="auto">
          <a:xfrm rot="16200000" flipH="1">
            <a:off x="5532445" y="3746503"/>
            <a:ext cx="642944" cy="7937"/>
          </a:xfrm>
          <a:prstGeom prst="straightConnector1">
            <a:avLst/>
          </a:prstGeom>
          <a:noFill/>
          <a:ln w="635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직선 화살표 연결선 31"/>
          <p:cNvCxnSpPr/>
          <p:nvPr/>
        </p:nvCxnSpPr>
        <p:spPr bwMode="auto">
          <a:xfrm rot="10800000" flipV="1">
            <a:off x="2214546" y="3286124"/>
            <a:ext cx="2786082" cy="714380"/>
          </a:xfrm>
          <a:prstGeom prst="straightConnector1">
            <a:avLst/>
          </a:prstGeom>
          <a:noFill/>
          <a:ln w="635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6357950" y="1071546"/>
            <a:ext cx="2286016" cy="1182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중앙처리장치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>
              <a:lnSpc>
                <a:spcPts val="1700"/>
              </a:lnSpc>
            </a:pP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(CPU : Central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           Processing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           Unit)</a:t>
            </a:r>
          </a:p>
          <a:p>
            <a:pPr>
              <a:lnSpc>
                <a:spcPts val="1700"/>
              </a:lnSpc>
            </a:pP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프로세서</a:t>
            </a:r>
            <a:endParaRPr lang="ko-KR" altLang="en-US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43702" y="2571744"/>
            <a:ext cx="214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주기억장치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(Memory)</a:t>
            </a:r>
            <a:endParaRPr lang="ko-KR" altLang="en-US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58016" y="4429132"/>
            <a:ext cx="2000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보조기억장치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(HDD : Hard</a:t>
            </a:r>
          </a:p>
          <a:p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           Disc</a:t>
            </a:r>
          </a:p>
          <a:p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           Drive)</a:t>
            </a:r>
            <a:endParaRPr lang="ko-KR" altLang="en-US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472" y="4429132"/>
            <a:ext cx="214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출력장치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(Printer)</a:t>
            </a:r>
            <a:endParaRPr lang="ko-KR" altLang="en-US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8596" y="1285860"/>
            <a:ext cx="1357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화면장치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(Display,</a:t>
            </a:r>
          </a:p>
          <a:p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Monitor)</a:t>
            </a:r>
            <a:endParaRPr lang="ko-KR" altLang="en-US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0034" y="2505670"/>
            <a:ext cx="1785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입력장치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(Mouse,</a:t>
            </a:r>
          </a:p>
          <a:p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K/B : </a:t>
            </a:r>
            <a:r>
              <a:rPr lang="en-US" altLang="ko-KR" dirty="0" err="1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KeyBoard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)</a:t>
            </a:r>
            <a:endParaRPr lang="ko-KR" altLang="en-US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 bwMode="auto">
          <a:xfrm rot="16200000" flipH="1">
            <a:off x="5826133" y="3746504"/>
            <a:ext cx="642944" cy="7937"/>
          </a:xfrm>
          <a:prstGeom prst="straightConnector1">
            <a:avLst/>
          </a:prstGeom>
          <a:noFill/>
          <a:ln w="6350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7" name="직선 화살표 연결선 26"/>
          <p:cNvCxnSpPr/>
          <p:nvPr/>
        </p:nvCxnSpPr>
        <p:spPr bwMode="auto">
          <a:xfrm>
            <a:off x="3143240" y="1928802"/>
            <a:ext cx="1857388" cy="857256"/>
          </a:xfrm>
          <a:prstGeom prst="straightConnector1">
            <a:avLst/>
          </a:prstGeom>
          <a:noFill/>
          <a:ln w="6350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/>
          </a:ln>
          <a:effectLst/>
        </p:spPr>
      </p:cxnSp>
      <p:pic>
        <p:nvPicPr>
          <p:cNvPr id="2" name="Picture 2" descr="D:\JEIU Document\Lecture\DBLec20122\464734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71736" y="4857760"/>
            <a:ext cx="1524000" cy="1076325"/>
          </a:xfrm>
          <a:prstGeom prst="rect">
            <a:avLst/>
          </a:prstGeom>
          <a:noFill/>
        </p:spPr>
      </p:pic>
      <p:cxnSp>
        <p:nvCxnSpPr>
          <p:cNvPr id="42" name="직선 화살표 연결선 41"/>
          <p:cNvCxnSpPr/>
          <p:nvPr/>
        </p:nvCxnSpPr>
        <p:spPr bwMode="auto">
          <a:xfrm rot="5400000">
            <a:off x="3857620" y="3571876"/>
            <a:ext cx="1500198" cy="1214446"/>
          </a:xfrm>
          <a:prstGeom prst="straightConnector1">
            <a:avLst/>
          </a:prstGeom>
          <a:noFill/>
          <a:ln w="50800" cap="flat" cmpd="sng" algn="ctr">
            <a:solidFill>
              <a:srgbClr val="080808"/>
            </a:solidFill>
            <a:prstDash val="sysDash"/>
            <a:round/>
            <a:headEnd type="triangle" w="med" len="med"/>
            <a:tailEnd type="triangle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3000364" y="450057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인터넷망</a:t>
            </a:r>
            <a:endParaRPr lang="ko-KR" altLang="en-US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JSP </a:t>
            </a:r>
            <a:r>
              <a:rPr lang="ko-KR" altLang="en-US" dirty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개발 환경 </a:t>
            </a:r>
            <a:r>
              <a:rPr lang="ko-KR" altLang="en-US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설정</a:t>
            </a:r>
            <a:r>
              <a:rPr lang="en-US" altLang="ko-KR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(10)</a:t>
            </a:r>
            <a:endParaRPr lang="en-US" altLang="ko-KR" dirty="0">
              <a:solidFill>
                <a:srgbClr val="0808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539552" y="1196752"/>
            <a:ext cx="813690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latinLnBrk="1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기본 실습 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1</a:t>
            </a: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메모장을 이용하여 아래와 같이 작성하고 파일명을 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“</a:t>
            </a: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welcome1.html”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로 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PC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에 저장한다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.</a:t>
            </a:r>
            <a:endParaRPr lang="ko-KR" altLang="en-US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PC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에 저장된 </a:t>
            </a:r>
            <a:r>
              <a:rPr lang="en-US" altLang="ko-KR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“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welcome1.html”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을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FTP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서버의 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chap02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폴더에 복사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(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업로드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)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한다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.</a:t>
            </a: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브라우저 주소에</a:t>
            </a: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lvl="1" latinLnBrk="1">
              <a:buClr>
                <a:schemeClr val="accent6"/>
              </a:buClr>
            </a:pPr>
            <a:r>
              <a:rPr lang="en-US" altLang="ko-KR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         </a:t>
            </a:r>
            <a:r>
              <a:rPr lang="en-US" altLang="ko-KR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http://203.230.158.231:8080/2014/A/2014141001/JSP/chap02/welcome1.html</a:t>
            </a:r>
            <a:endParaRPr lang="en-US" altLang="ko-KR" sz="1600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lvl="1" latinLnBrk="1">
              <a:buClr>
                <a:schemeClr val="accent6"/>
              </a:buClr>
            </a:pPr>
            <a:r>
              <a:rPr lang="en-US" altLang="ko-KR" sz="12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</a:t>
            </a:r>
            <a:r>
              <a:rPr lang="en-US" altLang="ko-KR" sz="12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        </a:t>
            </a:r>
            <a:r>
              <a:rPr lang="ko-KR" altLang="en-US" sz="12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를 입력하고 실행한다</a:t>
            </a:r>
            <a:r>
              <a:rPr lang="en-US" altLang="ko-KR" sz="12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. (** </a:t>
            </a:r>
            <a:r>
              <a:rPr lang="ko-KR" altLang="en-US" sz="12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대소문자를 정확히 입력한다</a:t>
            </a:r>
            <a:r>
              <a:rPr lang="en-US" altLang="ko-KR" sz="12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)</a:t>
            </a:r>
            <a:endParaRPr lang="en-US" altLang="ko-KR" sz="1200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59632" y="2242091"/>
            <a:ext cx="6912768" cy="230832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ko-KR" sz="16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&lt;!DOCTYPE HTML PUBLIC "-//W3C//DTD HTML 4.0 Transitional//EN"&gt;</a:t>
            </a:r>
          </a:p>
          <a:p>
            <a:pPr latinLnBrk="1"/>
            <a:r>
              <a:rPr lang="en-US" altLang="ko-KR" sz="16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&lt;HTML&gt;</a:t>
            </a:r>
          </a:p>
          <a:p>
            <a:pPr latinLnBrk="1"/>
            <a:r>
              <a:rPr lang="en-US" altLang="ko-KR" sz="16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&lt;HEAD&gt;</a:t>
            </a:r>
          </a:p>
          <a:p>
            <a:pPr latinLnBrk="1"/>
            <a:r>
              <a:rPr lang="en-US" altLang="ko-KR" sz="16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&lt;TITLE&gt; </a:t>
            </a:r>
            <a:r>
              <a:rPr lang="ko-KR" altLang="en-US" sz="16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정적 웹 페이지 </a:t>
            </a:r>
            <a:r>
              <a:rPr lang="en-US" altLang="ko-KR" sz="16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&lt;/TITLE&gt;</a:t>
            </a:r>
          </a:p>
          <a:p>
            <a:pPr latinLnBrk="1"/>
            <a:r>
              <a:rPr lang="en-US" altLang="ko-KR" sz="16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&lt;/HEAD&gt;</a:t>
            </a:r>
          </a:p>
          <a:p>
            <a:pPr latinLnBrk="1"/>
            <a:r>
              <a:rPr lang="en-US" altLang="ko-KR" sz="16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&lt;BODY&gt;</a:t>
            </a:r>
          </a:p>
          <a:p>
            <a:pPr latinLnBrk="1"/>
            <a:r>
              <a:rPr lang="ko-KR" altLang="en-US" sz="16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정적 웹 페이지 방문을 환영합니다</a:t>
            </a:r>
            <a:r>
              <a:rPr lang="en-US" altLang="ko-KR" sz="16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.</a:t>
            </a:r>
            <a:endParaRPr lang="ko-KR" altLang="en-US" sz="1600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latinLnBrk="1"/>
            <a:r>
              <a:rPr lang="en-US" altLang="ko-KR" sz="16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&lt;/BODY&gt;</a:t>
            </a:r>
          </a:p>
          <a:p>
            <a:pPr latinLnBrk="1"/>
            <a:r>
              <a:rPr lang="en-US" altLang="ko-KR" sz="16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079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JSP </a:t>
            </a:r>
            <a:r>
              <a:rPr lang="ko-KR" altLang="en-US" dirty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개발 환경 </a:t>
            </a:r>
            <a:r>
              <a:rPr lang="ko-KR" altLang="en-US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설정</a:t>
            </a:r>
            <a:r>
              <a:rPr lang="en-US" altLang="ko-KR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문체부 제목 돋음체" panose="020B0609000101010101" pitchFamily="49" charset="-127"/>
              </a:rPr>
              <a:t>(11)</a:t>
            </a:r>
            <a:endParaRPr lang="en-US" altLang="ko-KR" dirty="0">
              <a:solidFill>
                <a:srgbClr val="0808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539552" y="1196752"/>
            <a:ext cx="813690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latinLnBrk="1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기본 실습 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2</a:t>
            </a: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메모장을 이용하여 아래와 같이 작성하고 파일명을 </a:t>
            </a:r>
            <a:r>
              <a:rPr lang="en-US" altLang="ko-KR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“welcome2.jsp”</a:t>
            </a:r>
            <a:r>
              <a:rPr lang="ko-KR" altLang="en-US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로 </a:t>
            </a:r>
            <a:r>
              <a:rPr lang="en-US" altLang="ko-KR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PC</a:t>
            </a:r>
            <a:r>
              <a:rPr lang="ko-KR" altLang="en-US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에 저장한다</a:t>
            </a:r>
            <a:r>
              <a:rPr lang="en-US" altLang="ko-KR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.</a:t>
            </a:r>
            <a:endParaRPr lang="ko-KR" altLang="en-US" sz="1600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PC</a:t>
            </a:r>
            <a:r>
              <a:rPr lang="ko-KR" altLang="en-US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에 저장된 </a:t>
            </a:r>
            <a:r>
              <a:rPr lang="en-US" altLang="ko-KR" sz="16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“</a:t>
            </a:r>
            <a:r>
              <a:rPr lang="en-US" altLang="ko-KR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welcome2.jsp”</a:t>
            </a:r>
            <a:r>
              <a:rPr lang="ko-KR" altLang="en-US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를</a:t>
            </a:r>
            <a:r>
              <a:rPr lang="en-US" altLang="ko-KR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FTP </a:t>
            </a:r>
            <a:r>
              <a:rPr lang="ko-KR" altLang="en-US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서버의 </a:t>
            </a:r>
            <a:r>
              <a:rPr lang="en-US" altLang="ko-KR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chap02 </a:t>
            </a:r>
            <a:r>
              <a:rPr lang="ko-KR" altLang="en-US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폴더에 복사</a:t>
            </a:r>
            <a:r>
              <a:rPr lang="en-US" altLang="ko-KR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(</a:t>
            </a:r>
            <a:r>
              <a:rPr lang="ko-KR" altLang="en-US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업로드</a:t>
            </a:r>
            <a:r>
              <a:rPr lang="en-US" altLang="ko-KR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)</a:t>
            </a:r>
            <a:r>
              <a:rPr lang="ko-KR" altLang="en-US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한다</a:t>
            </a:r>
            <a:r>
              <a:rPr lang="en-US" altLang="ko-KR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.</a:t>
            </a: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브라우저 주소에</a:t>
            </a:r>
            <a:endParaRPr lang="en-US" altLang="ko-KR" sz="1600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lvl="1" latinLnBrk="1">
              <a:buClr>
                <a:schemeClr val="accent6"/>
              </a:buClr>
            </a:pPr>
            <a:r>
              <a:rPr lang="en-US" altLang="ko-KR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         </a:t>
            </a:r>
            <a:r>
              <a:rPr lang="en-US" altLang="ko-KR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http</a:t>
            </a:r>
            <a:r>
              <a:rPr lang="en-US" altLang="ko-KR" sz="16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://</a:t>
            </a:r>
            <a:r>
              <a:rPr lang="en-US" altLang="ko-KR" sz="16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203.230.158.231:8080/2014/A/2014141001/JSP/chap02/welcome2.jsp</a:t>
            </a:r>
            <a:endParaRPr lang="en-US" altLang="ko-KR" sz="1600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lvl="1" latinLnBrk="1">
              <a:buClr>
                <a:schemeClr val="accent6"/>
              </a:buClr>
            </a:pPr>
            <a:r>
              <a:rPr lang="en-US" altLang="ko-KR" sz="12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</a:t>
            </a:r>
            <a:r>
              <a:rPr lang="en-US" altLang="ko-KR" sz="12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        </a:t>
            </a:r>
            <a:r>
              <a:rPr lang="ko-KR" altLang="en-US" sz="12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를 입력하고 실행한다</a:t>
            </a:r>
            <a:r>
              <a:rPr lang="en-US" altLang="ko-KR" sz="12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. (** </a:t>
            </a:r>
            <a:r>
              <a:rPr lang="ko-KR" altLang="en-US" sz="12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대소문자를 정확히 입력한다</a:t>
            </a:r>
            <a:r>
              <a:rPr lang="en-US" altLang="ko-KR" sz="1200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)</a:t>
            </a:r>
          </a:p>
          <a:p>
            <a:pPr lvl="1" latinLnBrk="1">
              <a:buClr>
                <a:schemeClr val="accent6"/>
              </a:buClr>
            </a:pPr>
            <a:endParaRPr lang="en-US" altLang="ko-KR" sz="1200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628650" lvl="1" indent="-171450" latinLnBrk="1"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accent1"/>
                </a:solidFill>
                <a:latin typeface="+mj-ea"/>
                <a:ea typeface="문체부 제목 돋음체" panose="020B0609000101010101" pitchFamily="49" charset="-127"/>
              </a:rPr>
              <a:t> </a:t>
            </a:r>
            <a:r>
              <a:rPr lang="ko-KR" altLang="en-US" sz="1200" dirty="0" smtClean="0">
                <a:solidFill>
                  <a:schemeClr val="accent1"/>
                </a:solidFill>
                <a:latin typeface="+mj-ea"/>
                <a:ea typeface="문체부 제목 돋음체" panose="020B0609000101010101" pitchFamily="49" charset="-127"/>
              </a:rPr>
              <a:t>브라우저의 결과 화면에서 소스보기를 하면 </a:t>
            </a:r>
            <a:r>
              <a:rPr lang="en-US" altLang="ko-KR" sz="1200" dirty="0" err="1" smtClean="0">
                <a:solidFill>
                  <a:schemeClr val="accent1"/>
                </a:solidFill>
                <a:latin typeface="+mj-ea"/>
                <a:ea typeface="문체부 제목 돋음체" panose="020B0609000101010101" pitchFamily="49" charset="-127"/>
              </a:rPr>
              <a:t>jsp</a:t>
            </a:r>
            <a:r>
              <a:rPr lang="en-US" altLang="ko-KR" sz="1200" dirty="0" smtClean="0">
                <a:solidFill>
                  <a:schemeClr val="accent1"/>
                </a:solidFill>
                <a:latin typeface="+mj-ea"/>
                <a:ea typeface="문체부 제목 돋음체" panose="020B0609000101010101" pitchFamily="49" charset="-127"/>
              </a:rPr>
              <a:t> </a:t>
            </a:r>
            <a:r>
              <a:rPr lang="ko-KR" altLang="en-US" sz="1200" dirty="0" smtClean="0">
                <a:solidFill>
                  <a:schemeClr val="accent1"/>
                </a:solidFill>
                <a:latin typeface="+mj-ea"/>
                <a:ea typeface="문체부 제목 돋음체" panose="020B0609000101010101" pitchFamily="49" charset="-127"/>
              </a:rPr>
              <a:t>명령들이 보이지</a:t>
            </a:r>
            <a:r>
              <a:rPr lang="en-US" altLang="ko-KR" sz="1200" dirty="0" smtClean="0">
                <a:solidFill>
                  <a:schemeClr val="accent1"/>
                </a:solidFill>
                <a:latin typeface="+mj-ea"/>
                <a:ea typeface="문체부 제목 돋음체" panose="020B0609000101010101" pitchFamily="49" charset="-127"/>
              </a:rPr>
              <a:t> </a:t>
            </a:r>
            <a:r>
              <a:rPr lang="ko-KR" altLang="en-US" sz="1200" dirty="0" smtClean="0">
                <a:solidFill>
                  <a:schemeClr val="accent1"/>
                </a:solidFill>
                <a:latin typeface="+mj-ea"/>
                <a:ea typeface="문체부 제목 돋음체" panose="020B0609000101010101" pitchFamily="49" charset="-127"/>
              </a:rPr>
              <a:t>않는다</a:t>
            </a:r>
            <a:r>
              <a:rPr lang="en-US" altLang="ko-KR" sz="1200" dirty="0" smtClean="0">
                <a:solidFill>
                  <a:schemeClr val="accent1"/>
                </a:solidFill>
                <a:latin typeface="+mj-ea"/>
                <a:ea typeface="문체부 제목 돋음체" panose="020B0609000101010101" pitchFamily="49" charset="-127"/>
              </a:rPr>
              <a:t>(</a:t>
            </a:r>
            <a:r>
              <a:rPr lang="ko-KR" altLang="en-US" sz="1200" dirty="0" err="1" smtClean="0">
                <a:solidFill>
                  <a:schemeClr val="accent1"/>
                </a:solidFill>
                <a:latin typeface="+mj-ea"/>
                <a:ea typeface="문체부 제목 돋음체" panose="020B0609000101010101" pitchFamily="49" charset="-127"/>
              </a:rPr>
              <a:t>웹서버가</a:t>
            </a:r>
            <a:r>
              <a:rPr lang="ko-KR" altLang="en-US" sz="1200" dirty="0" smtClean="0">
                <a:solidFill>
                  <a:schemeClr val="accent1"/>
                </a:solidFill>
                <a:latin typeface="+mj-ea"/>
                <a:ea typeface="문체부 제목 돋음체" panose="020B0609000101010101" pitchFamily="49" charset="-127"/>
              </a:rPr>
              <a:t> </a:t>
            </a:r>
            <a:r>
              <a:rPr lang="en-US" altLang="ko-KR" sz="1200" dirty="0" err="1" smtClean="0">
                <a:solidFill>
                  <a:schemeClr val="accent1"/>
                </a:solidFill>
                <a:latin typeface="+mj-ea"/>
                <a:ea typeface="문체부 제목 돋음체" panose="020B0609000101010101" pitchFamily="49" charset="-127"/>
              </a:rPr>
              <a:t>jsp</a:t>
            </a:r>
            <a:r>
              <a:rPr lang="ko-KR" altLang="en-US" sz="1200" dirty="0" smtClean="0">
                <a:solidFill>
                  <a:schemeClr val="accent1"/>
                </a:solidFill>
                <a:latin typeface="+mj-ea"/>
                <a:ea typeface="문체부 제목 돋음체" panose="020B0609000101010101" pitchFamily="49" charset="-127"/>
              </a:rPr>
              <a:t>명령을 처리하여 </a:t>
            </a:r>
            <a:r>
              <a:rPr lang="en-US" altLang="ko-KR" sz="1200" dirty="0" smtClean="0">
                <a:solidFill>
                  <a:schemeClr val="accent1"/>
                </a:solidFill>
                <a:latin typeface="+mj-ea"/>
                <a:ea typeface="문체부 제목 돋음체" panose="020B0609000101010101" pitchFamily="49" charset="-127"/>
              </a:rPr>
              <a:t>html</a:t>
            </a:r>
            <a:r>
              <a:rPr lang="ko-KR" altLang="en-US" sz="1200" dirty="0" smtClean="0">
                <a:solidFill>
                  <a:schemeClr val="accent1"/>
                </a:solidFill>
                <a:latin typeface="+mj-ea"/>
                <a:ea typeface="문체부 제목 돋음체" panose="020B0609000101010101" pitchFamily="49" charset="-127"/>
              </a:rPr>
              <a:t>로 태그로 변환</a:t>
            </a:r>
            <a:r>
              <a:rPr lang="en-US" altLang="ko-KR" sz="1200" dirty="0" smtClean="0">
                <a:solidFill>
                  <a:schemeClr val="accent1"/>
                </a:solidFill>
                <a:latin typeface="+mj-ea"/>
                <a:ea typeface="문체부 제목 돋음체" panose="020B0609000101010101" pitchFamily="49" charset="-127"/>
              </a:rPr>
              <a:t>)</a:t>
            </a:r>
            <a:endParaRPr lang="en-US" altLang="ko-KR" sz="1200" dirty="0">
              <a:solidFill>
                <a:schemeClr val="accent1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marL="914400" lvl="1" indent="-457200" latinLnBrk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59632" y="2060848"/>
            <a:ext cx="6912768" cy="267765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ko-KR" sz="12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&lt;%@ page language="java" </a:t>
            </a:r>
            <a:r>
              <a:rPr lang="en-US" altLang="ko-KR" sz="1200" dirty="0" err="1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contentType</a:t>
            </a:r>
            <a:r>
              <a:rPr lang="en-US" altLang="ko-KR" sz="12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="text/html; charset=</a:t>
            </a:r>
            <a:r>
              <a:rPr lang="en-US" altLang="ko-KR" sz="1200" dirty="0" err="1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euc-kr</a:t>
            </a:r>
            <a:r>
              <a:rPr lang="en-US" altLang="ko-KR" sz="12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" %&gt;</a:t>
            </a:r>
          </a:p>
          <a:p>
            <a:pPr latinLnBrk="1"/>
            <a:r>
              <a:rPr lang="en-US" altLang="ko-KR" sz="12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&lt;%@ page import="</a:t>
            </a:r>
            <a:r>
              <a:rPr lang="en-US" altLang="ko-KR" sz="1200" dirty="0" err="1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java.util.Date</a:t>
            </a:r>
            <a:r>
              <a:rPr lang="en-US" altLang="ko-KR" sz="12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" %&gt;</a:t>
            </a:r>
          </a:p>
          <a:p>
            <a:pPr latinLnBrk="1"/>
            <a:r>
              <a:rPr lang="en-US" altLang="ko-KR" sz="12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&lt;!DOCTYPE HTML PUBLIC "-//W3C//DTD HTML 4.0 Transitional//EN"&gt;</a:t>
            </a:r>
          </a:p>
          <a:p>
            <a:pPr latinLnBrk="1"/>
            <a:r>
              <a:rPr lang="en-US" altLang="ko-KR" sz="12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&lt;HTML&gt;</a:t>
            </a:r>
          </a:p>
          <a:p>
            <a:pPr latinLnBrk="1"/>
            <a:r>
              <a:rPr lang="en-US" altLang="ko-KR" sz="12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&lt;HEAD&gt;</a:t>
            </a:r>
          </a:p>
          <a:p>
            <a:pPr latinLnBrk="1"/>
            <a:r>
              <a:rPr lang="en-US" altLang="ko-KR" sz="12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&lt;TITLE&gt; </a:t>
            </a:r>
            <a:r>
              <a:rPr lang="ko-KR" altLang="en-US" sz="12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동적 웹 페이지 </a:t>
            </a:r>
            <a:r>
              <a:rPr lang="en-US" altLang="ko-KR" sz="12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&lt;/TITLE&gt;</a:t>
            </a:r>
          </a:p>
          <a:p>
            <a:pPr latinLnBrk="1"/>
            <a:r>
              <a:rPr lang="en-US" altLang="ko-KR" sz="12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&lt;/HEAD&gt;</a:t>
            </a:r>
          </a:p>
          <a:p>
            <a:pPr latinLnBrk="1"/>
            <a:r>
              <a:rPr lang="en-US" altLang="ko-KR" sz="12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&lt;BODY&gt;</a:t>
            </a:r>
          </a:p>
          <a:p>
            <a:pPr latinLnBrk="1"/>
            <a:r>
              <a:rPr lang="en-US" altLang="ko-KR" sz="12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&lt;%</a:t>
            </a:r>
          </a:p>
          <a:p>
            <a:pPr latinLnBrk="1"/>
            <a:r>
              <a:rPr lang="en-US" altLang="ko-KR" sz="12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	Date </a:t>
            </a:r>
            <a:r>
              <a:rPr lang="en-US" altLang="ko-KR" sz="1200" dirty="0" err="1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now_datetime</a:t>
            </a:r>
            <a:r>
              <a:rPr lang="en-US" altLang="ko-KR" sz="12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= new Date();</a:t>
            </a:r>
          </a:p>
          <a:p>
            <a:pPr latinLnBrk="1"/>
            <a:r>
              <a:rPr lang="en-US" altLang="ko-KR" sz="12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	</a:t>
            </a:r>
            <a:r>
              <a:rPr lang="en-US" altLang="ko-KR" sz="1200" b="1" dirty="0" err="1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out.print</a:t>
            </a:r>
            <a:r>
              <a:rPr lang="en-US" altLang="ko-KR" sz="1200" b="1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(</a:t>
            </a:r>
            <a:r>
              <a:rPr lang="en-US" altLang="ko-KR" sz="1200" b="1" dirty="0" err="1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now_datetime</a:t>
            </a:r>
            <a:r>
              <a:rPr lang="en-US" altLang="ko-KR" sz="1200" b="1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);</a:t>
            </a:r>
            <a:endParaRPr lang="en-US" altLang="ko-KR" sz="1200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  <a:p>
            <a:pPr latinLnBrk="1"/>
            <a:r>
              <a:rPr lang="en-US" altLang="ko-KR" sz="12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%&gt;</a:t>
            </a:r>
          </a:p>
          <a:p>
            <a:pPr latinLnBrk="1"/>
            <a:r>
              <a:rPr lang="en-US" altLang="ko-KR" sz="12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&lt;/BODY&gt;</a:t>
            </a:r>
          </a:p>
          <a:p>
            <a:pPr latinLnBrk="1"/>
            <a:r>
              <a:rPr lang="en-US" altLang="ko-KR" sz="1200" dirty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31625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WordArt 7"/>
          <p:cNvSpPr>
            <a:spLocks noChangeArrowheads="1" noChangeShapeType="1" noTextEdit="1"/>
          </p:cNvSpPr>
          <p:nvPr/>
        </p:nvSpPr>
        <p:spPr bwMode="gray">
          <a:xfrm>
            <a:off x="1524000" y="3276600"/>
            <a:ext cx="5943600" cy="1295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18750"/>
              </a:avLst>
            </a:prstTxWarp>
          </a:bodyPr>
          <a:lstStyle/>
          <a:p>
            <a:pPr algn="ctr"/>
            <a:r>
              <a:rPr lang="en-US" altLang="ko-KR" sz="3600" b="1" kern="10">
                <a:ln w="25400">
                  <a:solidFill>
                    <a:srgbClr val="FEFEFE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>
                        <a:gamma/>
                        <a:shade val="25490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56796" dir="3806097" algn="ctr" rotWithShape="0">
                    <a:srgbClr val="080808"/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25400">
                <a:solidFill>
                  <a:srgbClr val="FEFEFE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2">
                      <a:gamma/>
                      <a:shade val="2549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56796" dir="3806097" algn="ctr" rotWithShape="0">
                  <a:srgbClr val="080808"/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1C1C1C"/>
                </a:solidFill>
                <a:ea typeface="문체부 제목 돋음체" panose="020B0609000101010101" pitchFamily="49" charset="-127"/>
              </a:rPr>
              <a:t>컴퓨터 구조</a:t>
            </a:r>
            <a:r>
              <a:rPr lang="en-US" altLang="ko-KR" dirty="0" smtClean="0">
                <a:solidFill>
                  <a:srgbClr val="1C1C1C"/>
                </a:solidFill>
                <a:ea typeface="문체부 제목 돋음체" panose="020B0609000101010101" pitchFamily="49" charset="-127"/>
              </a:rPr>
              <a:t>(2)</a:t>
            </a:r>
            <a:endParaRPr lang="en-US" altLang="ko-KR" dirty="0">
              <a:solidFill>
                <a:srgbClr val="1C1C1C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214422"/>
            <a:ext cx="8429684" cy="5143536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accent6"/>
              </a:buClr>
            </a:pPr>
            <a:r>
              <a:rPr lang="ko-KR" altLang="en-US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메모리</a:t>
            </a:r>
          </a:p>
          <a:p>
            <a:pPr lvl="1">
              <a:lnSpc>
                <a:spcPct val="90000"/>
              </a:lnSpc>
              <a:buNone/>
            </a:pPr>
            <a:r>
              <a:rPr lang="ko-KR" altLang="en-US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각 </a:t>
            </a:r>
            <a:r>
              <a:rPr lang="en-US" altLang="ko-KR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Byte</a:t>
            </a:r>
            <a:r>
              <a:rPr lang="ko-KR" altLang="en-US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에 주소가 있음</a:t>
            </a:r>
            <a:r>
              <a:rPr lang="en-US" altLang="ko-KR" sz="1800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(0 ~ )</a:t>
            </a:r>
            <a:endParaRPr lang="ko-KR" altLang="en-US" sz="1800" dirty="0" smtClean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6417A-E73F-4F96-B66A-7E90D29A5175}" type="slidenum">
              <a:rPr lang="en-US" altLang="ko-KR" smtClean="0"/>
              <a:pPr/>
              <a:t>4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270312"/>
              </p:ext>
            </p:extLst>
          </p:nvPr>
        </p:nvGraphicFramePr>
        <p:xfrm>
          <a:off x="971600" y="1916832"/>
          <a:ext cx="7000920" cy="3483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092"/>
                <a:gridCol w="700092"/>
                <a:gridCol w="700092"/>
                <a:gridCol w="700092"/>
                <a:gridCol w="700092"/>
                <a:gridCol w="700092"/>
                <a:gridCol w="700092"/>
                <a:gridCol w="700092"/>
                <a:gridCol w="700092"/>
                <a:gridCol w="700092"/>
              </a:tblGrid>
              <a:tr h="435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600" b="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1600" b="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1600" b="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1600" b="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1600" b="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1600" b="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lang="ko-KR" altLang="en-US" sz="1600" b="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8</a:t>
                      </a:r>
                      <a:endParaRPr lang="ko-KR" altLang="en-US" sz="1600" b="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9</a:t>
                      </a:r>
                      <a:endParaRPr lang="ko-KR" altLang="en-US" sz="1600" b="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35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10</a:t>
                      </a:r>
                      <a:endParaRPr lang="ko-KR" altLang="en-US" sz="1600" b="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11</a:t>
                      </a:r>
                      <a:endParaRPr lang="ko-KR" altLang="en-US" sz="1600" b="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12</a:t>
                      </a:r>
                      <a:endParaRPr lang="ko-KR" altLang="en-US" sz="1600" b="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13</a:t>
                      </a:r>
                      <a:endParaRPr lang="ko-KR" altLang="en-US" sz="1600" b="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14</a:t>
                      </a:r>
                      <a:endParaRPr lang="ko-KR" altLang="en-US" sz="1600" b="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15</a:t>
                      </a:r>
                      <a:endParaRPr lang="ko-KR" altLang="en-US" sz="1600" b="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16</a:t>
                      </a:r>
                      <a:endParaRPr lang="ko-KR" altLang="en-US" sz="1600" b="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17</a:t>
                      </a:r>
                      <a:endParaRPr lang="ko-KR" altLang="en-US" sz="1600" b="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18</a:t>
                      </a:r>
                      <a:endParaRPr lang="ko-KR" altLang="en-US" sz="1600" b="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19</a:t>
                      </a:r>
                      <a:endParaRPr lang="ko-KR" altLang="en-US" sz="1600" b="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3545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3545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3545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3545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3545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3545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20688"/>
            <a:ext cx="8153400" cy="6858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A</a:t>
            </a:r>
            <a:r>
              <a:rPr lang="en-US" altLang="ko-KR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merican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ko-KR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</a:t>
            </a:r>
            <a:r>
              <a:rPr lang="en-US" altLang="ko-KR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tandard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ko-KR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C</a:t>
            </a:r>
            <a:r>
              <a:rPr lang="en-US" altLang="ko-KR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ode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ko-KR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for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ko-KR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I</a:t>
            </a:r>
            <a:r>
              <a:rPr lang="en-US" altLang="ko-KR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nformation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ko-KR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I</a:t>
            </a:r>
            <a:r>
              <a:rPr lang="en-US" altLang="ko-KR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nterchange(ASCII</a:t>
            </a:r>
            <a:r>
              <a:rPr lang="en-US" altLang="ko-KR" sz="4000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ko-KR" sz="4000" dirty="0">
              <a:solidFill>
                <a:srgbClr val="0808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6417A-E73F-4F96-B66A-7E90D29A5175}" type="slidenum">
              <a:rPr lang="en-US" altLang="ko-KR" smtClean="0"/>
              <a:pPr/>
              <a:t>5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414669"/>
              </p:ext>
            </p:extLst>
          </p:nvPr>
        </p:nvGraphicFramePr>
        <p:xfrm>
          <a:off x="1524000" y="2039942"/>
          <a:ext cx="6096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044140"/>
              </p:ext>
            </p:extLst>
          </p:nvPr>
        </p:nvGraphicFramePr>
        <p:xfrm>
          <a:off x="1511052" y="2022012"/>
          <a:ext cx="6096000" cy="3708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1472" y="2000240"/>
            <a:ext cx="3571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0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571604" y="3000372"/>
            <a:ext cx="2786082" cy="0"/>
          </a:xfrm>
          <a:prstGeom prst="line">
            <a:avLst/>
          </a:prstGeom>
          <a:ln w="50800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714876" y="3000372"/>
            <a:ext cx="2786082" cy="0"/>
          </a:xfrm>
          <a:prstGeom prst="line">
            <a:avLst/>
          </a:prstGeom>
          <a:ln w="50800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00298" y="2643182"/>
            <a:ext cx="11430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3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00694" y="2643182"/>
            <a:ext cx="11430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0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357554" y="3714752"/>
            <a:ext cx="2143140" cy="0"/>
          </a:xfrm>
          <a:prstGeom prst="line">
            <a:avLst/>
          </a:prstGeom>
          <a:ln w="50800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05056" y="3286124"/>
            <a:ext cx="11430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48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1472" y="4143380"/>
            <a:ext cx="3571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1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22080"/>
              </p:ext>
            </p:extLst>
          </p:nvPr>
        </p:nvGraphicFramePr>
        <p:xfrm>
          <a:off x="1428728" y="4214818"/>
          <a:ext cx="6096000" cy="3708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7" name="직선 연결선 16"/>
          <p:cNvCxnSpPr/>
          <p:nvPr/>
        </p:nvCxnSpPr>
        <p:spPr>
          <a:xfrm>
            <a:off x="1857356" y="5429264"/>
            <a:ext cx="2652730" cy="0"/>
          </a:xfrm>
          <a:prstGeom prst="line">
            <a:avLst/>
          </a:prstGeom>
          <a:ln w="50800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867276" y="5429264"/>
            <a:ext cx="2776558" cy="0"/>
          </a:xfrm>
          <a:prstGeom prst="line">
            <a:avLst/>
          </a:prstGeom>
          <a:ln w="50800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52698" y="5072074"/>
            <a:ext cx="11430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3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53094" y="5072074"/>
            <a:ext cx="11430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1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509954" y="6143644"/>
            <a:ext cx="2143140" cy="0"/>
          </a:xfrm>
          <a:prstGeom prst="line">
            <a:avLst/>
          </a:prstGeom>
          <a:ln w="50800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020" y="5715016"/>
            <a:ext cx="11430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49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58148" y="2571744"/>
            <a:ext cx="7858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X’30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58148" y="5059932"/>
            <a:ext cx="7858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X’31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5720" y="263691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16</a:t>
            </a:r>
            <a:r>
              <a:rPr lang="ko-KR" altLang="en-US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진수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5720" y="335699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10</a:t>
            </a:r>
            <a:r>
              <a:rPr lang="ko-KR" altLang="en-US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진수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5720" y="495028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16</a:t>
            </a:r>
            <a:r>
              <a:rPr lang="ko-KR" altLang="en-US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진수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5720" y="572396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10</a:t>
            </a:r>
            <a:r>
              <a:rPr lang="ko-KR" altLang="en-US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진수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9" grpId="0"/>
      <p:bldP spid="20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80808"/>
                </a:solidFill>
                <a:latin typeface="+mj-ea"/>
              </a:rPr>
              <a:t>ASCII(2</a:t>
            </a:r>
            <a:r>
              <a:rPr lang="en-US" altLang="ko-KR" dirty="0" smtClean="0">
                <a:solidFill>
                  <a:srgbClr val="1C1C1C"/>
                </a:solidFill>
                <a:latin typeface="+mj-ea"/>
              </a:rPr>
              <a:t>)</a:t>
            </a:r>
            <a:endParaRPr lang="en-US" altLang="ko-KR" dirty="0">
              <a:solidFill>
                <a:srgbClr val="1C1C1C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6417A-E73F-4F96-B66A-7E90D29A5175}" type="slidenum">
              <a:rPr lang="en-US" altLang="ko-KR" smtClean="0"/>
              <a:pPr/>
              <a:t>6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281495"/>
              </p:ext>
            </p:extLst>
          </p:nvPr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577807"/>
              </p:ext>
            </p:extLst>
          </p:nvPr>
        </p:nvGraphicFramePr>
        <p:xfrm>
          <a:off x="1536948" y="1379070"/>
          <a:ext cx="6096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1472" y="135729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A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20" y="200024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16</a:t>
            </a:r>
            <a:r>
              <a:rPr lang="ko-KR" altLang="en-US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진수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571604" y="2357430"/>
            <a:ext cx="2786082" cy="0"/>
          </a:xfrm>
          <a:prstGeom prst="line">
            <a:avLst/>
          </a:prstGeom>
          <a:ln w="50800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714876" y="2357430"/>
            <a:ext cx="2786082" cy="0"/>
          </a:xfrm>
          <a:prstGeom prst="line">
            <a:avLst/>
          </a:prstGeom>
          <a:ln w="50800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00298" y="200024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4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00694" y="200024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1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5720" y="277391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10</a:t>
            </a:r>
            <a:r>
              <a:rPr lang="ko-KR" altLang="en-US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진수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357554" y="3071810"/>
            <a:ext cx="2143140" cy="0"/>
          </a:xfrm>
          <a:prstGeom prst="line">
            <a:avLst/>
          </a:prstGeom>
          <a:ln w="50800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57620" y="264318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65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472" y="350043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B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5720" y="414338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16</a:t>
            </a:r>
            <a:r>
              <a:rPr lang="ko-KR" altLang="en-US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진수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720" y="491705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10</a:t>
            </a:r>
            <a:r>
              <a:rPr lang="ko-KR" altLang="en-US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진수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76486"/>
              </p:ext>
            </p:extLst>
          </p:nvPr>
        </p:nvGraphicFramePr>
        <p:xfrm>
          <a:off x="1428728" y="3571876"/>
          <a:ext cx="6096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0" name="직선 연결선 19"/>
          <p:cNvCxnSpPr/>
          <p:nvPr/>
        </p:nvCxnSpPr>
        <p:spPr>
          <a:xfrm>
            <a:off x="1857356" y="4786322"/>
            <a:ext cx="2652730" cy="0"/>
          </a:xfrm>
          <a:prstGeom prst="line">
            <a:avLst/>
          </a:prstGeom>
          <a:ln w="50800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867276" y="4786322"/>
            <a:ext cx="2776558" cy="0"/>
          </a:xfrm>
          <a:prstGeom prst="line">
            <a:avLst/>
          </a:prstGeom>
          <a:ln w="50800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52698" y="442913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4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53094" y="442913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2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3509954" y="5500702"/>
            <a:ext cx="2143140" cy="0"/>
          </a:xfrm>
          <a:prstGeom prst="line">
            <a:avLst/>
          </a:prstGeom>
          <a:ln w="50800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10020" y="507207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66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58148" y="192880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X’41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8148" y="441699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X’42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22" grpId="0"/>
      <p:bldP spid="23" grpId="0"/>
      <p:bldP spid="25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80808"/>
                </a:solidFill>
                <a:latin typeface="+mj-ea"/>
              </a:rPr>
              <a:t>ASCII(</a:t>
            </a:r>
            <a:r>
              <a:rPr lang="en-US" altLang="ko-KR" dirty="0" smtClean="0">
                <a:solidFill>
                  <a:srgbClr val="1C1C1C"/>
                </a:solidFill>
                <a:latin typeface="+mj-ea"/>
              </a:rPr>
              <a:t>3)</a:t>
            </a:r>
            <a:endParaRPr lang="en-US" altLang="ko-KR" dirty="0">
              <a:solidFill>
                <a:srgbClr val="1C1C1C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6417A-E73F-4F96-B66A-7E90D29A5175}" type="slidenum">
              <a:rPr lang="en-US" altLang="ko-KR" smtClean="0"/>
              <a:pPr/>
              <a:t>7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701740"/>
              </p:ext>
            </p:extLst>
          </p:nvPr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167790"/>
              </p:ext>
            </p:extLst>
          </p:nvPr>
        </p:nvGraphicFramePr>
        <p:xfrm>
          <a:off x="1511052" y="1379070"/>
          <a:ext cx="6096000" cy="3708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5720" y="135729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공백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200024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16</a:t>
            </a:r>
            <a:r>
              <a:rPr lang="ko-KR" altLang="en-US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진수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571604" y="2357430"/>
            <a:ext cx="2786082" cy="0"/>
          </a:xfrm>
          <a:prstGeom prst="line">
            <a:avLst/>
          </a:prstGeom>
          <a:ln w="50800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714876" y="2357430"/>
            <a:ext cx="2786082" cy="0"/>
          </a:xfrm>
          <a:prstGeom prst="line">
            <a:avLst/>
          </a:prstGeom>
          <a:ln w="50800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00298" y="200024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2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00694" y="200024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0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720" y="277391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10</a:t>
            </a:r>
            <a:r>
              <a:rPr lang="ko-KR" altLang="en-US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진수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357554" y="3071810"/>
            <a:ext cx="2143140" cy="0"/>
          </a:xfrm>
          <a:prstGeom prst="line">
            <a:avLst/>
          </a:prstGeom>
          <a:ln w="50800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57620" y="2643182"/>
            <a:ext cx="11430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32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8148" y="192880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X’20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43042" y="485776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공백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45780" y="4857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0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0430" y="4857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9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43372" y="485776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A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29190" y="485776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Z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15008" y="4857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a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72264" y="48577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z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71802" y="485776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…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0" y="485776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…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2198" y="485776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1C1C1C"/>
                </a:solidFill>
                <a:latin typeface="+mj-ea"/>
                <a:ea typeface="문체부 제목 돋음체" panose="020B0609000101010101" pitchFamily="49" charset="-127"/>
              </a:rPr>
              <a:t>…</a:t>
            </a:r>
            <a:endParaRPr lang="ko-KR" altLang="en-US" dirty="0">
              <a:solidFill>
                <a:srgbClr val="1C1C1C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>
                <a:solidFill>
                  <a:srgbClr val="080808"/>
                </a:solidFill>
              </a:rPr>
              <a:t>ASCII</a:t>
            </a:r>
            <a:r>
              <a:rPr lang="en-US" altLang="ko-KR" sz="4000" dirty="0" smtClean="0">
                <a:solidFill>
                  <a:srgbClr val="1C1C1C"/>
                </a:solidFill>
              </a:rPr>
              <a:t>(4)</a:t>
            </a:r>
            <a:endParaRPr lang="en-US" altLang="ko-KR" sz="4000" dirty="0">
              <a:solidFill>
                <a:srgbClr val="1C1C1C"/>
              </a:solidFill>
              <a:ea typeface="굴림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6417A-E73F-4F96-B66A-7E90D29A5175}" type="slidenum">
              <a:rPr lang="en-US" altLang="ko-KR" smtClean="0"/>
              <a:pPr/>
              <a:t>8</a:t>
            </a:fld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483487"/>
              </p:ext>
            </p:extLst>
          </p:nvPr>
        </p:nvGraphicFramePr>
        <p:xfrm>
          <a:off x="1524000" y="1397000"/>
          <a:ext cx="6096000" cy="18879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62248"/>
                <a:gridCol w="1357322"/>
                <a:gridCol w="1071570"/>
                <a:gridCol w="904860"/>
              </a:tblGrid>
              <a:tr h="4719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80808"/>
                          </a:solidFill>
                          <a:latin typeface="+mj-ea"/>
                          <a:ea typeface="문체부 제목 돋음체" panose="020B0609000101010101" pitchFamily="49" charset="-127"/>
                        </a:rPr>
                        <a:t>기능</a:t>
                      </a:r>
                      <a:endParaRPr lang="ko-KR" altLang="en-US" dirty="0">
                        <a:solidFill>
                          <a:srgbClr val="080808"/>
                        </a:solidFill>
                        <a:latin typeface="+mj-ea"/>
                        <a:ea typeface="문체부 제목 돋음체" panose="020B060900010101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80808"/>
                          </a:solidFill>
                          <a:latin typeface="+mj-ea"/>
                          <a:ea typeface="문체부 제목 돋음체" panose="020B0609000101010101" pitchFamily="49" charset="-127"/>
                        </a:rPr>
                        <a:t>약어</a:t>
                      </a:r>
                      <a:endParaRPr lang="ko-KR" altLang="en-US" dirty="0">
                        <a:solidFill>
                          <a:srgbClr val="080808"/>
                        </a:solidFill>
                        <a:latin typeface="+mj-ea"/>
                        <a:ea typeface="문체부 제목 돋음체" panose="020B060900010101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80808"/>
                          </a:solidFill>
                          <a:latin typeface="+mj-ea"/>
                          <a:ea typeface="문체부 제목 돋음체" panose="020B0609000101010101" pitchFamily="49" charset="-127"/>
                        </a:rPr>
                        <a:t>Hex</a:t>
                      </a:r>
                      <a:endParaRPr lang="ko-KR" altLang="en-US" dirty="0">
                        <a:solidFill>
                          <a:srgbClr val="080808"/>
                        </a:solidFill>
                        <a:latin typeface="+mj-ea"/>
                        <a:ea typeface="문체부 제목 돋음체" panose="020B060900010101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80808"/>
                          </a:solidFill>
                          <a:latin typeface="+mj-ea"/>
                          <a:ea typeface="문체부 제목 돋음체" panose="020B0609000101010101" pitchFamily="49" charset="-127"/>
                        </a:rPr>
                        <a:t>Dec.</a:t>
                      </a:r>
                      <a:endParaRPr lang="ko-KR" altLang="en-US" dirty="0">
                        <a:solidFill>
                          <a:srgbClr val="080808"/>
                        </a:solidFill>
                        <a:latin typeface="+mj-ea"/>
                        <a:ea typeface="문체부 제목 돋음체" panose="020B060900010101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719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80808"/>
                          </a:solidFill>
                          <a:latin typeface="+mj-ea"/>
                          <a:ea typeface="문체부 제목 돋음체" panose="020B0609000101010101" pitchFamily="49" charset="-127"/>
                        </a:rPr>
                        <a:t>Carriage Return</a:t>
                      </a:r>
                      <a:endParaRPr lang="ko-KR" altLang="en-US" dirty="0">
                        <a:solidFill>
                          <a:srgbClr val="080808"/>
                        </a:solidFill>
                        <a:latin typeface="+mj-ea"/>
                        <a:ea typeface="문체부 제목 돋음체" panose="020B060900010101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80808"/>
                          </a:solidFill>
                          <a:latin typeface="+mj-ea"/>
                          <a:ea typeface="문체부 제목 돋음체" panose="020B0609000101010101" pitchFamily="49" charset="-127"/>
                        </a:rPr>
                        <a:t>CR</a:t>
                      </a:r>
                      <a:endParaRPr lang="ko-KR" altLang="en-US" dirty="0">
                        <a:solidFill>
                          <a:srgbClr val="080808"/>
                        </a:solidFill>
                        <a:latin typeface="+mj-ea"/>
                        <a:ea typeface="문체부 제목 돋음체" panose="020B060900010101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80808"/>
                          </a:solidFill>
                          <a:latin typeface="+mj-ea"/>
                          <a:ea typeface="문체부 제목 돋음체" panose="020B0609000101010101" pitchFamily="49" charset="-127"/>
                        </a:rPr>
                        <a:t>X’0D</a:t>
                      </a:r>
                      <a:endParaRPr lang="ko-KR" altLang="en-US" dirty="0">
                        <a:solidFill>
                          <a:srgbClr val="080808"/>
                        </a:solidFill>
                        <a:latin typeface="+mj-ea"/>
                        <a:ea typeface="문체부 제목 돋음체" panose="020B060900010101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80808"/>
                          </a:solidFill>
                          <a:latin typeface="+mj-ea"/>
                          <a:ea typeface="문체부 제목 돋음체" panose="020B0609000101010101" pitchFamily="49" charset="-127"/>
                        </a:rPr>
                        <a:t>13</a:t>
                      </a:r>
                      <a:endParaRPr lang="ko-KR" altLang="en-US" dirty="0">
                        <a:solidFill>
                          <a:srgbClr val="080808"/>
                        </a:solidFill>
                        <a:latin typeface="+mj-ea"/>
                        <a:ea typeface="문체부 제목 돋음체" panose="020B060900010101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4719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80808"/>
                          </a:solidFill>
                          <a:latin typeface="+mj-ea"/>
                          <a:ea typeface="문체부 제목 돋음체" panose="020B0609000101010101" pitchFamily="49" charset="-127"/>
                        </a:rPr>
                        <a:t>Line Feed</a:t>
                      </a:r>
                      <a:endParaRPr lang="ko-KR" altLang="en-US" dirty="0">
                        <a:solidFill>
                          <a:srgbClr val="080808"/>
                        </a:solidFill>
                        <a:latin typeface="+mj-ea"/>
                        <a:ea typeface="문체부 제목 돋음체" panose="020B060900010101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80808"/>
                          </a:solidFill>
                          <a:latin typeface="+mj-ea"/>
                          <a:ea typeface="문체부 제목 돋음체" panose="020B0609000101010101" pitchFamily="49" charset="-127"/>
                        </a:rPr>
                        <a:t>LF</a:t>
                      </a:r>
                      <a:endParaRPr lang="ko-KR" altLang="en-US" dirty="0">
                        <a:solidFill>
                          <a:srgbClr val="080808"/>
                        </a:solidFill>
                        <a:latin typeface="+mj-ea"/>
                        <a:ea typeface="문체부 제목 돋음체" panose="020B060900010101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80808"/>
                          </a:solidFill>
                          <a:latin typeface="+mj-ea"/>
                          <a:ea typeface="문체부 제목 돋음체" panose="020B0609000101010101" pitchFamily="49" charset="-127"/>
                        </a:rPr>
                        <a:t>X’0A</a:t>
                      </a:r>
                      <a:endParaRPr lang="ko-KR" altLang="en-US" dirty="0">
                        <a:solidFill>
                          <a:srgbClr val="080808"/>
                        </a:solidFill>
                        <a:latin typeface="+mj-ea"/>
                        <a:ea typeface="문체부 제목 돋음체" panose="020B060900010101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80808"/>
                          </a:solidFill>
                          <a:latin typeface="+mj-ea"/>
                          <a:ea typeface="문체부 제목 돋음체" panose="020B0609000101010101" pitchFamily="49" charset="-127"/>
                        </a:rPr>
                        <a:t>10</a:t>
                      </a:r>
                      <a:endParaRPr lang="ko-KR" altLang="en-US" dirty="0">
                        <a:solidFill>
                          <a:srgbClr val="080808"/>
                        </a:solidFill>
                        <a:latin typeface="+mj-ea"/>
                        <a:ea typeface="문체부 제목 돋음체" panose="020B060900010101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4719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80808"/>
                          </a:solidFill>
                          <a:latin typeface="+mj-ea"/>
                          <a:ea typeface="문체부 제목 돋음체" panose="020B0609000101010101" pitchFamily="49" charset="-127"/>
                        </a:rPr>
                        <a:t>Form Feed</a:t>
                      </a:r>
                      <a:endParaRPr lang="ko-KR" altLang="en-US" dirty="0">
                        <a:solidFill>
                          <a:srgbClr val="080808"/>
                        </a:solidFill>
                        <a:latin typeface="+mj-ea"/>
                        <a:ea typeface="문체부 제목 돋음체" panose="020B060900010101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80808"/>
                          </a:solidFill>
                          <a:latin typeface="+mj-ea"/>
                          <a:ea typeface="문체부 제목 돋음체" panose="020B0609000101010101" pitchFamily="49" charset="-127"/>
                        </a:rPr>
                        <a:t>FF</a:t>
                      </a:r>
                      <a:endParaRPr lang="ko-KR" altLang="en-US" dirty="0">
                        <a:solidFill>
                          <a:srgbClr val="080808"/>
                        </a:solidFill>
                        <a:latin typeface="+mj-ea"/>
                        <a:ea typeface="문체부 제목 돋음체" panose="020B060900010101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80808"/>
                          </a:solidFill>
                          <a:latin typeface="+mj-ea"/>
                          <a:ea typeface="문체부 제목 돋음체" panose="020B0609000101010101" pitchFamily="49" charset="-127"/>
                        </a:rPr>
                        <a:t>X’0C</a:t>
                      </a:r>
                      <a:endParaRPr lang="ko-KR" altLang="en-US" dirty="0">
                        <a:solidFill>
                          <a:srgbClr val="080808"/>
                        </a:solidFill>
                        <a:latin typeface="+mj-ea"/>
                        <a:ea typeface="문체부 제목 돋음체" panose="020B060900010101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80808"/>
                          </a:solidFill>
                          <a:latin typeface="+mj-ea"/>
                          <a:ea typeface="문체부 제목 돋음체" panose="020B0609000101010101" pitchFamily="49" charset="-127"/>
                        </a:rPr>
                        <a:t>12</a:t>
                      </a:r>
                      <a:endParaRPr lang="ko-KR" altLang="en-US" dirty="0">
                        <a:solidFill>
                          <a:srgbClr val="080808"/>
                        </a:solidFill>
                        <a:latin typeface="+mj-ea"/>
                        <a:ea typeface="문체부 제목 돋음체" panose="020B060900010101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80808"/>
                </a:solidFill>
              </a:rPr>
              <a:t>ASCII</a:t>
            </a:r>
            <a:r>
              <a:rPr lang="en-US" altLang="ko-KR" dirty="0" smtClean="0">
                <a:solidFill>
                  <a:srgbClr val="1C1C1C"/>
                </a:solidFill>
              </a:rPr>
              <a:t>(5)</a:t>
            </a:r>
            <a:endParaRPr lang="en-US" altLang="ko-KR" dirty="0">
              <a:solidFill>
                <a:srgbClr val="1C1C1C"/>
              </a:solidFill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196752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UltraEdit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프로그램에서 아래와 같이 입력</a:t>
            </a:r>
            <a:endParaRPr lang="ko-KR" altLang="en-US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3429000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UltraEdit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프로그램 메뉴 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: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 편집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&gt;HEX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기능</a:t>
            </a:r>
            <a:r>
              <a:rPr lang="en-US" altLang="ko-KR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&gt;Hex </a:t>
            </a:r>
            <a:r>
              <a:rPr lang="ko-KR" altLang="en-US" dirty="0" smtClean="0">
                <a:solidFill>
                  <a:srgbClr val="080808"/>
                </a:solidFill>
                <a:latin typeface="+mj-ea"/>
                <a:ea typeface="문체부 제목 돋음체" panose="020B0609000101010101" pitchFamily="49" charset="-127"/>
              </a:rPr>
              <a:t>편집</a:t>
            </a:r>
            <a:endParaRPr lang="ko-KR" altLang="en-US" dirty="0">
              <a:solidFill>
                <a:srgbClr val="080808"/>
              </a:solidFill>
              <a:latin typeface="+mj-ea"/>
              <a:ea typeface="문체부 제목 돋음체" panose="020B0609000101010101" pitchFamily="49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44824"/>
            <a:ext cx="32956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933056"/>
            <a:ext cx="792088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 bwMode="auto">
          <a:xfrm>
            <a:off x="2873481" y="4293096"/>
            <a:ext cx="576064" cy="21602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355976" y="4293096"/>
            <a:ext cx="576064" cy="21602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+mj-ea"/>
              <a:ea typeface="문체부 제목 돋음체" panose="020B0609000101010101" pitchFamily="49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979712" y="4509120"/>
            <a:ext cx="576064" cy="21602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+mj-ea"/>
              <a:ea typeface="문체부 제목 돋음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070228202220_F050TGp">
  <a:themeElements>
    <a:clrScheme name="Custom Design 1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1966B3"/>
      </a:accent1>
      <a:accent2>
        <a:srgbClr val="99CC00"/>
      </a:accent2>
      <a:accent3>
        <a:srgbClr val="FFFFFF"/>
      </a:accent3>
      <a:accent4>
        <a:srgbClr val="0D345F"/>
      </a:accent4>
      <a:accent5>
        <a:srgbClr val="ABB8D6"/>
      </a:accent5>
      <a:accent6>
        <a:srgbClr val="8AB900"/>
      </a:accent6>
      <a:hlink>
        <a:srgbClr val="5AABCC"/>
      </a:hlink>
      <a:folHlink>
        <a:srgbClr val="648B8C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20070228202220_F050TGp</Template>
  <TotalTime>3661</TotalTime>
  <Words>1878</Words>
  <Application>Microsoft Office PowerPoint</Application>
  <PresentationFormat>화면 슬라이드 쇼(4:3)</PresentationFormat>
  <Paragraphs>566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20070228202220_F050TGp</vt:lpstr>
      <vt:lpstr>JSP Programming(1~2)</vt:lpstr>
      <vt:lpstr>강의계획</vt:lpstr>
      <vt:lpstr>컴퓨터 구조(1)</vt:lpstr>
      <vt:lpstr>컴퓨터 구조(2)</vt:lpstr>
      <vt:lpstr>American Standard Code for Information Interchange(ASCII)</vt:lpstr>
      <vt:lpstr>ASCII(2)</vt:lpstr>
      <vt:lpstr>ASCII(3)</vt:lpstr>
      <vt:lpstr>ASCII(4)</vt:lpstr>
      <vt:lpstr>ASCII(5)</vt:lpstr>
      <vt:lpstr>ASCII(6)</vt:lpstr>
      <vt:lpstr>(웹)프로그래밍 개념</vt:lpstr>
      <vt:lpstr>웹 프로그래밍 개요(1)</vt:lpstr>
      <vt:lpstr>웹 프로그래밍 개요(2)</vt:lpstr>
      <vt:lpstr>웹 프로그래밍 개요(3)</vt:lpstr>
      <vt:lpstr>웹 프로그래밍 개요(4)</vt:lpstr>
      <vt:lpstr>웹 프로그래밍 개요(5)</vt:lpstr>
      <vt:lpstr>웹 프로그래밍 개요(6)</vt:lpstr>
      <vt:lpstr>웹 프로그래밍 개요(7)</vt:lpstr>
      <vt:lpstr>웹 프로그래밍 개요(8)</vt:lpstr>
      <vt:lpstr>웹 프로그래밍 개요(9)</vt:lpstr>
      <vt:lpstr>JSP 개발 환경 설정(1)</vt:lpstr>
      <vt:lpstr>JSP 개발 환경 설정(2)</vt:lpstr>
      <vt:lpstr>JSP 개발 환경 설정(3)</vt:lpstr>
      <vt:lpstr>JSP 개발 환경 설정(4)</vt:lpstr>
      <vt:lpstr>JSP 개발 환경 설정(5)</vt:lpstr>
      <vt:lpstr>JSP 개발 환경 설정(6)</vt:lpstr>
      <vt:lpstr>JSP 개발 환경 설정(7)</vt:lpstr>
      <vt:lpstr>JSP 개발 환경 설정(8)</vt:lpstr>
      <vt:lpstr>JSP 개발 환경 설정(9)</vt:lpstr>
      <vt:lpstr>JSP 개발 환경 설정(10)</vt:lpstr>
      <vt:lpstr>JSP 개발 환경 설정(11)</vt:lpstr>
      <vt:lpstr>PowerPoint 프레젠테이션</vt:lpstr>
    </vt:vector>
  </TitlesOfParts>
  <Company>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PlusNa</dc:creator>
  <cp:lastModifiedBy>IT305</cp:lastModifiedBy>
  <cp:revision>367</cp:revision>
  <dcterms:created xsi:type="dcterms:W3CDTF">2010-02-27T14:50:04Z</dcterms:created>
  <dcterms:modified xsi:type="dcterms:W3CDTF">2014-08-28T03:43:59Z</dcterms:modified>
</cp:coreProperties>
</file>