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4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4C2CD-8B87-49F5-B944-0C4ED8FDF4FE}" type="datetimeFigureOut">
              <a:rPr lang="ko-KR" altLang="en-US" smtClean="0"/>
              <a:t>2023-04-16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DA6ED-EEAC-4BD4-8B9D-7D047395A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55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55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hyperlink" Target="https://ceramic.smu.ac.kr/newspaper/university.do?mode=view&amp;articleNo=731046&amp;article.offset=10&amp;articleLimit=10#/list" TargetMode="Externa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23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39.png"/><Relationship Id="rId5" Type="http://schemas.openxmlformats.org/officeDocument/2006/relationships/image" Target="../media/image62.png"/><Relationship Id="rId10" Type="http://schemas.openxmlformats.org/officeDocument/2006/relationships/image" Target="../media/image3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65079" y="-75748"/>
            <a:ext cx="18641270" cy="10361463"/>
            <a:chOff x="-165079" y="-75748"/>
            <a:chExt cx="18641270" cy="10361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65079" y="-75748"/>
              <a:ext cx="18641270" cy="1036146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604095" y="1127886"/>
            <a:ext cx="3854748" cy="652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kern="0" spc="-1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8조 : 88한 스케치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762669" y="8715692"/>
            <a:ext cx="8760376" cy="403701"/>
            <a:chOff x="4762669" y="8715692"/>
            <a:chExt cx="8760376" cy="40370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669" y="8715692"/>
              <a:ext cx="8760376" cy="40370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97938" y="1345476"/>
            <a:ext cx="3074764" cy="6982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600" kern="0" spc="-1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상명대학교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-2474522" y="3436491"/>
            <a:ext cx="23234758" cy="3412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900" kern="0" spc="-5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JUST</a:t>
            </a:r>
            <a:r>
              <a:rPr lang="en-US" sz="12900" kern="0" spc="-500" dirty="0">
                <a:solidFill>
                  <a:srgbClr val="FFC502"/>
                </a:solidFill>
                <a:latin typeface="Noto Sans CJK KR Regular" pitchFamily="34" charset="0"/>
                <a:cs typeface="Noto Sans CJK KR Regular" pitchFamily="34" charset="0"/>
              </a:rPr>
              <a:t> SAHPES </a:t>
            </a:r>
            <a:r>
              <a:rPr lang="en-US" sz="12900" kern="0" spc="-5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&amp;</a:t>
            </a:r>
            <a:r>
              <a:rPr lang="en-US" sz="12900" kern="0" spc="-500" dirty="0">
                <a:solidFill>
                  <a:srgbClr val="FFC502"/>
                </a:solidFill>
                <a:latin typeface="Noto Sans CJK KR Regular" pitchFamily="34" charset="0"/>
                <a:cs typeface="Noto Sans CJK KR Regular" pitchFamily="34" charset="0"/>
              </a:rPr>
              <a:t> BEATS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742216" y="8746286"/>
            <a:ext cx="14801278" cy="5137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kern="0" spc="-100" dirty="0">
                <a:solidFill>
                  <a:srgbClr val="C2C2C2"/>
                </a:solidFill>
                <a:latin typeface="Pretendard" pitchFamily="34" charset="0"/>
                <a:cs typeface="Pretendard" pitchFamily="34" charset="0"/>
              </a:rPr>
              <a:t>2023 1학기 상명대학교 컴퓨팅사고와데이터의이해 조별과제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5892857" y="3702819"/>
            <a:ext cx="6500000" cy="6250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kern="0" spc="-100" dirty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블록코딩으로 구현한 탄막게임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6816" y="5682857"/>
            <a:ext cx="6840012" cy="4821429"/>
            <a:chOff x="556816" y="5682857"/>
            <a:chExt cx="6840012" cy="48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816" y="5682857"/>
              <a:ext cx="6840012" cy="48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43963" y="0"/>
            <a:ext cx="17748327" cy="6342533"/>
            <a:chOff x="643963" y="0"/>
            <a:chExt cx="17748327" cy="63425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963" y="0"/>
              <a:ext cx="17748327" cy="634253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975267" y="6832467"/>
            <a:ext cx="14170461" cy="37940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-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• 김훈(조장/코딩) : </a:t>
            </a:r>
          </a:p>
          <a:p>
            <a:endParaRPr lang="en-US" sz="2000" kern="0" spc="-1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endParaRPr lang="en-US" sz="2000" kern="0" spc="-1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en-US" sz="2000" kern="0" spc="-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• 남기훈(디자인/영상) : </a:t>
            </a:r>
          </a:p>
          <a:p>
            <a:endParaRPr lang="en-US" sz="2000" kern="0" spc="-1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endParaRPr lang="en-US" sz="2000" kern="0" spc="-1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en-US" sz="2000" kern="0" spc="-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• 박상빈(발표/PPT) : </a:t>
            </a:r>
          </a:p>
          <a:p>
            <a:endParaRPr lang="en-US" sz="2000" kern="0" spc="-1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endParaRPr lang="en-US" sz="2000" kern="0" spc="-1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en-US" sz="2000" kern="0" spc="-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• 박서현(디자인/PPT) : 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717773" y="4147540"/>
            <a:ext cx="4688580" cy="4366176"/>
            <a:chOff x="2717773" y="4147540"/>
            <a:chExt cx="4688580" cy="436617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7773" y="4147540"/>
              <a:ext cx="4688580" cy="436617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52769" y="5355238"/>
            <a:ext cx="7018584" cy="22158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00" kern="0" spc="-100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익숙하지 않았던</a:t>
            </a:r>
          </a:p>
          <a:p>
            <a:pPr algn="ctr"/>
            <a:r>
              <a:rPr lang="en-US" sz="3100" kern="0" spc="-100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첫 조별과제</a:t>
            </a:r>
          </a:p>
          <a:p>
            <a:pPr algn="ctr"/>
            <a:r>
              <a:rPr lang="en-US" sz="3100" kern="0" spc="-100" dirty="0">
                <a:solidFill>
                  <a:srgbClr val="FFFFFF"/>
                </a:solidFill>
                <a:latin typeface="Pretendard SemiBold" pitchFamily="34" charset="0"/>
                <a:cs typeface="Pretendard SemiBold" pitchFamily="34" charset="0"/>
              </a:rPr>
              <a:t>조원들의 소감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4805666" y="4843153"/>
            <a:ext cx="512793" cy="341857"/>
            <a:chOff x="4805666" y="4843153"/>
            <a:chExt cx="512793" cy="34185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4805666" y="4843153"/>
              <a:ext cx="512793" cy="341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805666" y="7009579"/>
            <a:ext cx="512793" cy="341857"/>
            <a:chOff x="4805666" y="7009579"/>
            <a:chExt cx="512793" cy="34185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5666" y="7009579"/>
              <a:ext cx="512793" cy="3418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851917" cy="10380952"/>
            <a:chOff x="0" y="0"/>
            <a:chExt cx="851917" cy="1038095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851917" cy="103809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-3005105" y="5565241"/>
            <a:ext cx="6862128" cy="36408"/>
            <a:chOff x="-3005105" y="5565241"/>
            <a:chExt cx="6862128" cy="3640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-3005105" y="5565241"/>
              <a:ext cx="6862128" cy="3640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 rot="-5400000">
            <a:off x="-1644068" y="2714487"/>
            <a:ext cx="4270915" cy="3925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CONCLUTION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216693" y="8982561"/>
            <a:ext cx="418530" cy="418530"/>
            <a:chOff x="216693" y="8982561"/>
            <a:chExt cx="418530" cy="418530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16693" y="8982561"/>
              <a:ext cx="418530" cy="418530"/>
              <a:chOff x="216693" y="8982561"/>
              <a:chExt cx="418530" cy="41853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16693" y="8982561"/>
                <a:ext cx="418530" cy="418530"/>
              </a:xfrm>
              <a:prstGeom prst="rect">
                <a:avLst/>
              </a:prstGeom>
            </p:spPr>
          </p:pic>
        </p:grpSp>
        <p:sp>
          <p:nvSpPr>
            <p:cNvPr id="30" name="Object 30"/>
            <p:cNvSpPr txBox="1"/>
            <p:nvPr/>
          </p:nvSpPr>
          <p:spPr>
            <a:xfrm rot="-5400000">
              <a:off x="209109" y="8983659"/>
              <a:ext cx="565748" cy="4226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502"/>
                  </a:solidFill>
                  <a:latin typeface="Pretendard" pitchFamily="34" charset="0"/>
                  <a:cs typeface="Pretendard" pitchFamily="34" charset="0"/>
                </a:rPr>
                <a:t>06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333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1530" y="352381"/>
            <a:ext cx="17522655" cy="9580952"/>
            <a:chOff x="381530" y="352381"/>
            <a:chExt cx="17522655" cy="95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530" y="352381"/>
              <a:ext cx="17522655" cy="95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83742" y="1414648"/>
            <a:ext cx="14377215" cy="6566304"/>
            <a:chOff x="1783742" y="1414648"/>
            <a:chExt cx="14377215" cy="65663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3742" y="1414648"/>
              <a:ext cx="14377215" cy="656630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944330" y="1669610"/>
            <a:ext cx="5456304" cy="832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100" dirty="0">
                <a:solidFill>
                  <a:srgbClr val="24272D"/>
                </a:solidFill>
                <a:latin typeface="esamanru OTF Medium" pitchFamily="34" charset="0"/>
                <a:cs typeface="esamanru OTF Medium" pitchFamily="34" charset="0"/>
              </a:rPr>
              <a:t>Reference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986352" y="2775629"/>
            <a:ext cx="14166665" cy="1448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B6B6B6"/>
                </a:solidFill>
                <a:latin typeface="esamanru OTF Light" pitchFamily="34" charset="0"/>
                <a:cs typeface="esamanru OTF Light" pitchFamily="34" charset="0"/>
              </a:rPr>
              <a:t>https://namu.wiki/w/Just%20Shapes%20%26%20Beats</a:t>
            </a:r>
          </a:p>
          <a:p>
            <a:r>
              <a:rPr lang="en-US" sz="2500" dirty="0">
                <a:solidFill>
                  <a:srgbClr val="B6B6B6"/>
                </a:solidFill>
                <a:latin typeface="esamanru OTF Light" pitchFamily="34" charset="0"/>
                <a:cs typeface="esamanru OTF Light" pitchFamily="34" charset="0"/>
              </a:rPr>
              <a:t>(나무위키 저스트 셰이프 앤 비트 문서 및 하위 문서들)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638639" y="2933796"/>
            <a:ext cx="191479" cy="191479"/>
            <a:chOff x="2638639" y="2933796"/>
            <a:chExt cx="191479" cy="1914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8639" y="2933796"/>
              <a:ext cx="191479" cy="1914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562448" y="709448"/>
            <a:ext cx="5756327" cy="1199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500" kern="0" spc="-100" dirty="0">
                <a:solidFill>
                  <a:srgbClr val="7B7A83"/>
                </a:solidFill>
                <a:latin typeface="establish Retrosans" pitchFamily="34" charset="0"/>
                <a:cs typeface="establish Retrosans" pitchFamily="34" charset="0"/>
              </a:rPr>
              <a:t>출처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1783742" y="8624943"/>
            <a:ext cx="13043501" cy="27935"/>
            <a:chOff x="1783742" y="8624943"/>
            <a:chExt cx="13043501" cy="2793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783742" y="8624943"/>
              <a:ext cx="13043501" cy="279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74565" y="8521827"/>
            <a:ext cx="392067" cy="262103"/>
            <a:chOff x="14774565" y="8521827"/>
            <a:chExt cx="392067" cy="26210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4710552" y="8638911"/>
              <a:ext cx="279885" cy="27935"/>
              <a:chOff x="14710552" y="8638911"/>
              <a:chExt cx="279885" cy="2793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7020000">
                <a:off x="14710552" y="8638911"/>
                <a:ext cx="279885" cy="2793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790622" y="8638911"/>
              <a:ext cx="279885" cy="27935"/>
              <a:chOff x="14790622" y="8638911"/>
              <a:chExt cx="279885" cy="279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7020000">
                <a:off x="14790622" y="8638911"/>
                <a:ext cx="279885" cy="2793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4870691" y="8638911"/>
              <a:ext cx="279885" cy="27935"/>
              <a:chOff x="14870691" y="8638911"/>
              <a:chExt cx="279885" cy="2793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7020000">
                <a:off x="14870691" y="8638911"/>
                <a:ext cx="279885" cy="2793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4950761" y="8638911"/>
              <a:ext cx="279885" cy="27935"/>
              <a:chOff x="14950761" y="8638911"/>
              <a:chExt cx="279885" cy="2793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7020000">
                <a:off x="14950761" y="8638911"/>
                <a:ext cx="279885" cy="27935"/>
              </a:xfrm>
              <a:prstGeom prst="rect">
                <a:avLst/>
              </a:prstGeom>
            </p:spPr>
          </p:pic>
        </p:grpSp>
      </p:grpSp>
      <p:sp>
        <p:nvSpPr>
          <p:cNvPr id="31" name="Object 31"/>
          <p:cNvSpPr txBox="1"/>
          <p:nvPr/>
        </p:nvSpPr>
        <p:spPr>
          <a:xfrm>
            <a:off x="14682753" y="8521495"/>
            <a:ext cx="1843170" cy="4651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800" dirty="0">
                <a:solidFill>
                  <a:srgbClr val="C2C2C2"/>
                </a:solidFill>
                <a:latin typeface="esamanru OTF Light" pitchFamily="34" charset="0"/>
                <a:cs typeface="esamanru OTF Light" pitchFamily="34" charset="0"/>
              </a:rPr>
              <a:t>88한 스케치</a:t>
            </a:r>
            <a:endParaRPr lang="en-US" dirty="0"/>
          </a:p>
        </p:txBody>
      </p:sp>
      <p:sp>
        <p:nvSpPr>
          <p:cNvPr id="32" name="Object 32"/>
          <p:cNvSpPr txBox="1"/>
          <p:nvPr/>
        </p:nvSpPr>
        <p:spPr>
          <a:xfrm>
            <a:off x="2845776" y="3937229"/>
            <a:ext cx="19216342" cy="20159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500" dirty="0">
                <a:solidFill>
                  <a:srgbClr val="B6B6B6"/>
                </a:solidFill>
                <a:latin typeface="esamanru OTF Light" pitchFamily="34" charset="0"/>
                <a:cs typeface="esamanru OTF Light" pitchFamily="34" charset="0"/>
              </a:rPr>
              <a:t>https://univ20.com/110303</a:t>
            </a:r>
          </a:p>
          <a:p>
            <a:r>
              <a:rPr lang="en-US" sz="2500" dirty="0">
                <a:solidFill>
                  <a:srgbClr val="B6B6B6"/>
                </a:solidFill>
                <a:latin typeface="esamanru OTF Light" pitchFamily="34" charset="0"/>
                <a:cs typeface="esamanru OTF Light" pitchFamily="34" charset="0"/>
              </a:rPr>
              <a:t>https://m.post.naver.com/viewer/postView.naver?volumeNo=29752200&amp;memberNo=49046713</a:t>
            </a:r>
          </a:p>
          <a:p>
            <a:r>
              <a:rPr lang="en-US" sz="2500" dirty="0">
                <a:solidFill>
                  <a:srgbClr val="B6B6B6"/>
                </a:solidFill>
                <a:latin typeface="esamanru OTF Light" pitchFamily="34" charset="0"/>
                <a:cs typeface="esamanru OTF Light" pitchFamily="34" charset="0"/>
                <a:hlinkClick r:id="rId7"/>
              </a:rPr>
              <a:t>https://ceramic.smu.ac.kr/newspaper/university.do?mode=view&amp;articleNo=731046&amp;article.offset=10&amp;articleLimit=10#/list</a:t>
            </a:r>
            <a:endParaRPr lang="en-US" sz="2500" dirty="0">
              <a:solidFill>
                <a:srgbClr val="B6B6B6"/>
              </a:solidFill>
              <a:latin typeface="esamanru OTF Light" pitchFamily="34" charset="0"/>
              <a:cs typeface="esamanru OTF Light" pitchFamily="34" charset="0"/>
            </a:endParaRPr>
          </a:p>
          <a:p>
            <a:endParaRPr lang="en-US" sz="2500" dirty="0">
              <a:solidFill>
                <a:srgbClr val="B6B6B6"/>
              </a:solidFill>
              <a:latin typeface="esamanru OTF Light" pitchFamily="34" charset="0"/>
              <a:cs typeface="esamanru OTF Light" pitchFamily="34" charset="0"/>
            </a:endParaRPr>
          </a:p>
          <a:p>
            <a:r>
              <a:rPr lang="en-US" sz="2500" dirty="0">
                <a:solidFill>
                  <a:srgbClr val="B6B6B6"/>
                </a:solidFill>
                <a:latin typeface="esamanru OTF Light" pitchFamily="34" charset="0"/>
                <a:cs typeface="esamanru OTF Light" pitchFamily="34" charset="0"/>
              </a:rPr>
              <a:t>(스뭉이 사진 출처)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2600544" y="4093595"/>
            <a:ext cx="191479" cy="191479"/>
            <a:chOff x="2600544" y="4093595"/>
            <a:chExt cx="191479" cy="19147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0544" y="4093595"/>
              <a:ext cx="191479" cy="1914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C5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51917" cy="10380952"/>
            <a:chOff x="0" y="0"/>
            <a:chExt cx="851917" cy="103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51917" cy="103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171914" y="1367873"/>
            <a:ext cx="9396825" cy="92789"/>
            <a:chOff x="7171914" y="1367873"/>
            <a:chExt cx="9396825" cy="9278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1914" y="1367873"/>
              <a:ext cx="9396825" cy="927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46517" y="1218031"/>
            <a:ext cx="1153147" cy="392474"/>
            <a:chOff x="7146517" y="1218031"/>
            <a:chExt cx="1153147" cy="39247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6517" y="1218031"/>
              <a:ext cx="1153147" cy="39247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858230" y="1281002"/>
            <a:ext cx="1729720" cy="427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01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7171914" y="2751604"/>
            <a:ext cx="9396825" cy="92789"/>
            <a:chOff x="7171914" y="2751604"/>
            <a:chExt cx="9396825" cy="9278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1914" y="2751604"/>
              <a:ext cx="9396825" cy="9278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46517" y="2601762"/>
            <a:ext cx="1153147" cy="392474"/>
            <a:chOff x="7146517" y="2601762"/>
            <a:chExt cx="1153147" cy="3924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6517" y="2601762"/>
              <a:ext cx="1153147" cy="39247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858228" y="2664733"/>
            <a:ext cx="1729720" cy="42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02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8744105" y="2984714"/>
            <a:ext cx="6367882" cy="585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b="1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INTRODUCE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7171914" y="4135335"/>
            <a:ext cx="9396825" cy="92789"/>
            <a:chOff x="7171914" y="4135335"/>
            <a:chExt cx="9396825" cy="9278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1914" y="4135335"/>
              <a:ext cx="9396825" cy="927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46517" y="3985493"/>
            <a:ext cx="1153147" cy="392474"/>
            <a:chOff x="7146517" y="3985493"/>
            <a:chExt cx="1153147" cy="39247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6517" y="3985493"/>
              <a:ext cx="1153147" cy="39247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858228" y="4048465"/>
            <a:ext cx="1729720" cy="42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03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8748881" y="5771222"/>
            <a:ext cx="6367882" cy="585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b="1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CODING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8744105" y="4368449"/>
            <a:ext cx="6367882" cy="5843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b="1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CHARACTER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8744105" y="4805229"/>
            <a:ext cx="11715502" cy="3964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캐릭터가 어떻게 생겼는지도 알아보고 가야죠!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7171914" y="5519066"/>
            <a:ext cx="9396825" cy="92789"/>
            <a:chOff x="7171914" y="5519066"/>
            <a:chExt cx="9396825" cy="9278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1914" y="5519066"/>
              <a:ext cx="9396825" cy="9278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46517" y="5369224"/>
            <a:ext cx="1153147" cy="392474"/>
            <a:chOff x="7146517" y="5369224"/>
            <a:chExt cx="1153147" cy="39247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6517" y="5369224"/>
              <a:ext cx="1153147" cy="392474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6858228" y="5432197"/>
            <a:ext cx="1729720" cy="42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04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7171914" y="6902797"/>
            <a:ext cx="9396825" cy="92789"/>
            <a:chOff x="7171914" y="6902797"/>
            <a:chExt cx="9396825" cy="9278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1914" y="6902797"/>
              <a:ext cx="9396825" cy="9278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146517" y="6752955"/>
            <a:ext cx="1153147" cy="392474"/>
            <a:chOff x="7146517" y="6752955"/>
            <a:chExt cx="1153147" cy="39247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6517" y="6752955"/>
              <a:ext cx="1153147" cy="392474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6858228" y="6815929"/>
            <a:ext cx="1729720" cy="42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7171914" y="8286528"/>
            <a:ext cx="9396825" cy="92789"/>
            <a:chOff x="7171914" y="8286528"/>
            <a:chExt cx="9396825" cy="9278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1914" y="8286528"/>
              <a:ext cx="9396825" cy="9278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46517" y="8136686"/>
            <a:ext cx="1153147" cy="392474"/>
            <a:chOff x="7146517" y="8136686"/>
            <a:chExt cx="1153147" cy="39247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6517" y="8136686"/>
              <a:ext cx="1153147" cy="392474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6858228" y="8199657"/>
            <a:ext cx="1729720" cy="42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06</a:t>
            </a:r>
            <a:endParaRPr lang="en-US" dirty="0"/>
          </a:p>
        </p:txBody>
      </p:sp>
      <p:sp>
        <p:nvSpPr>
          <p:cNvPr id="51" name="Object 51"/>
          <p:cNvSpPr txBox="1"/>
          <p:nvPr/>
        </p:nvSpPr>
        <p:spPr>
          <a:xfrm>
            <a:off x="2396825" y="1008594"/>
            <a:ext cx="4611564" cy="11271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200" b="1" kern="0" spc="-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CONTENTS</a:t>
            </a:r>
            <a:endParaRPr lang="en-US" dirty="0"/>
          </a:p>
        </p:txBody>
      </p:sp>
      <p:sp>
        <p:nvSpPr>
          <p:cNvPr id="52" name="Object 52"/>
          <p:cNvSpPr txBox="1"/>
          <p:nvPr/>
        </p:nvSpPr>
        <p:spPr>
          <a:xfrm>
            <a:off x="8744105" y="1648187"/>
            <a:ext cx="6367882" cy="5843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b="1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PROFILE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8744105" y="2037762"/>
            <a:ext cx="11715502" cy="3964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88한 스케치의 자랑스러운 멤버들!</a:t>
            </a:r>
            <a:endParaRPr lang="en-US" dirty="0"/>
          </a:p>
        </p:txBody>
      </p:sp>
      <p:sp>
        <p:nvSpPr>
          <p:cNvPr id="54" name="Object 54"/>
          <p:cNvSpPr txBox="1"/>
          <p:nvPr/>
        </p:nvSpPr>
        <p:spPr>
          <a:xfrm>
            <a:off x="8769504" y="3411971"/>
            <a:ext cx="11715502" cy="3964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이번 프로젝트의 기반이 된 게임, 'Just Spapes &amp; Beats'를 간단히 소개합니다.</a:t>
            </a:r>
            <a:endParaRPr lang="en-US" dirty="0"/>
          </a:p>
        </p:txBody>
      </p:sp>
      <p:sp>
        <p:nvSpPr>
          <p:cNvPr id="55" name="Object 55"/>
          <p:cNvSpPr txBox="1"/>
          <p:nvPr/>
        </p:nvSpPr>
        <p:spPr>
          <a:xfrm>
            <a:off x="8748881" y="6208003"/>
            <a:ext cx="11715502" cy="3964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엔트리로 어떻게 구현했는지 확인해볼까요?</a:t>
            </a:r>
            <a:endParaRPr lang="en-US" dirty="0"/>
          </a:p>
        </p:txBody>
      </p:sp>
      <p:sp>
        <p:nvSpPr>
          <p:cNvPr id="56" name="Object 56"/>
          <p:cNvSpPr txBox="1"/>
          <p:nvPr/>
        </p:nvSpPr>
        <p:spPr>
          <a:xfrm>
            <a:off x="8744105" y="7145429"/>
            <a:ext cx="6367882" cy="585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b="1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INGAME PLAY</a:t>
            </a:r>
            <a:endParaRPr lang="en-US" dirty="0"/>
          </a:p>
        </p:txBody>
      </p:sp>
      <p:sp>
        <p:nvSpPr>
          <p:cNvPr id="57" name="Object 57"/>
          <p:cNvSpPr txBox="1"/>
          <p:nvPr/>
        </p:nvSpPr>
        <p:spPr>
          <a:xfrm>
            <a:off x="8744105" y="7582210"/>
            <a:ext cx="11715502" cy="3964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실제 게임 플레이 영상을 가져왔습니다~</a:t>
            </a:r>
            <a:endParaRPr lang="en-US" dirty="0"/>
          </a:p>
        </p:txBody>
      </p:sp>
      <p:sp>
        <p:nvSpPr>
          <p:cNvPr id="58" name="Object 58"/>
          <p:cNvSpPr txBox="1"/>
          <p:nvPr/>
        </p:nvSpPr>
        <p:spPr>
          <a:xfrm>
            <a:off x="8744105" y="8519638"/>
            <a:ext cx="6367882" cy="585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200" b="1" kern="0" spc="-1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CONCLUSION</a:t>
            </a:r>
            <a:endParaRPr lang="en-US" dirty="0"/>
          </a:p>
        </p:txBody>
      </p:sp>
      <p:sp>
        <p:nvSpPr>
          <p:cNvPr id="59" name="Object 59"/>
          <p:cNvSpPr txBox="1"/>
          <p:nvPr/>
        </p:nvSpPr>
        <p:spPr>
          <a:xfrm>
            <a:off x="8744105" y="8956419"/>
            <a:ext cx="11715502" cy="3964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활동을 마치며...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336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1530" y="352381"/>
            <a:ext cx="17522655" cy="9580952"/>
            <a:chOff x="381530" y="352381"/>
            <a:chExt cx="17522655" cy="958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530" y="352381"/>
              <a:ext cx="17522655" cy="958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01603" y="2717832"/>
            <a:ext cx="3126254" cy="5198834"/>
            <a:chOff x="2301603" y="2717832"/>
            <a:chExt cx="3126254" cy="519883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301603" y="2717832"/>
              <a:ext cx="3126254" cy="5198834"/>
              <a:chOff x="2301603" y="2717832"/>
              <a:chExt cx="3126254" cy="519883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301603" y="2717832"/>
                <a:ext cx="3126254" cy="519883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2460726" y="2874069"/>
              <a:ext cx="2813647" cy="2978924"/>
              <a:chOff x="2460726" y="2874069"/>
              <a:chExt cx="2813647" cy="2978924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460726" y="2874069"/>
                <a:ext cx="2813647" cy="2978924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2460726" y="5340957"/>
              <a:ext cx="2814216" cy="521561"/>
              <a:chOff x="2460726" y="5340957"/>
              <a:chExt cx="2814216" cy="521561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460726" y="5340957"/>
                <a:ext cx="2814216" cy="521561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2460726" y="5422801"/>
              <a:ext cx="384731" cy="362171"/>
              <a:chOff x="2460726" y="5422801"/>
              <a:chExt cx="384731" cy="362171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460726" y="5422801"/>
                <a:ext cx="384731" cy="362171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810394" y="2717832"/>
            <a:ext cx="3126254" cy="5198834"/>
            <a:chOff x="5810394" y="2717832"/>
            <a:chExt cx="3126254" cy="519883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5810394" y="2717832"/>
              <a:ext cx="3126254" cy="5198834"/>
              <a:chOff x="5810394" y="2717832"/>
              <a:chExt cx="3126254" cy="519883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810394" y="2717832"/>
                <a:ext cx="3126254" cy="519883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969518" y="2874069"/>
              <a:ext cx="2813647" cy="2978924"/>
              <a:chOff x="5969518" y="2874069"/>
              <a:chExt cx="2813647" cy="297892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969518" y="2874069"/>
                <a:ext cx="2813647" cy="297892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5969518" y="5340957"/>
              <a:ext cx="2814216" cy="521561"/>
              <a:chOff x="5969518" y="5340957"/>
              <a:chExt cx="2814216" cy="521561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969518" y="5340957"/>
                <a:ext cx="2814216" cy="52156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5969518" y="5422801"/>
              <a:ext cx="384731" cy="362171"/>
              <a:chOff x="5969518" y="5422801"/>
              <a:chExt cx="384731" cy="362171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969518" y="5422801"/>
                <a:ext cx="384731" cy="362171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9319185" y="2717832"/>
            <a:ext cx="3126254" cy="5198834"/>
            <a:chOff x="9319185" y="2717832"/>
            <a:chExt cx="3126254" cy="5198834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9319185" y="2717832"/>
              <a:ext cx="3126254" cy="5198834"/>
              <a:chOff x="9319185" y="2717832"/>
              <a:chExt cx="3126254" cy="519883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319185" y="2717832"/>
                <a:ext cx="3126254" cy="519883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9478309" y="2874069"/>
              <a:ext cx="2813647" cy="2978924"/>
              <a:chOff x="9478309" y="2874069"/>
              <a:chExt cx="2813647" cy="2978924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478309" y="2874069"/>
                <a:ext cx="2813647" cy="2978924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9478309" y="5340957"/>
              <a:ext cx="2814216" cy="521561"/>
              <a:chOff x="9478309" y="5340957"/>
              <a:chExt cx="2814216" cy="521561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478309" y="5340957"/>
                <a:ext cx="2814216" cy="521561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9478309" y="5422801"/>
              <a:ext cx="384731" cy="362171"/>
              <a:chOff x="9478309" y="5422801"/>
              <a:chExt cx="384731" cy="362171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478309" y="5422801"/>
                <a:ext cx="384731" cy="362171"/>
              </a:xfrm>
              <a:prstGeom prst="rect">
                <a:avLst/>
              </a:prstGeom>
            </p:spPr>
          </p:pic>
        </p:grpSp>
      </p:grpSp>
      <p:grpSp>
        <p:nvGrpSpPr>
          <p:cNvPr id="1017" name="그룹 1017"/>
          <p:cNvGrpSpPr/>
          <p:nvPr/>
        </p:nvGrpSpPr>
        <p:grpSpPr>
          <a:xfrm>
            <a:off x="12827977" y="2717832"/>
            <a:ext cx="3126254" cy="5198834"/>
            <a:chOff x="12827977" y="2717832"/>
            <a:chExt cx="3126254" cy="5198834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12827977" y="2717832"/>
              <a:ext cx="3126254" cy="5198834"/>
              <a:chOff x="12827977" y="2717832"/>
              <a:chExt cx="3126254" cy="5198834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827977" y="2717832"/>
                <a:ext cx="3126254" cy="519883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2987100" y="2874069"/>
              <a:ext cx="2813647" cy="2978924"/>
              <a:chOff x="12987100" y="2874069"/>
              <a:chExt cx="2813647" cy="2978924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987100" y="2874069"/>
                <a:ext cx="2813647" cy="2978924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2987100" y="5340957"/>
              <a:ext cx="2814216" cy="521561"/>
              <a:chOff x="12987100" y="5340957"/>
              <a:chExt cx="2814216" cy="521561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987100" y="5340957"/>
                <a:ext cx="2814216" cy="521561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2987100" y="5422801"/>
              <a:ext cx="384731" cy="362171"/>
              <a:chOff x="12987100" y="5422801"/>
              <a:chExt cx="384731" cy="362171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987100" y="5422801"/>
                <a:ext cx="384731" cy="362171"/>
              </a:xfrm>
              <a:prstGeom prst="rect">
                <a:avLst/>
              </a:prstGeom>
            </p:spPr>
          </p:pic>
        </p:grpSp>
      </p:grpSp>
      <p:sp>
        <p:nvSpPr>
          <p:cNvPr id="61" name="Object 61"/>
          <p:cNvSpPr txBox="1"/>
          <p:nvPr/>
        </p:nvSpPr>
        <p:spPr>
          <a:xfrm>
            <a:off x="3021419" y="5441848"/>
            <a:ext cx="914286" cy="567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dirty="0">
                <a:solidFill>
                  <a:srgbClr val="D1D1D4"/>
                </a:solidFill>
                <a:latin typeface="esamanru OTF Light" pitchFamily="34" charset="0"/>
                <a:cs typeface="esamanru OTF Light" pitchFamily="34" charset="0"/>
              </a:rPr>
              <a:t>김훈</a:t>
            </a:r>
            <a:endParaRPr lang="en-US" dirty="0"/>
          </a:p>
        </p:txBody>
      </p:sp>
      <p:sp>
        <p:nvSpPr>
          <p:cNvPr id="62" name="Object 62"/>
          <p:cNvSpPr txBox="1"/>
          <p:nvPr/>
        </p:nvSpPr>
        <p:spPr>
          <a:xfrm>
            <a:off x="3862229" y="5527000"/>
            <a:ext cx="1042857" cy="346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B6B6B6"/>
                </a:solidFill>
                <a:latin typeface="esamanru OTF Light" pitchFamily="34" charset="0"/>
                <a:cs typeface="esamanru OTF Light" pitchFamily="34" charset="0"/>
              </a:rPr>
              <a:t>조장/코딩</a:t>
            </a:r>
            <a:endParaRPr lang="en-US" dirty="0"/>
          </a:p>
        </p:txBody>
      </p:sp>
      <p:grpSp>
        <p:nvGrpSpPr>
          <p:cNvPr id="1022" name="그룹 1022"/>
          <p:cNvGrpSpPr/>
          <p:nvPr/>
        </p:nvGrpSpPr>
        <p:grpSpPr>
          <a:xfrm>
            <a:off x="3661398" y="5623293"/>
            <a:ext cx="177853" cy="14286"/>
            <a:chOff x="3661398" y="5623293"/>
            <a:chExt cx="177853" cy="1428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3661398" y="5623293"/>
              <a:ext cx="177853" cy="14286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6470886" y="5451371"/>
            <a:ext cx="1128571" cy="4615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>
                <a:solidFill>
                  <a:srgbClr val="D1D1D4"/>
                </a:solidFill>
                <a:latin typeface="esamanru OTF Light" pitchFamily="34" charset="0"/>
                <a:cs typeface="esamanru OTF Light" pitchFamily="34" charset="0"/>
              </a:rPr>
              <a:t>남기훈</a:t>
            </a:r>
            <a:endParaRPr lang="en-US" dirty="0"/>
          </a:p>
        </p:txBody>
      </p:sp>
      <p:sp>
        <p:nvSpPr>
          <p:cNvPr id="67" name="Object 67"/>
          <p:cNvSpPr txBox="1"/>
          <p:nvPr/>
        </p:nvSpPr>
        <p:spPr>
          <a:xfrm>
            <a:off x="7328210" y="5507952"/>
            <a:ext cx="1437354" cy="346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B6B6B6"/>
                </a:solidFill>
                <a:latin typeface="esamanru OTF Light" pitchFamily="34" charset="0"/>
                <a:cs typeface="esamanru OTF Light" pitchFamily="34" charset="0"/>
              </a:rPr>
              <a:t>디자인/영상</a:t>
            </a:r>
            <a:endParaRPr lang="en-US" dirty="0"/>
          </a:p>
        </p:txBody>
      </p:sp>
      <p:grpSp>
        <p:nvGrpSpPr>
          <p:cNvPr id="1023" name="그룹 1023"/>
          <p:cNvGrpSpPr/>
          <p:nvPr/>
        </p:nvGrpSpPr>
        <p:grpSpPr>
          <a:xfrm>
            <a:off x="7136893" y="5623293"/>
            <a:ext cx="177853" cy="14286"/>
            <a:chOff x="7136893" y="5623293"/>
            <a:chExt cx="177853" cy="1428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7136893" y="5623293"/>
              <a:ext cx="177853" cy="14286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10029238" y="5450276"/>
            <a:ext cx="1442982" cy="4880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D1D1D4"/>
                </a:solidFill>
                <a:latin typeface="esamanru OTF Light" pitchFamily="34" charset="0"/>
                <a:cs typeface="esamanru OTF Light" pitchFamily="34" charset="0"/>
              </a:rPr>
              <a:t>박상빈</a:t>
            </a:r>
            <a:endParaRPr lang="en-US" dirty="0"/>
          </a:p>
        </p:txBody>
      </p:sp>
      <p:sp>
        <p:nvSpPr>
          <p:cNvPr id="72" name="Object 72"/>
          <p:cNvSpPr txBox="1"/>
          <p:nvPr/>
        </p:nvSpPr>
        <p:spPr>
          <a:xfrm>
            <a:off x="10934190" y="5506857"/>
            <a:ext cx="1347960" cy="346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B6B6B6"/>
                </a:solidFill>
                <a:latin typeface="esamanru OTF Light" pitchFamily="34" charset="0"/>
                <a:cs typeface="esamanru OTF Light" pitchFamily="34" charset="0"/>
              </a:rPr>
              <a:t>PPT/발표</a:t>
            </a:r>
            <a:endParaRPr lang="en-US" dirty="0"/>
          </a:p>
        </p:txBody>
      </p:sp>
      <p:grpSp>
        <p:nvGrpSpPr>
          <p:cNvPr id="1024" name="그룹 1024"/>
          <p:cNvGrpSpPr/>
          <p:nvPr/>
        </p:nvGrpSpPr>
        <p:grpSpPr>
          <a:xfrm>
            <a:off x="10733348" y="5631725"/>
            <a:ext cx="177853" cy="14286"/>
            <a:chOff x="10733348" y="5631725"/>
            <a:chExt cx="177853" cy="14286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0733348" y="5631725"/>
              <a:ext cx="177853" cy="14286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13495714" y="5440752"/>
            <a:ext cx="1581561" cy="5145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00" dirty="0">
                <a:solidFill>
                  <a:srgbClr val="D1D1D4"/>
                </a:solidFill>
                <a:latin typeface="esamanru OTF Light" pitchFamily="34" charset="0"/>
                <a:cs typeface="esamanru OTF Light" pitchFamily="34" charset="0"/>
              </a:rPr>
              <a:t>박서현</a:t>
            </a:r>
            <a:endParaRPr lang="en-US" dirty="0"/>
          </a:p>
        </p:txBody>
      </p:sp>
      <p:sp>
        <p:nvSpPr>
          <p:cNvPr id="77" name="Object 77"/>
          <p:cNvSpPr txBox="1"/>
          <p:nvPr/>
        </p:nvSpPr>
        <p:spPr>
          <a:xfrm>
            <a:off x="14334000" y="5516381"/>
            <a:ext cx="1671026" cy="3466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B6B6B6"/>
                </a:solidFill>
                <a:latin typeface="esamanru OTF Light" pitchFamily="34" charset="0"/>
                <a:cs typeface="esamanru OTF Light" pitchFamily="34" charset="0"/>
              </a:rPr>
              <a:t>디자인/PPT</a:t>
            </a:r>
            <a:endParaRPr lang="en-US" dirty="0"/>
          </a:p>
        </p:txBody>
      </p:sp>
      <p:grpSp>
        <p:nvGrpSpPr>
          <p:cNvPr id="1025" name="그룹 1025"/>
          <p:cNvGrpSpPr/>
          <p:nvPr/>
        </p:nvGrpSpPr>
        <p:grpSpPr>
          <a:xfrm>
            <a:off x="14142642" y="5631725"/>
            <a:ext cx="177853" cy="14286"/>
            <a:chOff x="14142642" y="5631725"/>
            <a:chExt cx="177853" cy="14286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14142642" y="5631725"/>
              <a:ext cx="177853" cy="14286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2489612" y="5475626"/>
            <a:ext cx="314286" cy="3403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00" b="1" dirty="0">
                <a:solidFill>
                  <a:srgbClr val="24272D"/>
                </a:solidFill>
                <a:latin typeface="esamanru OTF Medium" pitchFamily="34" charset="0"/>
                <a:cs typeface="esamanru OTF Medium" pitchFamily="34" charset="0"/>
              </a:rPr>
              <a:t>M1</a:t>
            </a:r>
            <a:endParaRPr lang="en-US" dirty="0"/>
          </a:p>
        </p:txBody>
      </p:sp>
      <p:sp>
        <p:nvSpPr>
          <p:cNvPr id="82" name="Object 82"/>
          <p:cNvSpPr txBox="1"/>
          <p:nvPr/>
        </p:nvSpPr>
        <p:spPr>
          <a:xfrm>
            <a:off x="5912655" y="5475626"/>
            <a:ext cx="504814" cy="391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00" b="1" dirty="0">
                <a:solidFill>
                  <a:srgbClr val="24272D"/>
                </a:solidFill>
                <a:latin typeface="esamanru OTF Medium" pitchFamily="34" charset="0"/>
                <a:cs typeface="esamanru OTF Medium" pitchFamily="34" charset="0"/>
              </a:rPr>
              <a:t>M2</a:t>
            </a:r>
            <a:endParaRPr lang="en-US" dirty="0"/>
          </a:p>
        </p:txBody>
      </p:sp>
      <p:sp>
        <p:nvSpPr>
          <p:cNvPr id="83" name="Object 83"/>
          <p:cNvSpPr txBox="1"/>
          <p:nvPr/>
        </p:nvSpPr>
        <p:spPr>
          <a:xfrm>
            <a:off x="9406794" y="5475626"/>
            <a:ext cx="540419" cy="391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00" b="1" dirty="0">
                <a:solidFill>
                  <a:srgbClr val="24272D"/>
                </a:solidFill>
                <a:latin typeface="esamanru OTF Medium" pitchFamily="34" charset="0"/>
                <a:cs typeface="esamanru OTF Medium" pitchFamily="34" charset="0"/>
              </a:rPr>
              <a:t>M3</a:t>
            </a:r>
            <a:endParaRPr lang="en-US" dirty="0"/>
          </a:p>
        </p:txBody>
      </p:sp>
      <p:sp>
        <p:nvSpPr>
          <p:cNvPr id="84" name="Object 84"/>
          <p:cNvSpPr txBox="1"/>
          <p:nvPr/>
        </p:nvSpPr>
        <p:spPr>
          <a:xfrm>
            <a:off x="12878699" y="5475626"/>
            <a:ext cx="614133" cy="391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300" b="1" dirty="0">
                <a:solidFill>
                  <a:srgbClr val="24272D"/>
                </a:solidFill>
                <a:latin typeface="esamanru OTF Medium" pitchFamily="34" charset="0"/>
                <a:cs typeface="esamanru OTF Medium" pitchFamily="34" charset="0"/>
              </a:rPr>
              <a:t>M4</a:t>
            </a:r>
            <a:endParaRPr lang="en-US" dirty="0"/>
          </a:p>
        </p:txBody>
      </p:sp>
      <p:sp>
        <p:nvSpPr>
          <p:cNvPr id="85" name="Object 85"/>
          <p:cNvSpPr txBox="1"/>
          <p:nvPr/>
        </p:nvSpPr>
        <p:spPr>
          <a:xfrm>
            <a:off x="2813114" y="6273943"/>
            <a:ext cx="600000" cy="453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>
                <a:solidFill>
                  <a:srgbClr val="D1D1D4"/>
                </a:solidFill>
                <a:latin typeface="esamanru OTF Light" pitchFamily="34" charset="0"/>
                <a:cs typeface="esamanru OTF Light" pitchFamily="34" charset="0"/>
              </a:rPr>
              <a:t>학과</a:t>
            </a:r>
            <a:endParaRPr lang="en-US" dirty="0"/>
          </a:p>
        </p:txBody>
      </p:sp>
      <p:sp>
        <p:nvSpPr>
          <p:cNvPr id="86" name="Object 86"/>
          <p:cNvSpPr txBox="1"/>
          <p:nvPr/>
        </p:nvSpPr>
        <p:spPr>
          <a:xfrm>
            <a:off x="3440533" y="6212686"/>
            <a:ext cx="2623842" cy="6092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D1D1D4"/>
                </a:solidFill>
                <a:latin typeface="esamanru OTF Light" pitchFamily="34" charset="0"/>
                <a:cs typeface="esamanru OTF Light" pitchFamily="34" charset="0"/>
              </a:rPr>
              <a:t>컴퓨터과학과</a:t>
            </a:r>
            <a:endParaRPr lang="en-US" dirty="0"/>
          </a:p>
        </p:txBody>
      </p:sp>
      <p:grpSp>
        <p:nvGrpSpPr>
          <p:cNvPr id="1026" name="그룹 1026"/>
          <p:cNvGrpSpPr/>
          <p:nvPr/>
        </p:nvGrpSpPr>
        <p:grpSpPr>
          <a:xfrm>
            <a:off x="2681473" y="6718572"/>
            <a:ext cx="2404242" cy="14286"/>
            <a:chOff x="2681473" y="6718572"/>
            <a:chExt cx="2404242" cy="14286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81473" y="6718572"/>
              <a:ext cx="2404242" cy="14286"/>
            </a:xfrm>
            <a:prstGeom prst="rect">
              <a:avLst/>
            </a:prstGeom>
          </p:spPr>
        </p:pic>
      </p:grpSp>
      <p:sp>
        <p:nvSpPr>
          <p:cNvPr id="90" name="Object 90"/>
          <p:cNvSpPr txBox="1"/>
          <p:nvPr/>
        </p:nvSpPr>
        <p:spPr>
          <a:xfrm>
            <a:off x="2755971" y="6917086"/>
            <a:ext cx="963457" cy="453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>
                <a:solidFill>
                  <a:srgbClr val="D1D1D4"/>
                </a:solidFill>
                <a:latin typeface="esamanru OTF Light" pitchFamily="34" charset="0"/>
                <a:cs typeface="esamanru OTF Light" pitchFamily="34" charset="0"/>
              </a:rPr>
              <a:t>학번</a:t>
            </a:r>
            <a:endParaRPr lang="en-US" dirty="0"/>
          </a:p>
        </p:txBody>
      </p:sp>
      <p:sp>
        <p:nvSpPr>
          <p:cNvPr id="91" name="Object 91"/>
          <p:cNvSpPr txBox="1"/>
          <p:nvPr/>
        </p:nvSpPr>
        <p:spPr>
          <a:xfrm>
            <a:off x="3678629" y="6866267"/>
            <a:ext cx="2050117" cy="6092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D1D1D4"/>
                </a:solidFill>
                <a:latin typeface="esamanru OTF Light" pitchFamily="34" charset="0"/>
                <a:cs typeface="esamanru OTF Light" pitchFamily="34" charset="0"/>
              </a:rPr>
              <a:t>2023109</a:t>
            </a:r>
            <a:endParaRPr lang="en-US" dirty="0"/>
          </a:p>
        </p:txBody>
      </p:sp>
      <p:sp>
        <p:nvSpPr>
          <p:cNvPr id="92" name="Object 92"/>
          <p:cNvSpPr txBox="1"/>
          <p:nvPr/>
        </p:nvSpPr>
        <p:spPr>
          <a:xfrm>
            <a:off x="6317248" y="6273943"/>
            <a:ext cx="600000" cy="453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>
                <a:solidFill>
                  <a:srgbClr val="D1D1D4"/>
                </a:solidFill>
                <a:latin typeface="esamanru OTF Light" pitchFamily="34" charset="0"/>
                <a:cs typeface="esamanru OTF Light" pitchFamily="34" charset="0"/>
              </a:rPr>
              <a:t>학과</a:t>
            </a:r>
            <a:endParaRPr lang="en-US" dirty="0"/>
          </a:p>
        </p:txBody>
      </p:sp>
      <p:sp>
        <p:nvSpPr>
          <p:cNvPr id="93" name="Object 93"/>
          <p:cNvSpPr txBox="1"/>
          <p:nvPr/>
        </p:nvSpPr>
        <p:spPr>
          <a:xfrm>
            <a:off x="6894695" y="6207276"/>
            <a:ext cx="2630829" cy="6092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D1D1D4"/>
                </a:solidFill>
                <a:latin typeface="esamanru OTF Light" pitchFamily="34" charset="0"/>
                <a:cs typeface="esamanru OTF Light" pitchFamily="34" charset="0"/>
              </a:rPr>
              <a:t>컴퓨턱과학과</a:t>
            </a:r>
            <a:endParaRPr lang="en-US" dirty="0"/>
          </a:p>
        </p:txBody>
      </p:sp>
      <p:grpSp>
        <p:nvGrpSpPr>
          <p:cNvPr id="1027" name="그룹 1027"/>
          <p:cNvGrpSpPr/>
          <p:nvPr/>
        </p:nvGrpSpPr>
        <p:grpSpPr>
          <a:xfrm>
            <a:off x="6185608" y="6718572"/>
            <a:ext cx="2404242" cy="14286"/>
            <a:chOff x="6185608" y="6718572"/>
            <a:chExt cx="2404242" cy="14286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85608" y="6718572"/>
              <a:ext cx="2404242" cy="14286"/>
            </a:xfrm>
            <a:prstGeom prst="rect">
              <a:avLst/>
            </a:prstGeom>
          </p:spPr>
        </p:pic>
      </p:grpSp>
      <p:sp>
        <p:nvSpPr>
          <p:cNvPr id="97" name="Object 97"/>
          <p:cNvSpPr txBox="1"/>
          <p:nvPr/>
        </p:nvSpPr>
        <p:spPr>
          <a:xfrm>
            <a:off x="6222010" y="6917086"/>
            <a:ext cx="963457" cy="453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>
                <a:solidFill>
                  <a:srgbClr val="D1D1D4"/>
                </a:solidFill>
                <a:latin typeface="esamanru OTF Light" pitchFamily="34" charset="0"/>
                <a:cs typeface="esamanru OTF Light" pitchFamily="34" charset="0"/>
              </a:rPr>
              <a:t>학번</a:t>
            </a:r>
            <a:endParaRPr lang="en-US" dirty="0"/>
          </a:p>
        </p:txBody>
      </p:sp>
      <p:sp>
        <p:nvSpPr>
          <p:cNvPr id="98" name="Object 98"/>
          <p:cNvSpPr txBox="1"/>
          <p:nvPr/>
        </p:nvSpPr>
        <p:spPr>
          <a:xfrm>
            <a:off x="7182762" y="6866267"/>
            <a:ext cx="2050117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D1D1D4"/>
                </a:solidFill>
                <a:latin typeface="esamanru OTF Light" pitchFamily="34" charset="0"/>
                <a:cs typeface="esamanru OTF Light" pitchFamily="34" charset="0"/>
              </a:rPr>
              <a:t>202310922</a:t>
            </a:r>
            <a:endParaRPr lang="en-US" dirty="0"/>
          </a:p>
        </p:txBody>
      </p:sp>
      <p:sp>
        <p:nvSpPr>
          <p:cNvPr id="99" name="Object 99"/>
          <p:cNvSpPr txBox="1"/>
          <p:nvPr/>
        </p:nvSpPr>
        <p:spPr>
          <a:xfrm>
            <a:off x="9819238" y="6273943"/>
            <a:ext cx="600000" cy="453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>
                <a:solidFill>
                  <a:srgbClr val="D1D1D4"/>
                </a:solidFill>
                <a:latin typeface="esamanru OTF Light" pitchFamily="34" charset="0"/>
                <a:cs typeface="esamanru OTF Light" pitchFamily="34" charset="0"/>
              </a:rPr>
              <a:t>학과</a:t>
            </a:r>
            <a:endParaRPr lang="en-US" dirty="0"/>
          </a:p>
        </p:txBody>
      </p:sp>
      <p:sp>
        <p:nvSpPr>
          <p:cNvPr id="100" name="Object 100"/>
          <p:cNvSpPr txBox="1"/>
          <p:nvPr/>
        </p:nvSpPr>
        <p:spPr>
          <a:xfrm>
            <a:off x="10465619" y="6231733"/>
            <a:ext cx="2641159" cy="6092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D1D1D4"/>
                </a:solidFill>
                <a:latin typeface="esamanru OTF Light" pitchFamily="34" charset="0"/>
                <a:cs typeface="esamanru OTF Light" pitchFamily="34" charset="0"/>
              </a:rPr>
              <a:t>컴퓨터과학과</a:t>
            </a:r>
            <a:endParaRPr lang="en-US" dirty="0"/>
          </a:p>
        </p:txBody>
      </p:sp>
      <p:grpSp>
        <p:nvGrpSpPr>
          <p:cNvPr id="1028" name="그룹 1028"/>
          <p:cNvGrpSpPr/>
          <p:nvPr/>
        </p:nvGrpSpPr>
        <p:grpSpPr>
          <a:xfrm>
            <a:off x="9687554" y="6718572"/>
            <a:ext cx="2404242" cy="14286"/>
            <a:chOff x="9687554" y="6718572"/>
            <a:chExt cx="2404242" cy="14286"/>
          </a:xfrm>
        </p:grpSpPr>
        <p:pic>
          <p:nvPicPr>
            <p:cNvPr id="102" name="Object 10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87554" y="6718572"/>
              <a:ext cx="2404242" cy="14286"/>
            </a:xfrm>
            <a:prstGeom prst="rect">
              <a:avLst/>
            </a:prstGeom>
          </p:spPr>
        </p:pic>
      </p:grpSp>
      <p:sp>
        <p:nvSpPr>
          <p:cNvPr id="104" name="Object 104"/>
          <p:cNvSpPr txBox="1"/>
          <p:nvPr/>
        </p:nvSpPr>
        <p:spPr>
          <a:xfrm>
            <a:off x="9695429" y="6917086"/>
            <a:ext cx="900000" cy="453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>
                <a:solidFill>
                  <a:srgbClr val="D1D1D4"/>
                </a:solidFill>
                <a:latin typeface="esamanru OTF Light" pitchFamily="34" charset="0"/>
                <a:cs typeface="esamanru OTF Light" pitchFamily="34" charset="0"/>
              </a:rPr>
              <a:t>학번</a:t>
            </a:r>
            <a:endParaRPr lang="en-US" dirty="0"/>
          </a:p>
        </p:txBody>
      </p:sp>
      <p:sp>
        <p:nvSpPr>
          <p:cNvPr id="105" name="Object 105"/>
          <p:cNvSpPr txBox="1"/>
          <p:nvPr/>
        </p:nvSpPr>
        <p:spPr>
          <a:xfrm>
            <a:off x="10295429" y="6866267"/>
            <a:ext cx="2633974" cy="6092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D1D1D4"/>
                </a:solidFill>
                <a:latin typeface="esamanru OTF Light" pitchFamily="34" charset="0"/>
                <a:cs typeface="esamanru OTF Light" pitchFamily="34" charset="0"/>
              </a:rPr>
              <a:t>202310923</a:t>
            </a:r>
            <a:endParaRPr lang="en-US" dirty="0"/>
          </a:p>
        </p:txBody>
      </p:sp>
      <p:sp>
        <p:nvSpPr>
          <p:cNvPr id="106" name="Object 106"/>
          <p:cNvSpPr txBox="1"/>
          <p:nvPr/>
        </p:nvSpPr>
        <p:spPr>
          <a:xfrm>
            <a:off x="13317429" y="6273943"/>
            <a:ext cx="704329" cy="453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>
                <a:solidFill>
                  <a:srgbClr val="D1D1D4"/>
                </a:solidFill>
                <a:latin typeface="esamanru OTF Light" pitchFamily="34" charset="0"/>
                <a:cs typeface="esamanru OTF Light" pitchFamily="34" charset="0"/>
              </a:rPr>
              <a:t>학과</a:t>
            </a:r>
            <a:endParaRPr lang="en-US" dirty="0"/>
          </a:p>
        </p:txBody>
      </p:sp>
      <p:sp>
        <p:nvSpPr>
          <p:cNvPr id="107" name="Object 107"/>
          <p:cNvSpPr txBox="1"/>
          <p:nvPr/>
        </p:nvSpPr>
        <p:spPr>
          <a:xfrm>
            <a:off x="13916190" y="6203162"/>
            <a:ext cx="2885631" cy="6092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D1D1D4"/>
                </a:solidFill>
                <a:latin typeface="esamanru OTF Light" pitchFamily="34" charset="0"/>
                <a:cs typeface="esamanru OTF Light" pitchFamily="34" charset="0"/>
              </a:rPr>
              <a:t>컴퓨터과학과</a:t>
            </a:r>
            <a:endParaRPr lang="en-US" dirty="0"/>
          </a:p>
        </p:txBody>
      </p:sp>
      <p:grpSp>
        <p:nvGrpSpPr>
          <p:cNvPr id="1029" name="그룹 1029"/>
          <p:cNvGrpSpPr/>
          <p:nvPr/>
        </p:nvGrpSpPr>
        <p:grpSpPr>
          <a:xfrm>
            <a:off x="13185744" y="6718572"/>
            <a:ext cx="2404242" cy="14286"/>
            <a:chOff x="13185744" y="6718572"/>
            <a:chExt cx="2404242" cy="14286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85744" y="6718572"/>
              <a:ext cx="2404242" cy="14286"/>
            </a:xfrm>
            <a:prstGeom prst="rect">
              <a:avLst/>
            </a:prstGeom>
          </p:spPr>
        </p:pic>
      </p:grpSp>
      <p:sp>
        <p:nvSpPr>
          <p:cNvPr id="111" name="Object 111"/>
          <p:cNvSpPr txBox="1"/>
          <p:nvPr/>
        </p:nvSpPr>
        <p:spPr>
          <a:xfrm>
            <a:off x="13174571" y="6926610"/>
            <a:ext cx="900000" cy="4538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700" dirty="0">
                <a:solidFill>
                  <a:srgbClr val="D1D1D4"/>
                </a:solidFill>
                <a:latin typeface="esamanru OTF Light" pitchFamily="34" charset="0"/>
                <a:cs typeface="esamanru OTF Light" pitchFamily="34" charset="0"/>
              </a:rPr>
              <a:t>학번</a:t>
            </a:r>
            <a:endParaRPr lang="en-US" dirty="0"/>
          </a:p>
        </p:txBody>
      </p:sp>
      <p:sp>
        <p:nvSpPr>
          <p:cNvPr id="112" name="Object 112"/>
          <p:cNvSpPr txBox="1"/>
          <p:nvPr/>
        </p:nvSpPr>
        <p:spPr>
          <a:xfrm>
            <a:off x="14182857" y="6866267"/>
            <a:ext cx="2050117" cy="6092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300" dirty="0">
                <a:solidFill>
                  <a:srgbClr val="D1D1D4"/>
                </a:solidFill>
                <a:latin typeface="esamanru OTF Light" pitchFamily="34" charset="0"/>
                <a:cs typeface="esamanru OTF Light" pitchFamily="34" charset="0"/>
              </a:rPr>
              <a:t>2023109</a:t>
            </a:r>
            <a:endParaRPr lang="en-US" dirty="0"/>
          </a:p>
        </p:txBody>
      </p:sp>
      <p:grpSp>
        <p:nvGrpSpPr>
          <p:cNvPr id="1030" name="그룹 1030"/>
          <p:cNvGrpSpPr/>
          <p:nvPr/>
        </p:nvGrpSpPr>
        <p:grpSpPr>
          <a:xfrm>
            <a:off x="1783742" y="8624943"/>
            <a:ext cx="13043501" cy="27935"/>
            <a:chOff x="1783742" y="8624943"/>
            <a:chExt cx="13043501" cy="27935"/>
          </a:xfrm>
        </p:grpSpPr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1783742" y="8624943"/>
              <a:ext cx="13043501" cy="27935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4774565" y="8521827"/>
            <a:ext cx="392067" cy="262103"/>
            <a:chOff x="14774565" y="8521827"/>
            <a:chExt cx="392067" cy="262103"/>
          </a:xfrm>
        </p:grpSpPr>
        <p:grpSp>
          <p:nvGrpSpPr>
            <p:cNvPr id="1032" name="그룹 1032"/>
            <p:cNvGrpSpPr/>
            <p:nvPr/>
          </p:nvGrpSpPr>
          <p:grpSpPr>
            <a:xfrm>
              <a:off x="14710552" y="8638911"/>
              <a:ext cx="279885" cy="27935"/>
              <a:chOff x="14710552" y="8638911"/>
              <a:chExt cx="279885" cy="27935"/>
            </a:xfrm>
          </p:grpSpPr>
          <p:pic>
            <p:nvPicPr>
              <p:cNvPr id="118" name="Object 11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7020000">
                <a:off x="14710552" y="8638911"/>
                <a:ext cx="279885" cy="27935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14790622" y="8638911"/>
              <a:ext cx="279885" cy="27935"/>
              <a:chOff x="14790622" y="8638911"/>
              <a:chExt cx="279885" cy="27935"/>
            </a:xfrm>
          </p:grpSpPr>
          <p:pic>
            <p:nvPicPr>
              <p:cNvPr id="121" name="Object 12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7020000">
                <a:off x="14790622" y="8638911"/>
                <a:ext cx="279885" cy="27935"/>
              </a:xfrm>
              <a:prstGeom prst="rect">
                <a:avLst/>
              </a:prstGeom>
            </p:spPr>
          </p:pic>
        </p:grpSp>
        <p:grpSp>
          <p:nvGrpSpPr>
            <p:cNvPr id="1034" name="그룹 1034"/>
            <p:cNvGrpSpPr/>
            <p:nvPr/>
          </p:nvGrpSpPr>
          <p:grpSpPr>
            <a:xfrm>
              <a:off x="14870691" y="8638911"/>
              <a:ext cx="279885" cy="27935"/>
              <a:chOff x="14870691" y="8638911"/>
              <a:chExt cx="279885" cy="27935"/>
            </a:xfrm>
          </p:grpSpPr>
          <p:pic>
            <p:nvPicPr>
              <p:cNvPr id="124" name="Object 12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7020000">
                <a:off x="14870691" y="8638911"/>
                <a:ext cx="279885" cy="27935"/>
              </a:xfrm>
              <a:prstGeom prst="rect">
                <a:avLst/>
              </a:prstGeom>
            </p:spPr>
          </p:pic>
        </p:grpSp>
        <p:grpSp>
          <p:nvGrpSpPr>
            <p:cNvPr id="1035" name="그룹 1035"/>
            <p:cNvGrpSpPr/>
            <p:nvPr/>
          </p:nvGrpSpPr>
          <p:grpSpPr>
            <a:xfrm>
              <a:off x="14950761" y="8638911"/>
              <a:ext cx="279885" cy="27935"/>
              <a:chOff x="14950761" y="8638911"/>
              <a:chExt cx="279885" cy="27935"/>
            </a:xfrm>
          </p:grpSpPr>
          <p:pic>
            <p:nvPicPr>
              <p:cNvPr id="127" name="Object 1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7020000">
                <a:off x="14950761" y="8638911"/>
                <a:ext cx="279885" cy="27935"/>
              </a:xfrm>
              <a:prstGeom prst="rect">
                <a:avLst/>
              </a:prstGeom>
            </p:spPr>
          </p:pic>
        </p:grpSp>
      </p:grpSp>
      <p:sp>
        <p:nvSpPr>
          <p:cNvPr id="130" name="Object 130"/>
          <p:cNvSpPr txBox="1"/>
          <p:nvPr/>
        </p:nvSpPr>
        <p:spPr>
          <a:xfrm>
            <a:off x="14654141" y="8540542"/>
            <a:ext cx="1843170" cy="3603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00" dirty="0">
                <a:solidFill>
                  <a:srgbClr val="5E6065"/>
                </a:solidFill>
                <a:latin typeface="esamanru OTF Light" pitchFamily="34" charset="0"/>
                <a:cs typeface="esamanru OTF Light" pitchFamily="34" charset="0"/>
              </a:rPr>
              <a:t>MR1 운영전략</a:t>
            </a:r>
            <a:endParaRPr lang="en-US" dirty="0"/>
          </a:p>
        </p:txBody>
      </p:sp>
      <p:sp>
        <p:nvSpPr>
          <p:cNvPr id="131" name="Object 131"/>
          <p:cNvSpPr txBox="1"/>
          <p:nvPr/>
        </p:nvSpPr>
        <p:spPr>
          <a:xfrm>
            <a:off x="1410816" y="785638"/>
            <a:ext cx="6599367" cy="10667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kern="0" spc="-100" dirty="0">
                <a:solidFill>
                  <a:srgbClr val="7B7A83"/>
                </a:solidFill>
                <a:latin typeface="establish Retrosans" pitchFamily="34" charset="0"/>
                <a:cs typeface="establish Retrosans" pitchFamily="34" charset="0"/>
              </a:rPr>
              <a:t>Members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6339" y="5190476"/>
            <a:ext cx="17809375" cy="5359983"/>
            <a:chOff x="476339" y="5190476"/>
            <a:chExt cx="17809375" cy="53599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39" y="5190476"/>
              <a:ext cx="17809375" cy="53599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03045" y="2503400"/>
            <a:ext cx="192227" cy="250891"/>
            <a:chOff x="11003045" y="2503400"/>
            <a:chExt cx="192227" cy="2508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03045" y="2503400"/>
              <a:ext cx="192227" cy="25089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041143" y="8901661"/>
            <a:ext cx="10423999" cy="16693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C2C2C2"/>
                </a:solidFill>
                <a:latin typeface="Pretendard Light" pitchFamily="34" charset="0"/>
                <a:cs typeface="Pretendard Light" pitchFamily="34" charset="0"/>
              </a:rPr>
              <a:t>• 캐나다의 Berzerk Studio에서 2018년 출시한 게임</a:t>
            </a:r>
          </a:p>
          <a:p>
            <a:r>
              <a:rPr lang="en-US" sz="2100" kern="0" spc="-100" dirty="0">
                <a:solidFill>
                  <a:srgbClr val="C2C2C2"/>
                </a:solidFill>
                <a:latin typeface="Pretendard Light" pitchFamily="34" charset="0"/>
                <a:cs typeface="Pretendard Light" pitchFamily="34" charset="0"/>
              </a:rPr>
              <a:t>• 액션 + 리듬 + 탄막 슈팅 어드벤처형 게임으로 총 41곡의 노래 수록</a:t>
            </a:r>
          </a:p>
          <a:p>
            <a:r>
              <a:rPr lang="en-US" sz="2100" kern="0" spc="-100" dirty="0">
                <a:solidFill>
                  <a:srgbClr val="C2C2C2"/>
                </a:solidFill>
                <a:latin typeface="Pretendard Light" pitchFamily="34" charset="0"/>
                <a:cs typeface="Pretendard Light" pitchFamily="34" charset="0"/>
              </a:rPr>
              <a:t>• 최대 4P를 지원하며 대쉬 등을 활용해 탄막을 피하는 게임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0" y="0"/>
            <a:ext cx="851917" cy="10380952"/>
            <a:chOff x="0" y="0"/>
            <a:chExt cx="851917" cy="1038095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851917" cy="103809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3052724" y="5517622"/>
            <a:ext cx="6957366" cy="36408"/>
            <a:chOff x="-3052724" y="5517622"/>
            <a:chExt cx="6957366" cy="3640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-3052724" y="5517622"/>
              <a:ext cx="6957366" cy="3640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 rot="-5400000">
            <a:off x="-1644068" y="2714487"/>
            <a:ext cx="4270915" cy="3925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INTRODUCE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11041140" y="5378927"/>
            <a:ext cx="3673798" cy="700494"/>
            <a:chOff x="11041140" y="5378927"/>
            <a:chExt cx="3673798" cy="700494"/>
          </a:xfrm>
        </p:grpSpPr>
        <p:sp>
          <p:nvSpPr>
            <p:cNvPr id="17" name="Object 17"/>
            <p:cNvSpPr txBox="1"/>
            <p:nvPr/>
          </p:nvSpPr>
          <p:spPr>
            <a:xfrm>
              <a:off x="11041140" y="5649505"/>
              <a:ext cx="5510698" cy="64487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500" kern="0" spc="-100" dirty="0">
                  <a:solidFill>
                    <a:srgbClr val="C2C2C2"/>
                  </a:solidFill>
                  <a:latin typeface="Pretendard" pitchFamily="34" charset="0"/>
                  <a:cs typeface="Pretendard" pitchFamily="34" charset="0"/>
                </a:rPr>
                <a:t>게임소개</a:t>
              </a:r>
              <a:endParaRPr lang="en-US" dirty="0"/>
            </a:p>
          </p:txBody>
        </p:sp>
        <p:grpSp>
          <p:nvGrpSpPr>
            <p:cNvPr id="1006" name="그룹 1006"/>
            <p:cNvGrpSpPr/>
            <p:nvPr/>
          </p:nvGrpSpPr>
          <p:grpSpPr>
            <a:xfrm>
              <a:off x="11064591" y="5378927"/>
              <a:ext cx="195543" cy="255219"/>
              <a:chOff x="11064591" y="5378927"/>
              <a:chExt cx="195543" cy="25521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064591" y="5378927"/>
                <a:ext cx="195543" cy="25521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216693" y="8982561"/>
            <a:ext cx="418530" cy="418530"/>
            <a:chOff x="216693" y="8982561"/>
            <a:chExt cx="418530" cy="41853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16693" y="8982561"/>
              <a:ext cx="418530" cy="418530"/>
              <a:chOff x="216693" y="8982561"/>
              <a:chExt cx="418530" cy="418530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6693" y="8982561"/>
                <a:ext cx="418530" cy="418530"/>
              </a:xfrm>
              <a:prstGeom prst="rect">
                <a:avLst/>
              </a:prstGeom>
            </p:spPr>
          </p:pic>
        </p:grpSp>
        <p:sp>
          <p:nvSpPr>
            <p:cNvPr id="26" name="Object 26"/>
            <p:cNvSpPr txBox="1"/>
            <p:nvPr/>
          </p:nvSpPr>
          <p:spPr>
            <a:xfrm rot="-5400000">
              <a:off x="209109" y="8983659"/>
              <a:ext cx="565748" cy="4226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502"/>
                  </a:solidFill>
                  <a:latin typeface="Pretendard" pitchFamily="34" charset="0"/>
                  <a:cs typeface="Pretendard" pitchFamily="34" charset="0"/>
                </a:rPr>
                <a:t>02</a:t>
              </a:r>
              <a:endParaRPr lang="en-US" dirty="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1003048" y="2769384"/>
            <a:ext cx="4538627" cy="6339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kern="0" spc="-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보스소개</a:t>
            </a:r>
            <a:endParaRPr lang="en-US" dirty="0"/>
          </a:p>
        </p:txBody>
      </p:sp>
      <p:sp>
        <p:nvSpPr>
          <p:cNvPr id="29" name="Object 29"/>
          <p:cNvSpPr txBox="1"/>
          <p:nvPr/>
        </p:nvSpPr>
        <p:spPr>
          <a:xfrm>
            <a:off x="11003048" y="3563129"/>
            <a:ext cx="9353888" cy="1641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kern="0" spc="-1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• 원래는 스토리 중 처음 만나는 조력자 캐릭터</a:t>
            </a:r>
          </a:p>
          <a:p>
            <a:r>
              <a:rPr lang="en-US" sz="2100" kern="0" spc="-1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• 화산 스테이지 클리어 이후 공장으로 들어가 오염당함</a:t>
            </a:r>
          </a:p>
          <a:p>
            <a:r>
              <a:rPr lang="en-US" sz="2100" kern="0" spc="-1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• 이번 프로젝트의 목표인 'Close To Me' 보스전의 보스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3276090" y="4455912"/>
            <a:ext cx="4905203" cy="4526649"/>
            <a:chOff x="3276090" y="4455912"/>
            <a:chExt cx="4905203" cy="452664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76090" y="4455912"/>
              <a:ext cx="4905203" cy="452664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2392640" y="4628581"/>
            <a:ext cx="3278909" cy="11003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200" kern="0" spc="-100" dirty="0">
                <a:solidFill>
                  <a:srgbClr val="C2C2C2"/>
                </a:solidFill>
                <a:latin typeface="Pretendard" pitchFamily="34" charset="0"/>
                <a:cs typeface="Pretendard" pitchFamily="34" charset="0"/>
              </a:rPr>
              <a:t>사각형</a:t>
            </a:r>
          </a:p>
          <a:p>
            <a:pPr algn="r"/>
            <a:r>
              <a:rPr lang="en-US" sz="1900" kern="0" spc="-100" dirty="0">
                <a:solidFill>
                  <a:srgbClr val="C2C2C2"/>
                </a:solidFill>
                <a:latin typeface="Pretendard Light" pitchFamily="34" charset="0"/>
                <a:cs typeface="Pretendard Light" pitchFamily="34" charset="0"/>
              </a:rPr>
              <a:t>조력자 캐릭터이자 보스</a:t>
            </a:r>
            <a:endParaRPr lang="en-US" dirty="0"/>
          </a:p>
        </p:txBody>
      </p:sp>
      <p:sp>
        <p:nvSpPr>
          <p:cNvPr id="34" name="Object 34"/>
          <p:cNvSpPr txBox="1"/>
          <p:nvPr/>
        </p:nvSpPr>
        <p:spPr>
          <a:xfrm>
            <a:off x="2415876" y="1008590"/>
            <a:ext cx="6673445" cy="11803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400" b="1" kern="0" spc="-2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INTRODUCE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11460967" y="6332121"/>
            <a:ext cx="4842587" cy="2159373"/>
            <a:chOff x="11460967" y="6332121"/>
            <a:chExt cx="4842587" cy="215937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60967" y="6332121"/>
              <a:ext cx="4842587" cy="21593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57154" y="9467610"/>
            <a:ext cx="2678221" cy="4885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88한 스케치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6895476" y="1067627"/>
            <a:ext cx="4494762" cy="392474"/>
            <a:chOff x="6895476" y="1067627"/>
            <a:chExt cx="4494762" cy="39247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895476" y="1067627"/>
              <a:ext cx="4494762" cy="392474"/>
              <a:chOff x="6895476" y="1067627"/>
              <a:chExt cx="4494762" cy="392474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895476" y="1067627"/>
                <a:ext cx="4494762" cy="392474"/>
              </a:xfrm>
              <a:prstGeom prst="rect">
                <a:avLst/>
              </a:prstGeom>
            </p:spPr>
          </p:pic>
        </p:grpSp>
        <p:sp>
          <p:nvSpPr>
            <p:cNvPr id="7" name="Object 7"/>
            <p:cNvSpPr txBox="1"/>
            <p:nvPr/>
          </p:nvSpPr>
          <p:spPr>
            <a:xfrm>
              <a:off x="6177456" y="1122971"/>
              <a:ext cx="5930806" cy="4226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Pretendard" pitchFamily="34" charset="0"/>
                  <a:cs typeface="Pretendard" pitchFamily="34" charset="0"/>
                </a:rPr>
                <a:t>보스를 구현하기 위해 세세하게 구성된 부품들</a:t>
              </a:r>
              <a:endParaRPr lang="en-US" dirty="0"/>
            </a:p>
          </p:txBody>
        </p:sp>
      </p:grpSp>
      <p:grpSp>
        <p:nvGrpSpPr>
          <p:cNvPr id="1003" name="그룹 1003"/>
          <p:cNvGrpSpPr/>
          <p:nvPr/>
        </p:nvGrpSpPr>
        <p:grpSpPr>
          <a:xfrm>
            <a:off x="-191757" y="8777992"/>
            <a:ext cx="4840639" cy="368335"/>
            <a:chOff x="-191757" y="8777992"/>
            <a:chExt cx="4840639" cy="36833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394280" y="8777992"/>
              <a:ext cx="3668561" cy="320332"/>
              <a:chOff x="394280" y="8777992"/>
              <a:chExt cx="3668561" cy="32033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94280" y="8777992"/>
                <a:ext cx="3668561" cy="320332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-191757" y="8823162"/>
              <a:ext cx="4840639" cy="3231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500" dirty="0" err="1">
                  <a:solidFill>
                    <a:srgbClr val="FFFFFF"/>
                  </a:solidFill>
                  <a:latin typeface="Pretendard" pitchFamily="34" charset="0"/>
                </a:rPr>
                <a:t>스프라이트</a:t>
              </a:r>
              <a:r>
                <a:rPr lang="ko-KR" altLang="en-US" sz="1500" dirty="0">
                  <a:solidFill>
                    <a:srgbClr val="FFFFFF"/>
                  </a:solidFill>
                  <a:latin typeface="Pretendard" pitchFamily="34" charset="0"/>
                </a:rPr>
                <a:t> </a:t>
              </a:r>
              <a:r>
                <a:rPr lang="en-US" altLang="ko-KR" sz="1500" dirty="0">
                  <a:solidFill>
                    <a:srgbClr val="FFFFFF"/>
                  </a:solidFill>
                  <a:latin typeface="Pretendard" pitchFamily="34" charset="0"/>
                </a:rPr>
                <a:t>1</a:t>
              </a:r>
              <a:endParaRPr lang="en-US" dirty="0"/>
            </a:p>
          </p:txBody>
        </p:sp>
      </p:grpSp>
      <p:grpSp>
        <p:nvGrpSpPr>
          <p:cNvPr id="1005" name="그룹 1005"/>
          <p:cNvGrpSpPr/>
          <p:nvPr/>
        </p:nvGrpSpPr>
        <p:grpSpPr>
          <a:xfrm>
            <a:off x="4417770" y="8777992"/>
            <a:ext cx="4840639" cy="368335"/>
            <a:chOff x="4417770" y="8777992"/>
            <a:chExt cx="4840639" cy="36833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5003811" y="8777992"/>
              <a:ext cx="3668561" cy="320332"/>
              <a:chOff x="5003811" y="8777992"/>
              <a:chExt cx="3668561" cy="32033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03811" y="8777992"/>
                <a:ext cx="3668561" cy="320332"/>
              </a:xfrm>
              <a:prstGeom prst="rect">
                <a:avLst/>
              </a:prstGeom>
            </p:spPr>
          </p:pic>
        </p:grpSp>
        <p:sp>
          <p:nvSpPr>
            <p:cNvPr id="19" name="Object 19"/>
            <p:cNvSpPr txBox="1"/>
            <p:nvPr/>
          </p:nvSpPr>
          <p:spPr>
            <a:xfrm>
              <a:off x="4417770" y="8823162"/>
              <a:ext cx="4840639" cy="3231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500" dirty="0" err="1">
                  <a:solidFill>
                    <a:srgbClr val="FFFFFF"/>
                  </a:solidFill>
                  <a:latin typeface="Pretendard" pitchFamily="34" charset="0"/>
                </a:rPr>
                <a:t>스프라이트</a:t>
              </a:r>
              <a:r>
                <a:rPr lang="ko-KR" altLang="en-US" sz="1500" dirty="0">
                  <a:solidFill>
                    <a:srgbClr val="FFFFFF"/>
                  </a:solidFill>
                  <a:latin typeface="Pretendard" pitchFamily="34" charset="0"/>
                </a:rPr>
                <a:t> </a:t>
              </a:r>
              <a:r>
                <a:rPr lang="en-US" altLang="ko-KR" sz="1500" dirty="0">
                  <a:solidFill>
                    <a:srgbClr val="FFFFFF"/>
                  </a:solidFill>
                  <a:latin typeface="Pretendard" pitchFamily="34" charset="0"/>
                </a:rPr>
                <a:t>2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13636846" y="8777992"/>
            <a:ext cx="4840639" cy="368335"/>
            <a:chOff x="13636846" y="8777992"/>
            <a:chExt cx="4840639" cy="368335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4222873" y="8777992"/>
              <a:ext cx="3668561" cy="320332"/>
              <a:chOff x="14222873" y="8777992"/>
              <a:chExt cx="3668561" cy="320332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222873" y="8777992"/>
                <a:ext cx="3668561" cy="320332"/>
              </a:xfrm>
              <a:prstGeom prst="rect">
                <a:avLst/>
              </a:prstGeom>
            </p:spPr>
          </p:pic>
        </p:grpSp>
        <p:sp>
          <p:nvSpPr>
            <p:cNvPr id="25" name="Object 25"/>
            <p:cNvSpPr txBox="1"/>
            <p:nvPr/>
          </p:nvSpPr>
          <p:spPr>
            <a:xfrm>
              <a:off x="13636846" y="8823162"/>
              <a:ext cx="4840639" cy="3231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500" dirty="0" err="1">
                  <a:solidFill>
                    <a:srgbClr val="FFFFFF"/>
                  </a:solidFill>
                  <a:latin typeface="Pretendard" pitchFamily="34" charset="0"/>
                </a:rPr>
                <a:t>스프라이트</a:t>
              </a:r>
              <a:r>
                <a:rPr lang="ko-KR" altLang="en-US" sz="1500" dirty="0">
                  <a:solidFill>
                    <a:srgbClr val="FFFFFF"/>
                  </a:solidFill>
                  <a:latin typeface="Pretendard" pitchFamily="34" charset="0"/>
                </a:rPr>
                <a:t> </a:t>
              </a:r>
              <a:r>
                <a:rPr lang="en-US" altLang="ko-KR" sz="1500" dirty="0">
                  <a:solidFill>
                    <a:srgbClr val="FFFFFF"/>
                  </a:solidFill>
                  <a:latin typeface="Pretendard" pitchFamily="34" charset="0"/>
                </a:rPr>
                <a:t>4</a:t>
              </a:r>
              <a:endParaRPr lang="en-US" dirty="0"/>
            </a:p>
          </p:txBody>
        </p:sp>
      </p:grpSp>
      <p:grpSp>
        <p:nvGrpSpPr>
          <p:cNvPr id="1009" name="그룹 1009"/>
          <p:cNvGrpSpPr/>
          <p:nvPr/>
        </p:nvGrpSpPr>
        <p:grpSpPr>
          <a:xfrm>
            <a:off x="9027322" y="8777992"/>
            <a:ext cx="4840639" cy="368335"/>
            <a:chOff x="9027322" y="8777992"/>
            <a:chExt cx="4840639" cy="368335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9613342" y="8777992"/>
              <a:ext cx="3668561" cy="320332"/>
              <a:chOff x="9613342" y="8777992"/>
              <a:chExt cx="3668561" cy="320332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13342" y="8777992"/>
                <a:ext cx="3668561" cy="320332"/>
              </a:xfrm>
              <a:prstGeom prst="rect">
                <a:avLst/>
              </a:prstGeom>
            </p:spPr>
          </p:pic>
        </p:grpSp>
        <p:sp>
          <p:nvSpPr>
            <p:cNvPr id="31" name="Object 31"/>
            <p:cNvSpPr txBox="1"/>
            <p:nvPr/>
          </p:nvSpPr>
          <p:spPr>
            <a:xfrm>
              <a:off x="9027322" y="8823162"/>
              <a:ext cx="4840639" cy="3231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500" dirty="0" err="1">
                  <a:solidFill>
                    <a:srgbClr val="FFFFFF"/>
                  </a:solidFill>
                  <a:latin typeface="Pretendard" pitchFamily="34" charset="0"/>
                </a:rPr>
                <a:t>스프라이트</a:t>
              </a:r>
              <a:r>
                <a:rPr lang="ko-KR" altLang="en-US" sz="1500" dirty="0">
                  <a:solidFill>
                    <a:srgbClr val="FFFFFF"/>
                  </a:solidFill>
                  <a:latin typeface="Pretendard" pitchFamily="34" charset="0"/>
                </a:rPr>
                <a:t> </a:t>
              </a:r>
              <a:r>
                <a:rPr lang="en-US" altLang="ko-KR" sz="1500" dirty="0">
                  <a:solidFill>
                    <a:srgbClr val="FFFFFF"/>
                  </a:solidFill>
                  <a:latin typeface="Pretendard" pitchFamily="34" charset="0"/>
                </a:rPr>
                <a:t>3</a:t>
              </a:r>
              <a:endParaRPr lang="en-US" dirty="0"/>
            </a:p>
          </p:txBody>
        </p:sp>
      </p:grpSp>
      <p:grpSp>
        <p:nvGrpSpPr>
          <p:cNvPr id="1011" name="그룹 1011"/>
          <p:cNvGrpSpPr/>
          <p:nvPr/>
        </p:nvGrpSpPr>
        <p:grpSpPr>
          <a:xfrm>
            <a:off x="4609531" y="1622006"/>
            <a:ext cx="4457121" cy="6679797"/>
            <a:chOff x="4609531" y="1622006"/>
            <a:chExt cx="4457121" cy="667979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9531" y="1622006"/>
              <a:ext cx="4457121" cy="667979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228614" y="1612482"/>
            <a:ext cx="4457121" cy="6679797"/>
            <a:chOff x="9228614" y="1612482"/>
            <a:chExt cx="4457121" cy="667979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28614" y="1612482"/>
              <a:ext cx="4457121" cy="667979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828593" y="1612482"/>
            <a:ext cx="4457121" cy="6679797"/>
            <a:chOff x="13828593" y="1612482"/>
            <a:chExt cx="4457121" cy="667979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28593" y="1612482"/>
              <a:ext cx="4457121" cy="667979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0" y="1622006"/>
            <a:ext cx="4457121" cy="6679797"/>
            <a:chOff x="0" y="1622006"/>
            <a:chExt cx="4457121" cy="667979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22006"/>
              <a:ext cx="4457121" cy="6679797"/>
            </a:xfrm>
            <a:prstGeom prst="rect">
              <a:avLst/>
            </a:prstGeom>
          </p:spPr>
        </p:pic>
      </p:grpSp>
      <p:pic>
        <p:nvPicPr>
          <p:cNvPr id="3" name="그래픽 2">
            <a:extLst>
              <a:ext uri="{FF2B5EF4-FFF2-40B4-BE49-F238E27FC236}">
                <a16:creationId xmlns:a16="http://schemas.microsoft.com/office/drawing/2014/main" id="{651FAE77-B941-BFF1-1B97-E1F85D8B3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400" y="3543300"/>
            <a:ext cx="2819400" cy="2819400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A23EAA91-9D70-A5D4-A5CF-989077351E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14493" y="3421001"/>
            <a:ext cx="2961965" cy="2961965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1A511F24-7196-F0C1-C835-CCD8C8FBCB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47796" y="3869689"/>
            <a:ext cx="2322438" cy="2322438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E1CAA3B9-0579-D67D-DF4E-F93CC4DE10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222873" y="3859151"/>
            <a:ext cx="3427936" cy="25035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6816" y="-65899"/>
            <a:ext cx="17843184" cy="7387074"/>
            <a:chOff x="556816" y="-65899"/>
            <a:chExt cx="17843184" cy="73870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816" y="-65899"/>
              <a:ext cx="17843184" cy="73870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851917" cy="10380952"/>
            <a:chOff x="0" y="0"/>
            <a:chExt cx="851917" cy="10380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51917" cy="10380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294948" y="5301592"/>
            <a:ext cx="7441813" cy="37455"/>
            <a:chOff x="-3294948" y="5301592"/>
            <a:chExt cx="7441813" cy="374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-3294948" y="5301592"/>
              <a:ext cx="7441813" cy="374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6693" y="8982561"/>
            <a:ext cx="418530" cy="418530"/>
            <a:chOff x="216693" y="8982561"/>
            <a:chExt cx="418530" cy="41853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693" y="8982561"/>
              <a:ext cx="418530" cy="41853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 rot="-5400000">
            <a:off x="227587" y="8977360"/>
            <a:ext cx="552997" cy="4696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04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32869" y="6469775"/>
            <a:ext cx="5817615" cy="3815939"/>
            <a:chOff x="832869" y="6469775"/>
            <a:chExt cx="5817615" cy="381593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2869" y="6469775"/>
              <a:ext cx="5817615" cy="381593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 rot="-5400000">
            <a:off x="-1644068" y="2714487"/>
            <a:ext cx="4270915" cy="3925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dirty="0">
                <a:solidFill>
                  <a:srgbClr val="FFC502"/>
                </a:solidFill>
                <a:latin typeface="Noto Sans CJK KR Regular" pitchFamily="34" charset="0"/>
                <a:cs typeface="Noto Sans CJK KR Regular" pitchFamily="34" charset="0"/>
              </a:rPr>
              <a:t>Coding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6650484" y="6469775"/>
            <a:ext cx="5817615" cy="3815939"/>
            <a:chOff x="6650484" y="6469775"/>
            <a:chExt cx="5817615" cy="381593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50484" y="6469775"/>
              <a:ext cx="5817615" cy="381593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468099" y="6469775"/>
            <a:ext cx="5817615" cy="3815939"/>
            <a:chOff x="12468099" y="6469775"/>
            <a:chExt cx="5817615" cy="381593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68099" y="6469775"/>
              <a:ext cx="5817615" cy="381593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151667" y="8153943"/>
            <a:ext cx="4248231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설명</a:t>
            </a:r>
            <a:endParaRPr lang="en-US" sz="15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ko-KR" altLang="en-US" sz="1500" dirty="0">
                <a:solidFill>
                  <a:srgbClr val="000000"/>
                </a:solidFill>
                <a:latin typeface="Pretendard" pitchFamily="34" charset="0"/>
              </a:rPr>
              <a:t>플레이어가 </a:t>
            </a:r>
            <a:r>
              <a:rPr lang="en-US" altLang="ko-KR" sz="1500" dirty="0">
                <a:solidFill>
                  <a:srgbClr val="000000"/>
                </a:solidFill>
                <a:latin typeface="Pretendard" pitchFamily="34" charset="0"/>
              </a:rPr>
              <a:t>SPACE</a:t>
            </a:r>
            <a:r>
              <a:rPr lang="ko-KR" altLang="en-US" sz="1500" dirty="0">
                <a:solidFill>
                  <a:srgbClr val="000000"/>
                </a:solidFill>
                <a:latin typeface="Pretendard" pitchFamily="34" charset="0"/>
              </a:rPr>
              <a:t>바를 활용하여 </a:t>
            </a:r>
            <a:endParaRPr lang="en-US" altLang="ko-KR" sz="1500" dirty="0">
              <a:solidFill>
                <a:srgbClr val="000000"/>
              </a:solidFill>
              <a:latin typeface="Pretendard" pitchFamily="34" charset="0"/>
            </a:endParaRPr>
          </a:p>
          <a:p>
            <a:r>
              <a:rPr lang="ko-KR" altLang="en-US" sz="1500" dirty="0" err="1">
                <a:solidFill>
                  <a:srgbClr val="000000"/>
                </a:solidFill>
                <a:latin typeface="Pretendard" pitchFamily="34" charset="0"/>
              </a:rPr>
              <a:t>대쉬해서</a:t>
            </a:r>
            <a:r>
              <a:rPr lang="ko-KR" altLang="en-US" sz="1500" dirty="0">
                <a:solidFill>
                  <a:srgbClr val="000000"/>
                </a:solidFill>
                <a:latin typeface="Pretendard" pitchFamily="34" charset="0"/>
              </a:rPr>
              <a:t> 탄막들을 피할 수 </a:t>
            </a:r>
            <a:r>
              <a:rPr lang="ko-KR" altLang="en-US" sz="1500" dirty="0" err="1">
                <a:solidFill>
                  <a:srgbClr val="000000"/>
                </a:solidFill>
                <a:latin typeface="Pretendard" pitchFamily="34" charset="0"/>
              </a:rPr>
              <a:t>있게한다</a:t>
            </a:r>
            <a:r>
              <a:rPr lang="en-US" altLang="ko-KR" sz="1500" dirty="0">
                <a:solidFill>
                  <a:srgbClr val="000000"/>
                </a:solidFill>
                <a:latin typeface="Pretendard" pitchFamily="34" charset="0"/>
              </a:rPr>
              <a:t>.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3151667" y="7053676"/>
            <a:ext cx="3344468" cy="4714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대표적인 기능1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3151666" y="7367952"/>
            <a:ext cx="304970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kern="0" spc="-100" dirty="0">
                <a:solidFill>
                  <a:srgbClr val="000000"/>
                </a:solidFill>
                <a:latin typeface="Pretendard Black" pitchFamily="34" charset="0"/>
              </a:rPr>
              <a:t>플레이어 </a:t>
            </a:r>
            <a:r>
              <a:rPr lang="ko-KR" altLang="en-US" sz="3200" kern="0" spc="-100" dirty="0" err="1">
                <a:solidFill>
                  <a:srgbClr val="000000"/>
                </a:solidFill>
                <a:latin typeface="Pretendard Black" pitchFamily="34" charset="0"/>
              </a:rPr>
              <a:t>대쉬</a:t>
            </a:r>
            <a:endParaRPr lang="en-US" sz="3200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657143" y="7040948"/>
            <a:ext cx="1255671" cy="1255671"/>
            <a:chOff x="1657143" y="7040948"/>
            <a:chExt cx="1255671" cy="12556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57143" y="7040948"/>
              <a:ext cx="1255671" cy="125567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4175788" y="8321128"/>
            <a:ext cx="4248231" cy="11541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설명</a:t>
            </a:r>
            <a:endParaRPr lang="en-US" sz="15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ko-KR" altLang="en-US" dirty="0"/>
              <a:t>일정 시간이 지나면 보스가 아래의</a:t>
            </a:r>
            <a:endParaRPr lang="en-US" altLang="ko-KR" dirty="0"/>
          </a:p>
          <a:p>
            <a:r>
              <a:rPr lang="ko-KR" altLang="en-US" dirty="0"/>
              <a:t>땅을 끌어올린다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올라오는 땅을 피해 </a:t>
            </a:r>
            <a:r>
              <a:rPr lang="ko-KR" altLang="en-US" dirty="0" err="1"/>
              <a:t>올라가야한다</a:t>
            </a:r>
            <a:r>
              <a:rPr lang="en-US" altLang="ko-KR" dirty="0"/>
              <a:t>.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13039528" y="7040948"/>
            <a:ext cx="1255671" cy="1255671"/>
            <a:chOff x="13039528" y="7040948"/>
            <a:chExt cx="1255671" cy="125567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39528" y="7040948"/>
              <a:ext cx="1255671" cy="1255671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871429" y="8153943"/>
            <a:ext cx="4248231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 err="1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설명</a:t>
            </a:r>
            <a:endParaRPr lang="en-US" sz="1500" dirty="0">
              <a:solidFill>
                <a:srgbClr val="FFFFFF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ko-KR" altLang="en-US" sz="1500" dirty="0">
                <a:solidFill>
                  <a:srgbClr val="FFFFFF"/>
                </a:solidFill>
                <a:latin typeface="Pretendard" pitchFamily="34" charset="0"/>
              </a:rPr>
              <a:t>빨간색 레이저가 사방으로 돌아가면서</a:t>
            </a:r>
            <a:endParaRPr lang="en-US" altLang="ko-KR" sz="1500" dirty="0">
              <a:solidFill>
                <a:srgbClr val="FFFFFF"/>
              </a:solidFill>
              <a:latin typeface="Pretendard" pitchFamily="34" charset="0"/>
            </a:endParaRPr>
          </a:p>
          <a:p>
            <a:r>
              <a:rPr lang="ko-KR" altLang="en-US" sz="1500" dirty="0">
                <a:solidFill>
                  <a:srgbClr val="FFFFFF"/>
                </a:solidFill>
                <a:latin typeface="Pretendard" pitchFamily="34" charset="0"/>
              </a:rPr>
              <a:t>플레이어의 생존 공간을 좁힌다</a:t>
            </a:r>
            <a:r>
              <a:rPr lang="en-US" altLang="ko-KR" sz="1500" dirty="0">
                <a:solidFill>
                  <a:srgbClr val="FFFFFF"/>
                </a:solidFill>
                <a:latin typeface="Pretendard" pitchFamily="34" charset="0"/>
              </a:rPr>
              <a:t>.</a:t>
            </a:r>
            <a:endParaRPr lang="en-US" dirty="0"/>
          </a:p>
        </p:txBody>
      </p:sp>
      <p:grpSp>
        <p:nvGrpSpPr>
          <p:cNvPr id="1010" name="그룹 1010"/>
          <p:cNvGrpSpPr/>
          <p:nvPr/>
        </p:nvGrpSpPr>
        <p:grpSpPr>
          <a:xfrm>
            <a:off x="7376907" y="7040948"/>
            <a:ext cx="1255671" cy="1255671"/>
            <a:chOff x="7376907" y="7040948"/>
            <a:chExt cx="1255671" cy="125567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76907" y="7040948"/>
              <a:ext cx="1255671" cy="1255671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8871429" y="7053676"/>
            <a:ext cx="3344468" cy="4714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대표적인 기능2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8871429" y="7318619"/>
            <a:ext cx="259623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600" kern="0" spc="-100" dirty="0">
                <a:solidFill>
                  <a:srgbClr val="FFFFFF"/>
                </a:solidFill>
                <a:latin typeface="Pretendard Black" pitchFamily="34" charset="0"/>
              </a:rPr>
              <a:t>레이저 패턴</a:t>
            </a:r>
            <a:endParaRPr lang="en-US" sz="3600" dirty="0"/>
          </a:p>
        </p:txBody>
      </p:sp>
      <p:sp>
        <p:nvSpPr>
          <p:cNvPr id="41" name="Object 41"/>
          <p:cNvSpPr txBox="1"/>
          <p:nvPr/>
        </p:nvSpPr>
        <p:spPr>
          <a:xfrm>
            <a:off x="14534095" y="7053676"/>
            <a:ext cx="3810556" cy="4714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대표적인 기능3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14534094" y="7318619"/>
            <a:ext cx="3596625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kern="0" spc="-100" dirty="0">
                <a:solidFill>
                  <a:srgbClr val="000000"/>
                </a:solidFill>
                <a:latin typeface="Pretendard Black" pitchFamily="34" charset="0"/>
              </a:rPr>
              <a:t>땅 집게로 끌어올리기 패턴</a:t>
            </a:r>
            <a:endParaRPr lang="en-US" sz="3200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7532317" y="7209094"/>
            <a:ext cx="944851" cy="944851"/>
            <a:chOff x="7532317" y="7209094"/>
            <a:chExt cx="944851" cy="94485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32317" y="7209094"/>
              <a:ext cx="944851" cy="94485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290965" y="7321175"/>
            <a:ext cx="752797" cy="752797"/>
            <a:chOff x="13290965" y="7321175"/>
            <a:chExt cx="752797" cy="75279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90965" y="7321175"/>
              <a:ext cx="752797" cy="75279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85714" y="7104140"/>
            <a:ext cx="1192412" cy="1192412"/>
            <a:chOff x="1685714" y="7104140"/>
            <a:chExt cx="1192412" cy="119241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85714" y="7104140"/>
              <a:ext cx="1192412" cy="1192412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426180" y="5142857"/>
            <a:ext cx="16104460" cy="1600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2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엔트리의 모든 것을 활용했다!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9769317" y="3027638"/>
            <a:ext cx="9051763" cy="1800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-1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보스 등 가장 규모 있는 코딩 사진을 우선 배경으로 사용 예정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56816" y="-65899"/>
            <a:ext cx="17843184" cy="7387074"/>
            <a:chOff x="556816" y="-65899"/>
            <a:chExt cx="17843184" cy="73870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816" y="-65899"/>
              <a:ext cx="17843184" cy="73870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851917" cy="10380952"/>
            <a:chOff x="0" y="0"/>
            <a:chExt cx="851917" cy="103809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51917" cy="103809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3294948" y="5301592"/>
            <a:ext cx="7441813" cy="37455"/>
            <a:chOff x="-3294948" y="5301592"/>
            <a:chExt cx="7441813" cy="374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-3294948" y="5301592"/>
              <a:ext cx="7441813" cy="374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6693" y="8982561"/>
            <a:ext cx="418530" cy="418530"/>
            <a:chOff x="216693" y="8982561"/>
            <a:chExt cx="418530" cy="41853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693" y="8982561"/>
              <a:ext cx="418530" cy="41853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 rot="-5400000">
            <a:off x="227587" y="8977360"/>
            <a:ext cx="552997" cy="4696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04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832869" y="6469775"/>
            <a:ext cx="5817615" cy="3815939"/>
            <a:chOff x="832869" y="6469775"/>
            <a:chExt cx="5817615" cy="381593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2869" y="6469775"/>
              <a:ext cx="5817615" cy="381593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 rot="-5400000">
            <a:off x="-1644068" y="2714487"/>
            <a:ext cx="4270915" cy="3925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dirty="0">
                <a:solidFill>
                  <a:srgbClr val="FFC502"/>
                </a:solidFill>
                <a:latin typeface="Noto Sans CJK KR Regular" pitchFamily="34" charset="0"/>
                <a:cs typeface="Noto Sans CJK KR Regular" pitchFamily="34" charset="0"/>
              </a:rPr>
              <a:t>Coding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6650484" y="6469775"/>
            <a:ext cx="5817615" cy="3815939"/>
            <a:chOff x="6650484" y="6469775"/>
            <a:chExt cx="5817615" cy="381593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50484" y="6469775"/>
              <a:ext cx="5817615" cy="381593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468099" y="6469775"/>
            <a:ext cx="5817615" cy="3815939"/>
            <a:chOff x="12468099" y="6469775"/>
            <a:chExt cx="5817615" cy="381593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68099" y="6469775"/>
              <a:ext cx="5817615" cy="381593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902471" y="8296552"/>
            <a:ext cx="4248231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설명</a:t>
            </a:r>
            <a:endParaRPr lang="en-US" sz="15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ko-KR" altLang="en-US" sz="15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보스가 큰 톱니로 변신해서 굴러온다</a:t>
            </a:r>
            <a:endParaRPr lang="en-US" altLang="ko-KR" sz="15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ko-KR" altLang="en-US" sz="15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플레이어는 </a:t>
            </a:r>
            <a:r>
              <a:rPr lang="ko-KR" altLang="en-US" sz="15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대쉬로</a:t>
            </a:r>
            <a:r>
              <a:rPr lang="ko-KR" altLang="en-US" sz="15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ko-KR" altLang="en-US" sz="15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피해야된다</a:t>
            </a:r>
            <a:r>
              <a:rPr lang="en-US" altLang="ko-KR" sz="15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.</a:t>
            </a:r>
            <a:endParaRPr lang="en-US" sz="15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3151667" y="7053676"/>
            <a:ext cx="3344468" cy="4714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대표적인 기능1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3151666" y="7367952"/>
            <a:ext cx="300220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dirty="0"/>
              <a:t>큰 </a:t>
            </a:r>
            <a:r>
              <a:rPr lang="ko-KR" altLang="en-US" sz="2000"/>
              <a:t>톱니로 변신해서 굴러가기 패턴</a:t>
            </a:r>
            <a:endParaRPr lang="en-US" sz="2000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1657143" y="7040948"/>
            <a:ext cx="1255671" cy="1255671"/>
            <a:chOff x="1657143" y="7040948"/>
            <a:chExt cx="1255671" cy="125567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57143" y="7040948"/>
              <a:ext cx="1255671" cy="125567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4534095" y="8153943"/>
            <a:ext cx="4248231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설명</a:t>
            </a:r>
            <a:endParaRPr lang="en-US" sz="1500" dirty="0">
              <a:solidFill>
                <a:srgbClr val="000000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ko-KR" altLang="en-US" sz="1500" dirty="0">
                <a:solidFill>
                  <a:srgbClr val="000000"/>
                </a:solidFill>
                <a:latin typeface="Pretendard" pitchFamily="34" charset="0"/>
              </a:rPr>
              <a:t>배경이었던 박스가 좁아지면서 </a:t>
            </a:r>
            <a:endParaRPr lang="en-US" altLang="ko-KR" sz="1500" dirty="0">
              <a:solidFill>
                <a:srgbClr val="000000"/>
              </a:solidFill>
              <a:latin typeface="Pretendard" pitchFamily="34" charset="0"/>
            </a:endParaRPr>
          </a:p>
          <a:p>
            <a:r>
              <a:rPr lang="ko-KR" altLang="en-US" sz="1500" dirty="0">
                <a:solidFill>
                  <a:srgbClr val="000000"/>
                </a:solidFill>
                <a:latin typeface="Pretendard" pitchFamily="34" charset="0"/>
              </a:rPr>
              <a:t>돌아가는 패턴이다</a:t>
            </a:r>
            <a:r>
              <a:rPr lang="en-US" altLang="ko-KR" sz="1500" dirty="0">
                <a:solidFill>
                  <a:srgbClr val="000000"/>
                </a:solidFill>
                <a:latin typeface="Pretendard" pitchFamily="34" charset="0"/>
              </a:rPr>
              <a:t>.</a:t>
            </a:r>
            <a:endParaRPr lang="en-US" sz="1500" dirty="0">
              <a:solidFill>
                <a:srgbClr val="000000"/>
              </a:solidFill>
              <a:latin typeface="Pretendard" pitchFamily="34" charset="0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13039528" y="7040948"/>
            <a:ext cx="1255671" cy="1255671"/>
            <a:chOff x="13039528" y="7040948"/>
            <a:chExt cx="1255671" cy="125567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39528" y="7040948"/>
              <a:ext cx="1255671" cy="1255671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764256" y="8227302"/>
            <a:ext cx="4248231" cy="8771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500" dirty="0" err="1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설명</a:t>
            </a:r>
            <a:endParaRPr lang="en-US" sz="1500" dirty="0">
              <a:solidFill>
                <a:srgbClr val="FFFFFF"/>
              </a:solidFill>
              <a:latin typeface="Pretendard" pitchFamily="34" charset="0"/>
              <a:cs typeface="Pretendard" pitchFamily="34" charset="0"/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톱니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개가 사방에서 나오면서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탄막을 생성하는 패턴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7376907" y="7040948"/>
            <a:ext cx="1255671" cy="1255671"/>
            <a:chOff x="7376907" y="7040948"/>
            <a:chExt cx="1255671" cy="125567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76907" y="7040948"/>
              <a:ext cx="1255671" cy="1255671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8871429" y="7053676"/>
            <a:ext cx="3344468" cy="4714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대표적인 기능2</a:t>
            </a:r>
            <a:endParaRPr lang="en-US" dirty="0"/>
          </a:p>
        </p:txBody>
      </p:sp>
      <p:sp>
        <p:nvSpPr>
          <p:cNvPr id="40" name="Object 40"/>
          <p:cNvSpPr txBox="1"/>
          <p:nvPr/>
        </p:nvSpPr>
        <p:spPr>
          <a:xfrm>
            <a:off x="8871429" y="7424390"/>
            <a:ext cx="259623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톱니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개로 탄막 생성하는 패턴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534095" y="7053676"/>
            <a:ext cx="3810556" cy="4714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대표적인 기능3</a:t>
            </a:r>
            <a:endParaRPr lang="en-US" dirty="0"/>
          </a:p>
        </p:txBody>
      </p:sp>
      <p:sp>
        <p:nvSpPr>
          <p:cNvPr id="42" name="Object 42"/>
          <p:cNvSpPr txBox="1"/>
          <p:nvPr/>
        </p:nvSpPr>
        <p:spPr>
          <a:xfrm>
            <a:off x="14534095" y="7318619"/>
            <a:ext cx="276740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/>
              <a:t>박스 안에 가두고  박스가 돌아가는 패턴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7532317" y="7209094"/>
            <a:ext cx="944851" cy="944851"/>
            <a:chOff x="7532317" y="7209094"/>
            <a:chExt cx="944851" cy="94485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32317" y="7209094"/>
              <a:ext cx="944851" cy="94485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290965" y="7321175"/>
            <a:ext cx="752797" cy="752797"/>
            <a:chOff x="13290965" y="7321175"/>
            <a:chExt cx="752797" cy="75279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90965" y="7321175"/>
              <a:ext cx="752797" cy="75279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85714" y="7104140"/>
            <a:ext cx="1192412" cy="1192412"/>
            <a:chOff x="1685714" y="7104140"/>
            <a:chExt cx="1192412" cy="119241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85714" y="7104140"/>
              <a:ext cx="1192412" cy="1192412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426180" y="5142857"/>
            <a:ext cx="16104460" cy="1600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000" kern="0" spc="-2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엔트리의 모든 것을 활용했다!</a:t>
            </a:r>
            <a:endParaRPr lang="en-US" dirty="0"/>
          </a:p>
        </p:txBody>
      </p:sp>
      <p:sp>
        <p:nvSpPr>
          <p:cNvPr id="53" name="Object 53"/>
          <p:cNvSpPr txBox="1"/>
          <p:nvPr/>
        </p:nvSpPr>
        <p:spPr>
          <a:xfrm>
            <a:off x="9769317" y="3027638"/>
            <a:ext cx="9051763" cy="1800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400" kern="0" spc="-1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보스 등 가장 규모 있는 코딩 사진을 우선 배경으로 사용 예정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4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669532" y="-29762"/>
            <a:ext cx="5817615" cy="10654762"/>
            <a:chOff x="6669532" y="-29762"/>
            <a:chExt cx="5817615" cy="1065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9532" y="-29762"/>
              <a:ext cx="5817615" cy="1065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0148" y="-273810"/>
            <a:ext cx="5817615" cy="10654762"/>
            <a:chOff x="830148" y="-273810"/>
            <a:chExt cx="5817615" cy="106547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148" y="-273810"/>
              <a:ext cx="5817615" cy="1065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408096" y="-226190"/>
            <a:ext cx="7250479" cy="10833333"/>
            <a:chOff x="11408096" y="-226190"/>
            <a:chExt cx="7250479" cy="108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08096" y="-226190"/>
              <a:ext cx="7250479" cy="1083333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425012" y="4208362"/>
            <a:ext cx="5435699" cy="392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설명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924645" y="1162790"/>
            <a:ext cx="5489270" cy="4714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여기도 보스 코드 공개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6416084" y="8782171"/>
            <a:ext cx="5453556" cy="392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설명</a:t>
            </a:r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6398226" y="8392981"/>
            <a:ext cx="5489270" cy="4714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탄막, 입자 생성 구현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3526538" y="2788049"/>
            <a:ext cx="3142994" cy="37455"/>
            <a:chOff x="3526538" y="2788049"/>
            <a:chExt cx="3142994" cy="374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6538" y="2788049"/>
              <a:ext cx="3142994" cy="374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57143" y="2629267"/>
            <a:ext cx="2775336" cy="392474"/>
            <a:chOff x="1657143" y="2629267"/>
            <a:chExt cx="2775336" cy="39247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657143" y="2629267"/>
              <a:ext cx="2775336" cy="392474"/>
              <a:chOff x="1657143" y="2629267"/>
              <a:chExt cx="2775336" cy="392474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57143" y="2629267"/>
                <a:ext cx="2775336" cy="392474"/>
              </a:xfrm>
              <a:prstGeom prst="rect">
                <a:avLst/>
              </a:prstGeom>
            </p:spPr>
          </p:pic>
        </p:grpSp>
        <p:sp>
          <p:nvSpPr>
            <p:cNvPr id="22" name="Object 22"/>
            <p:cNvSpPr txBox="1"/>
            <p:nvPr/>
          </p:nvSpPr>
          <p:spPr>
            <a:xfrm>
              <a:off x="963309" y="2682705"/>
              <a:ext cx="4163004" cy="4226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502"/>
                  </a:solidFill>
                  <a:latin typeface="Pretendard" pitchFamily="34" charset="0"/>
                  <a:cs typeface="Pretendard" pitchFamily="34" charset="0"/>
                </a:rPr>
                <a:t>제일 복잡했던 코딩...</a:t>
              </a:r>
              <a:endParaRPr lang="en-US" dirty="0"/>
            </a:p>
          </p:txBody>
        </p:sp>
      </p:grpSp>
      <p:grpSp>
        <p:nvGrpSpPr>
          <p:cNvPr id="1007" name="그룹 1007"/>
          <p:cNvGrpSpPr/>
          <p:nvPr/>
        </p:nvGrpSpPr>
        <p:grpSpPr>
          <a:xfrm>
            <a:off x="1657143" y="7345192"/>
            <a:ext cx="5012389" cy="37455"/>
            <a:chOff x="1657143" y="7345192"/>
            <a:chExt cx="5012389" cy="3745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7143" y="7345192"/>
              <a:ext cx="5012389" cy="3745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11784" y="3945190"/>
            <a:ext cx="7500727" cy="3767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kern="0" spc="-1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보스를 구현하는데</a:t>
            </a:r>
          </a:p>
          <a:p>
            <a:pPr algn="ctr"/>
            <a:r>
              <a:rPr lang="en-US" sz="4000" kern="0" spc="-1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필요했던 수많은 코드들</a:t>
            </a:r>
          </a:p>
          <a:p>
            <a:pPr algn="ctr"/>
            <a:r>
              <a:rPr lang="en-US" sz="4000" kern="0" spc="-1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반복 패턴만 3개</a:t>
            </a:r>
          </a:p>
          <a:p>
            <a:pPr algn="ctr"/>
            <a:r>
              <a:rPr lang="en-US" sz="4000" kern="0" spc="-100" dirty="0">
                <a:solidFill>
                  <a:srgbClr val="FFFFFF"/>
                </a:solidFill>
                <a:latin typeface="Pretendard" pitchFamily="34" charset="0"/>
                <a:cs typeface="Pretendard" pitchFamily="34" charset="0"/>
              </a:rPr>
              <a:t>중간 중간 수많은 탄막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3805750" y="3424701"/>
            <a:ext cx="512793" cy="341857"/>
            <a:chOff x="3805750" y="3424701"/>
            <a:chExt cx="512793" cy="34185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3805750" y="3424701"/>
              <a:ext cx="512793" cy="3418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05750" y="6597768"/>
            <a:ext cx="512793" cy="341857"/>
            <a:chOff x="3805750" y="6597768"/>
            <a:chExt cx="512793" cy="34185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05750" y="6597768"/>
              <a:ext cx="512793" cy="34185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0" y="0"/>
            <a:ext cx="851917" cy="10380952"/>
            <a:chOff x="0" y="0"/>
            <a:chExt cx="851917" cy="1038095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851917" cy="1038095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3224153" y="5346193"/>
            <a:ext cx="7300223" cy="36408"/>
            <a:chOff x="-3224153" y="5346193"/>
            <a:chExt cx="7300223" cy="3640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-3224153" y="5346193"/>
              <a:ext cx="7300223" cy="36408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 rot="-5400000">
            <a:off x="-1644068" y="2714487"/>
            <a:ext cx="4270915" cy="3925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CODING</a:t>
            </a:r>
            <a:endParaRPr lang="en-US" dirty="0"/>
          </a:p>
        </p:txBody>
      </p:sp>
      <p:sp>
        <p:nvSpPr>
          <p:cNvPr id="41" name="Object 41"/>
          <p:cNvSpPr txBox="1"/>
          <p:nvPr/>
        </p:nvSpPr>
        <p:spPr>
          <a:xfrm>
            <a:off x="6324960" y="3850371"/>
            <a:ext cx="5489270" cy="4714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조작 구현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7782580" y="550741"/>
            <a:ext cx="2720554" cy="3215817"/>
            <a:chOff x="7782580" y="550741"/>
            <a:chExt cx="2720554" cy="321581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82580" y="550741"/>
              <a:ext cx="2720554" cy="321581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786702" y="5053571"/>
            <a:ext cx="2712311" cy="3206073"/>
            <a:chOff x="7786702" y="5053571"/>
            <a:chExt cx="2712311" cy="320607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86702" y="5053571"/>
              <a:ext cx="2712311" cy="320607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16693" y="8982561"/>
            <a:ext cx="418530" cy="418530"/>
            <a:chOff x="216693" y="8982561"/>
            <a:chExt cx="418530" cy="418530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216693" y="8982561"/>
              <a:ext cx="418530" cy="418530"/>
              <a:chOff x="216693" y="8982561"/>
              <a:chExt cx="418530" cy="418530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16693" y="8982561"/>
                <a:ext cx="418530" cy="418530"/>
              </a:xfrm>
              <a:prstGeom prst="rect">
                <a:avLst/>
              </a:prstGeom>
            </p:spPr>
          </p:pic>
        </p:grpSp>
        <p:sp>
          <p:nvSpPr>
            <p:cNvPr id="52" name="Object 52"/>
            <p:cNvSpPr txBox="1"/>
            <p:nvPr/>
          </p:nvSpPr>
          <p:spPr>
            <a:xfrm rot="-5400000">
              <a:off x="208341" y="8984427"/>
              <a:ext cx="565748" cy="41806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C502"/>
                  </a:solidFill>
                  <a:latin typeface="Pretendard" pitchFamily="34" charset="0"/>
                  <a:cs typeface="Pretendard" pitchFamily="34" charset="0"/>
                </a:rPr>
                <a:t>04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1917" y="4000180"/>
            <a:ext cx="17452845" cy="6380772"/>
            <a:chOff x="851917" y="4000180"/>
            <a:chExt cx="17452845" cy="63807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1917" y="4000180"/>
              <a:ext cx="17452845" cy="638077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03339" y="8412793"/>
            <a:ext cx="14942857" cy="938447"/>
            <a:chOff x="2103339" y="8412793"/>
            <a:chExt cx="14942857" cy="9384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3339" y="8412793"/>
              <a:ext cx="14942857" cy="9384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828340" y="5444382"/>
            <a:ext cx="1507142" cy="36408"/>
            <a:chOff x="8828340" y="5444382"/>
            <a:chExt cx="1507142" cy="364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8828340" y="5444382"/>
              <a:ext cx="1507142" cy="364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811293" y="4460724"/>
            <a:ext cx="5276699" cy="13714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100" kern="0" spc="-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기본 조작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8194243" y="3822990"/>
            <a:ext cx="2775341" cy="392474"/>
            <a:chOff x="8194243" y="3822990"/>
            <a:chExt cx="2775341" cy="39247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194243" y="3822990"/>
              <a:ext cx="2775336" cy="392474"/>
              <a:chOff x="8194243" y="3822990"/>
              <a:chExt cx="2775336" cy="392474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194243" y="3822990"/>
                <a:ext cx="2775336" cy="392474"/>
              </a:xfrm>
              <a:prstGeom prst="rect">
                <a:avLst/>
              </a:prstGeom>
            </p:spPr>
          </p:pic>
        </p:grpSp>
        <p:sp>
          <p:nvSpPr>
            <p:cNvPr id="16" name="Object 16"/>
            <p:cNvSpPr txBox="1"/>
            <p:nvPr/>
          </p:nvSpPr>
          <p:spPr>
            <a:xfrm>
              <a:off x="7500414" y="3876429"/>
              <a:ext cx="4163004" cy="42267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Pretendard" pitchFamily="34" charset="0"/>
                  <a:cs typeface="Pretendard" pitchFamily="34" charset="0"/>
                </a:rPr>
                <a:t>다시 보는 조작 핵심</a:t>
              </a:r>
              <a:endParaRPr lang="en-US" dirty="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11293" y="5427390"/>
            <a:ext cx="5276699" cy="11785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kern="0" spc="-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방향키나 WASD를 이용한</a:t>
            </a:r>
          </a:p>
          <a:p>
            <a:pPr algn="ctr"/>
            <a:r>
              <a:rPr lang="en-US" sz="2200" kern="0" spc="-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캐릭터 기본 조작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2832675" y="1897276"/>
            <a:ext cx="13498463" cy="1053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kern="0" spc="-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실제 게임은 어떻게 구현되었을까요?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325514" y="1390278"/>
            <a:ext cx="512793" cy="341857"/>
            <a:chOff x="9325514" y="1390278"/>
            <a:chExt cx="512793" cy="3418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9325514" y="1390278"/>
              <a:ext cx="512793" cy="3418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325514" y="2772826"/>
            <a:ext cx="512793" cy="341857"/>
            <a:chOff x="9325514" y="2772826"/>
            <a:chExt cx="512793" cy="34185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5514" y="2772826"/>
              <a:ext cx="512793" cy="34185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18645" y="4489295"/>
            <a:ext cx="5276699" cy="13714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100" kern="0" spc="-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대쉬</a:t>
            </a:r>
            <a:endParaRPr lang="en-US" dirty="0"/>
          </a:p>
        </p:txBody>
      </p:sp>
      <p:sp>
        <p:nvSpPr>
          <p:cNvPr id="27" name="Object 27"/>
          <p:cNvSpPr txBox="1"/>
          <p:nvPr/>
        </p:nvSpPr>
        <p:spPr>
          <a:xfrm>
            <a:off x="11118645" y="5455962"/>
            <a:ext cx="5276699" cy="11785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200" kern="0" spc="-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스페이스바와 같은 키를 이용한</a:t>
            </a:r>
          </a:p>
          <a:p>
            <a:pPr algn="ctr"/>
            <a:r>
              <a:rPr lang="en-US" sz="2200" kern="0" spc="-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쿨타임이 존재하는 대쉬 기능</a:t>
            </a:r>
            <a:endParaRPr lang="en-US" dirty="0"/>
          </a:p>
        </p:txBody>
      </p:sp>
      <p:sp>
        <p:nvSpPr>
          <p:cNvPr id="28" name="Object 28"/>
          <p:cNvSpPr txBox="1"/>
          <p:nvPr/>
        </p:nvSpPr>
        <p:spPr>
          <a:xfrm>
            <a:off x="-1625229" y="6982819"/>
            <a:ext cx="22414286" cy="13428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보스의 움직임을 주시하고 다음 패턴을 예측하면서</a:t>
            </a:r>
          </a:p>
          <a:p>
            <a:pPr algn="ctr"/>
            <a:r>
              <a:rPr lang="en-US" sz="2500" kern="0" spc="-1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보스가 사출하는 레이저와 눈물, 톱니 같은 탄막을 피하여 살아남기</a:t>
            </a:r>
            <a:endParaRPr lang="en-US" dirty="0"/>
          </a:p>
        </p:txBody>
      </p:sp>
      <p:grpSp>
        <p:nvGrpSpPr>
          <p:cNvPr id="1008" name="그룹 1008"/>
          <p:cNvGrpSpPr/>
          <p:nvPr/>
        </p:nvGrpSpPr>
        <p:grpSpPr>
          <a:xfrm>
            <a:off x="9005338" y="8271493"/>
            <a:ext cx="1153147" cy="392474"/>
            <a:chOff x="9005338" y="8271493"/>
            <a:chExt cx="1153147" cy="39247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05338" y="8271493"/>
              <a:ext cx="1153147" cy="392474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754886" y="8309324"/>
            <a:ext cx="1654054" cy="5285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000" kern="0" spc="-100" dirty="0">
                <a:solidFill>
                  <a:srgbClr val="FFC502"/>
                </a:solidFill>
                <a:latin typeface="Pretendard" pitchFamily="34" charset="0"/>
                <a:cs typeface="Pretendard" pitchFamily="34" charset="0"/>
              </a:rPr>
              <a:t>등급</a:t>
            </a:r>
            <a:endParaRPr lang="en-US" dirty="0"/>
          </a:p>
        </p:txBody>
      </p:sp>
      <p:grpSp>
        <p:nvGrpSpPr>
          <p:cNvPr id="1009" name="그룹 1009"/>
          <p:cNvGrpSpPr/>
          <p:nvPr/>
        </p:nvGrpSpPr>
        <p:grpSpPr>
          <a:xfrm>
            <a:off x="2110482" y="6473746"/>
            <a:ext cx="14942857" cy="36408"/>
            <a:chOff x="2110482" y="6473746"/>
            <a:chExt cx="14942857" cy="3640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10482" y="6473746"/>
              <a:ext cx="14942857" cy="3640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436430" y="6492794"/>
            <a:ext cx="290962" cy="171206"/>
            <a:chOff x="9436430" y="6492794"/>
            <a:chExt cx="290962" cy="17120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9436430" y="6492794"/>
              <a:ext cx="290962" cy="171206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-1164982" y="8777200"/>
            <a:ext cx="21493778" cy="4976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kern="0" spc="-100" dirty="0">
                <a:solidFill>
                  <a:srgbClr val="FFC502"/>
                </a:solidFill>
                <a:latin typeface="Pretendard" pitchFamily="34" charset="0"/>
                <a:cs typeface="Pretendard" pitchFamily="34" charset="0"/>
              </a:rPr>
              <a:t>S, A, B, C 등의 알파벳으로 등급을 분류하지만, 노히트나 노대쉬도 존재</a:t>
            </a:r>
            <a:endParaRPr lang="en-US" dirty="0"/>
          </a:p>
        </p:txBody>
      </p:sp>
      <p:grpSp>
        <p:nvGrpSpPr>
          <p:cNvPr id="1011" name="그룹 1011"/>
          <p:cNvGrpSpPr/>
          <p:nvPr/>
        </p:nvGrpSpPr>
        <p:grpSpPr>
          <a:xfrm>
            <a:off x="0" y="0"/>
            <a:ext cx="851917" cy="10380952"/>
            <a:chOff x="0" y="0"/>
            <a:chExt cx="851917" cy="1038095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851917" cy="10380952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 rot="-5400000">
            <a:off x="-1644068" y="2714487"/>
            <a:ext cx="4270915" cy="3925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500" dirty="0">
                <a:solidFill>
                  <a:srgbClr val="FFC502"/>
                </a:solidFill>
                <a:latin typeface="Noto Sans CJK KR Regular" pitchFamily="34" charset="0"/>
                <a:cs typeface="Noto Sans CJK KR Regular" pitchFamily="34" charset="0"/>
              </a:rPr>
              <a:t>Ingame Play</a:t>
            </a:r>
            <a:endParaRPr lang="en-US" dirty="0"/>
          </a:p>
        </p:txBody>
      </p:sp>
      <p:grpSp>
        <p:nvGrpSpPr>
          <p:cNvPr id="1012" name="그룹 1012"/>
          <p:cNvGrpSpPr/>
          <p:nvPr/>
        </p:nvGrpSpPr>
        <p:grpSpPr>
          <a:xfrm>
            <a:off x="216693" y="8982561"/>
            <a:ext cx="418530" cy="418530"/>
            <a:chOff x="216693" y="8982561"/>
            <a:chExt cx="418530" cy="41853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6693" y="8982561"/>
              <a:ext cx="418530" cy="418530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 rot="-5400000">
            <a:off x="302780" y="8984427"/>
            <a:ext cx="385714" cy="4180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dirty="0"/>
          </a:p>
        </p:txBody>
      </p:sp>
      <p:grpSp>
        <p:nvGrpSpPr>
          <p:cNvPr id="1013" name="그룹 1013"/>
          <p:cNvGrpSpPr/>
          <p:nvPr/>
        </p:nvGrpSpPr>
        <p:grpSpPr>
          <a:xfrm>
            <a:off x="-3085130" y="5511409"/>
            <a:ext cx="7022178" cy="37455"/>
            <a:chOff x="-3085130" y="5511409"/>
            <a:chExt cx="7022178" cy="3745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-3085130" y="5511409"/>
              <a:ext cx="7022178" cy="374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574</Words>
  <Application>Microsoft Office PowerPoint</Application>
  <PresentationFormat>사용자 지정</PresentationFormat>
  <Paragraphs>163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esamanru OTF Light</vt:lpstr>
      <vt:lpstr>esamanru OTF Medium</vt:lpstr>
      <vt:lpstr>establish Retrosans</vt:lpstr>
      <vt:lpstr>Noto Sans CJK KR Regular</vt:lpstr>
      <vt:lpstr>Pretendard</vt:lpstr>
      <vt:lpstr>Pretendard Black</vt:lpstr>
      <vt:lpstr>Pretendard Light</vt:lpstr>
      <vt:lpstr>Pretendard Medium</vt:lpstr>
      <vt:lpstr>Pretendard SemiBold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avmaster73@naver.com</cp:lastModifiedBy>
  <cp:revision>4</cp:revision>
  <dcterms:created xsi:type="dcterms:W3CDTF">2023-04-15T22:19:01Z</dcterms:created>
  <dcterms:modified xsi:type="dcterms:W3CDTF">2023-04-16T15:00:12Z</dcterms:modified>
</cp:coreProperties>
</file>