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4EFA2-30B1-49AD-94CB-A085A104CA1A}"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14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4EFA2-30B1-49AD-94CB-A085A104CA1A}"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60428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4EFA2-30B1-49AD-94CB-A085A104CA1A}"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413187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4EFA2-30B1-49AD-94CB-A085A104CA1A}"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292931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4EFA2-30B1-49AD-94CB-A085A104CA1A}"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47561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4EFA2-30B1-49AD-94CB-A085A104CA1A}"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42958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4EFA2-30B1-49AD-94CB-A085A104CA1A}"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281227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4EFA2-30B1-49AD-94CB-A085A104CA1A}"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142508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4EFA2-30B1-49AD-94CB-A085A104CA1A}"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345770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4EFA2-30B1-49AD-94CB-A085A104CA1A}"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86922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4EFA2-30B1-49AD-94CB-A085A104CA1A}"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2E183-DB7A-48F8-A498-436115F7CCD2}" type="slidenum">
              <a:rPr lang="en-US" smtClean="0"/>
              <a:t>‹#›</a:t>
            </a:fld>
            <a:endParaRPr lang="en-US"/>
          </a:p>
        </p:txBody>
      </p:sp>
    </p:spTree>
    <p:extLst>
      <p:ext uri="{BB962C8B-B14F-4D97-AF65-F5344CB8AC3E}">
        <p14:creationId xmlns:p14="http://schemas.microsoft.com/office/powerpoint/2010/main" val="317772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4EFA2-30B1-49AD-94CB-A085A104CA1A}" type="datetimeFigureOut">
              <a:rPr lang="en-US" smtClean="0"/>
              <a:t>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2E183-DB7A-48F8-A498-436115F7CCD2}" type="slidenum">
              <a:rPr lang="en-US" smtClean="0"/>
              <a:t>‹#›</a:t>
            </a:fld>
            <a:endParaRPr lang="en-US"/>
          </a:p>
        </p:txBody>
      </p:sp>
    </p:spTree>
    <p:extLst>
      <p:ext uri="{BB962C8B-B14F-4D97-AF65-F5344CB8AC3E}">
        <p14:creationId xmlns:p14="http://schemas.microsoft.com/office/powerpoint/2010/main" val="63549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Discussion A</a:t>
            </a:r>
            <a:endParaRPr lang="en-US" dirty="0"/>
          </a:p>
        </p:txBody>
      </p:sp>
      <p:pic>
        <p:nvPicPr>
          <p:cNvPr id="5" name="Picture 4"/>
          <p:cNvPicPr>
            <a:picLocks noChangeAspect="1"/>
          </p:cNvPicPr>
          <p:nvPr/>
        </p:nvPicPr>
        <p:blipFill>
          <a:blip r:embed="rId2"/>
          <a:stretch>
            <a:fillRect/>
          </a:stretch>
        </p:blipFill>
        <p:spPr>
          <a:xfrm>
            <a:off x="310243" y="1308546"/>
            <a:ext cx="4379459" cy="3305148"/>
          </a:xfrm>
          <a:prstGeom prst="rect">
            <a:avLst/>
          </a:prstGeom>
        </p:spPr>
      </p:pic>
      <p:pic>
        <p:nvPicPr>
          <p:cNvPr id="6" name="Picture 5"/>
          <p:cNvPicPr>
            <a:picLocks noChangeAspect="1"/>
          </p:cNvPicPr>
          <p:nvPr/>
        </p:nvPicPr>
        <p:blipFill>
          <a:blip r:embed="rId3"/>
          <a:stretch>
            <a:fillRect/>
          </a:stretch>
        </p:blipFill>
        <p:spPr>
          <a:xfrm>
            <a:off x="7402966" y="1191389"/>
            <a:ext cx="4789034" cy="3539461"/>
          </a:xfrm>
          <a:prstGeom prst="rect">
            <a:avLst/>
          </a:prstGeom>
        </p:spPr>
      </p:pic>
      <p:sp>
        <p:nvSpPr>
          <p:cNvPr id="7" name="TextBox 6"/>
          <p:cNvSpPr txBox="1"/>
          <p:nvPr/>
        </p:nvSpPr>
        <p:spPr>
          <a:xfrm>
            <a:off x="310243" y="4848007"/>
            <a:ext cx="11544300" cy="1754326"/>
          </a:xfrm>
          <a:prstGeom prst="rect">
            <a:avLst/>
          </a:prstGeom>
          <a:noFill/>
        </p:spPr>
        <p:txBody>
          <a:bodyPr wrap="square" rtlCol="0">
            <a:spAutoFit/>
          </a:bodyPr>
          <a:lstStyle/>
          <a:p>
            <a:r>
              <a:rPr lang="en-US" dirty="0" smtClean="0"/>
              <a:t>These are the ACF and the PACF from the first block of code which uses only sunspots to model melanoma.  The ACF shows strong evidence for serially correlated data.  As you get further from lag 0 the less and less correlated the data points are.</a:t>
            </a:r>
          </a:p>
          <a:p>
            <a:r>
              <a:rPr lang="en-US" dirty="0" smtClean="0"/>
              <a:t>The PACF shows evidence that this follows the AR(1) model since lag 1 is highly correlated to lag 0 but nothing beyond that is statistically significant. </a:t>
            </a:r>
          </a:p>
          <a:p>
            <a:r>
              <a:rPr lang="en-US" dirty="0" smtClean="0"/>
              <a:t>The DW statistic is also significant and its low value is further evidence of  positive autocorrelation.</a:t>
            </a:r>
            <a:endParaRPr lang="en-US" dirty="0"/>
          </a:p>
        </p:txBody>
      </p:sp>
      <p:pic>
        <p:nvPicPr>
          <p:cNvPr id="8" name="Picture 7"/>
          <p:cNvPicPr>
            <a:picLocks noChangeAspect="1"/>
          </p:cNvPicPr>
          <p:nvPr/>
        </p:nvPicPr>
        <p:blipFill>
          <a:blip r:embed="rId4"/>
          <a:stretch>
            <a:fillRect/>
          </a:stretch>
        </p:blipFill>
        <p:spPr>
          <a:xfrm>
            <a:off x="4689702" y="2171115"/>
            <a:ext cx="2695575" cy="981075"/>
          </a:xfrm>
          <a:prstGeom prst="rect">
            <a:avLst/>
          </a:prstGeom>
        </p:spPr>
      </p:pic>
    </p:spTree>
    <p:extLst>
      <p:ext uri="{BB962C8B-B14F-4D97-AF65-F5344CB8AC3E}">
        <p14:creationId xmlns:p14="http://schemas.microsoft.com/office/powerpoint/2010/main" val="59414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a:t>
            </a:r>
            <a:endParaRPr lang="en-US" dirty="0"/>
          </a:p>
        </p:txBody>
      </p:sp>
      <p:pic>
        <p:nvPicPr>
          <p:cNvPr id="4" name="Picture 3"/>
          <p:cNvPicPr>
            <a:picLocks noChangeAspect="1"/>
          </p:cNvPicPr>
          <p:nvPr/>
        </p:nvPicPr>
        <p:blipFill>
          <a:blip r:embed="rId2"/>
          <a:stretch>
            <a:fillRect/>
          </a:stretch>
        </p:blipFill>
        <p:spPr>
          <a:xfrm>
            <a:off x="334949" y="1482811"/>
            <a:ext cx="5866762" cy="4312508"/>
          </a:xfrm>
          <a:prstGeom prst="rect">
            <a:avLst/>
          </a:prstGeom>
        </p:spPr>
      </p:pic>
      <p:pic>
        <p:nvPicPr>
          <p:cNvPr id="5" name="Picture 4"/>
          <p:cNvPicPr>
            <a:picLocks noChangeAspect="1"/>
          </p:cNvPicPr>
          <p:nvPr/>
        </p:nvPicPr>
        <p:blipFill>
          <a:blip r:embed="rId3"/>
          <a:stretch>
            <a:fillRect/>
          </a:stretch>
        </p:blipFill>
        <p:spPr>
          <a:xfrm>
            <a:off x="7428728" y="2137204"/>
            <a:ext cx="2647950" cy="952500"/>
          </a:xfrm>
          <a:prstGeom prst="rect">
            <a:avLst/>
          </a:prstGeom>
        </p:spPr>
      </p:pic>
      <p:sp>
        <p:nvSpPr>
          <p:cNvPr id="6" name="TextBox 5"/>
          <p:cNvSpPr txBox="1"/>
          <p:nvPr/>
        </p:nvSpPr>
        <p:spPr>
          <a:xfrm>
            <a:off x="6524368" y="3435178"/>
            <a:ext cx="5239264" cy="2585323"/>
          </a:xfrm>
          <a:prstGeom prst="rect">
            <a:avLst/>
          </a:prstGeom>
          <a:noFill/>
        </p:spPr>
        <p:txBody>
          <a:bodyPr wrap="square" rtlCol="0">
            <a:spAutoFit/>
          </a:bodyPr>
          <a:lstStyle/>
          <a:p>
            <a:r>
              <a:rPr lang="en-US" dirty="0" smtClean="0"/>
              <a:t>Adding year to the model has helped to reduce autocorrelation but hasn’t eliminated it.  The trend is not as clear in the ACF plot (though now there seems to be some kind of cyclical trend) and the DW statistic is higher (</a:t>
            </a:r>
            <a:r>
              <a:rPr lang="en-US" dirty="0" err="1" smtClean="0"/>
              <a:t>ie</a:t>
            </a:r>
            <a:r>
              <a:rPr lang="en-US" dirty="0" smtClean="0"/>
              <a:t> closer to 2) which also indicates that serial correlation is less severe. </a:t>
            </a:r>
          </a:p>
          <a:p>
            <a:endParaRPr lang="en-US" dirty="0"/>
          </a:p>
          <a:p>
            <a:r>
              <a:rPr lang="en-US" dirty="0" smtClean="0"/>
              <a:t>The PACF (not shown) is also less severe but still suggests AR(1).</a:t>
            </a:r>
            <a:endParaRPr lang="en-US" dirty="0"/>
          </a:p>
        </p:txBody>
      </p:sp>
    </p:spTree>
    <p:extLst>
      <p:ext uri="{BB962C8B-B14F-4D97-AF65-F5344CB8AC3E}">
        <p14:creationId xmlns:p14="http://schemas.microsoft.com/office/powerpoint/2010/main" val="32077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B</a:t>
            </a:r>
            <a:endParaRPr lang="en-US" dirty="0"/>
          </a:p>
        </p:txBody>
      </p:sp>
      <p:pic>
        <p:nvPicPr>
          <p:cNvPr id="3" name="Picture 2"/>
          <p:cNvPicPr>
            <a:picLocks noChangeAspect="1"/>
          </p:cNvPicPr>
          <p:nvPr/>
        </p:nvPicPr>
        <p:blipFill>
          <a:blip r:embed="rId2"/>
          <a:stretch>
            <a:fillRect/>
          </a:stretch>
        </p:blipFill>
        <p:spPr>
          <a:xfrm>
            <a:off x="334662" y="1297459"/>
            <a:ext cx="5354937" cy="4043248"/>
          </a:xfrm>
          <a:prstGeom prst="rect">
            <a:avLst/>
          </a:prstGeom>
        </p:spPr>
      </p:pic>
      <p:sp>
        <p:nvSpPr>
          <p:cNvPr id="5" name="TextBox 4"/>
          <p:cNvSpPr txBox="1"/>
          <p:nvPr/>
        </p:nvSpPr>
        <p:spPr>
          <a:xfrm>
            <a:off x="477520" y="5781040"/>
            <a:ext cx="11612880" cy="369332"/>
          </a:xfrm>
          <a:prstGeom prst="rect">
            <a:avLst/>
          </a:prstGeom>
          <a:noFill/>
        </p:spPr>
        <p:txBody>
          <a:bodyPr wrap="square" rtlCol="0">
            <a:spAutoFit/>
          </a:bodyPr>
          <a:lstStyle/>
          <a:p>
            <a:r>
              <a:rPr lang="en-US" dirty="0" smtClean="0"/>
              <a:t>Setting the model to account for AR(1) appears to have eliminated effects due to autocorrelation in the ACF and PACF. </a:t>
            </a:r>
            <a:endParaRPr lang="en-US" dirty="0"/>
          </a:p>
        </p:txBody>
      </p:sp>
      <p:pic>
        <p:nvPicPr>
          <p:cNvPr id="6" name="Picture 5"/>
          <p:cNvPicPr>
            <a:picLocks noChangeAspect="1"/>
          </p:cNvPicPr>
          <p:nvPr/>
        </p:nvPicPr>
        <p:blipFill>
          <a:blip r:embed="rId3"/>
          <a:stretch>
            <a:fillRect/>
          </a:stretch>
        </p:blipFill>
        <p:spPr>
          <a:xfrm>
            <a:off x="6193137" y="1297459"/>
            <a:ext cx="5406908" cy="4043248"/>
          </a:xfrm>
          <a:prstGeom prst="rect">
            <a:avLst/>
          </a:prstGeom>
        </p:spPr>
      </p:pic>
    </p:spTree>
    <p:extLst>
      <p:ext uri="{BB962C8B-B14F-4D97-AF65-F5344CB8AC3E}">
        <p14:creationId xmlns:p14="http://schemas.microsoft.com/office/powerpoint/2010/main" val="12335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B</a:t>
            </a:r>
            <a:endParaRPr lang="en-US" dirty="0"/>
          </a:p>
        </p:txBody>
      </p:sp>
      <p:pic>
        <p:nvPicPr>
          <p:cNvPr id="3" name="Picture 2"/>
          <p:cNvPicPr>
            <a:picLocks noChangeAspect="1"/>
          </p:cNvPicPr>
          <p:nvPr/>
        </p:nvPicPr>
        <p:blipFill>
          <a:blip r:embed="rId2"/>
          <a:stretch>
            <a:fillRect/>
          </a:stretch>
        </p:blipFill>
        <p:spPr>
          <a:xfrm>
            <a:off x="217488" y="1690688"/>
            <a:ext cx="5360158" cy="4055427"/>
          </a:xfrm>
          <a:prstGeom prst="rect">
            <a:avLst/>
          </a:prstGeom>
        </p:spPr>
      </p:pic>
      <p:pic>
        <p:nvPicPr>
          <p:cNvPr id="4" name="Picture 3"/>
          <p:cNvPicPr>
            <a:picLocks noChangeAspect="1"/>
          </p:cNvPicPr>
          <p:nvPr/>
        </p:nvPicPr>
        <p:blipFill>
          <a:blip r:embed="rId3"/>
          <a:stretch>
            <a:fillRect/>
          </a:stretch>
        </p:blipFill>
        <p:spPr>
          <a:xfrm>
            <a:off x="7687945" y="1690688"/>
            <a:ext cx="2647950" cy="990600"/>
          </a:xfrm>
          <a:prstGeom prst="rect">
            <a:avLst/>
          </a:prstGeom>
        </p:spPr>
      </p:pic>
      <p:sp>
        <p:nvSpPr>
          <p:cNvPr id="5" name="TextBox 4"/>
          <p:cNvSpPr txBox="1"/>
          <p:nvPr/>
        </p:nvSpPr>
        <p:spPr>
          <a:xfrm>
            <a:off x="6096000" y="3058160"/>
            <a:ext cx="5445760" cy="2031325"/>
          </a:xfrm>
          <a:prstGeom prst="rect">
            <a:avLst/>
          </a:prstGeom>
          <a:noFill/>
        </p:spPr>
        <p:txBody>
          <a:bodyPr wrap="square" rtlCol="0">
            <a:spAutoFit/>
          </a:bodyPr>
          <a:lstStyle/>
          <a:p>
            <a:r>
              <a:rPr lang="en-US" dirty="0" smtClean="0"/>
              <a:t>Additional evidence that autocorrelation is no longer influencing our model is provided by the white noise test and the DW statistic.  The white noise test shows that any autocorrelation that appears is due to random chance (</a:t>
            </a:r>
            <a:r>
              <a:rPr lang="en-US" dirty="0" err="1" smtClean="0"/>
              <a:t>ie</a:t>
            </a:r>
            <a:r>
              <a:rPr lang="en-US" dirty="0" smtClean="0"/>
              <a:t> white noise).</a:t>
            </a:r>
          </a:p>
          <a:p>
            <a:r>
              <a:rPr lang="en-US" dirty="0" smtClean="0"/>
              <a:t>The DW statistic is not significant which provides no evidence for autocorrelation. </a:t>
            </a:r>
            <a:endParaRPr lang="en-US" dirty="0"/>
          </a:p>
        </p:txBody>
      </p:sp>
    </p:spTree>
    <p:extLst>
      <p:ext uri="{BB962C8B-B14F-4D97-AF65-F5344CB8AC3E}">
        <p14:creationId xmlns:p14="http://schemas.microsoft.com/office/powerpoint/2010/main" val="184930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B</a:t>
            </a:r>
            <a:endParaRPr lang="en-US" dirty="0"/>
          </a:p>
        </p:txBody>
      </p:sp>
      <p:pic>
        <p:nvPicPr>
          <p:cNvPr id="3" name="Picture 2"/>
          <p:cNvPicPr>
            <a:picLocks noChangeAspect="1"/>
          </p:cNvPicPr>
          <p:nvPr/>
        </p:nvPicPr>
        <p:blipFill>
          <a:blip r:embed="rId2"/>
          <a:stretch>
            <a:fillRect/>
          </a:stretch>
        </p:blipFill>
        <p:spPr>
          <a:xfrm>
            <a:off x="79059" y="1690688"/>
            <a:ext cx="3893502" cy="2166610"/>
          </a:xfrm>
          <a:prstGeom prst="rect">
            <a:avLst/>
          </a:prstGeom>
        </p:spPr>
      </p:pic>
      <p:pic>
        <p:nvPicPr>
          <p:cNvPr id="4" name="Picture 3"/>
          <p:cNvPicPr>
            <a:picLocks noChangeAspect="1"/>
          </p:cNvPicPr>
          <p:nvPr/>
        </p:nvPicPr>
        <p:blipFill>
          <a:blip r:embed="rId3"/>
          <a:stretch>
            <a:fillRect/>
          </a:stretch>
        </p:blipFill>
        <p:spPr>
          <a:xfrm>
            <a:off x="4135438" y="1613637"/>
            <a:ext cx="3868103" cy="2243661"/>
          </a:xfrm>
          <a:prstGeom prst="rect">
            <a:avLst/>
          </a:prstGeom>
        </p:spPr>
      </p:pic>
      <p:pic>
        <p:nvPicPr>
          <p:cNvPr id="5" name="Picture 4"/>
          <p:cNvPicPr>
            <a:picLocks noChangeAspect="1"/>
          </p:cNvPicPr>
          <p:nvPr/>
        </p:nvPicPr>
        <p:blipFill>
          <a:blip r:embed="rId4"/>
          <a:stretch>
            <a:fillRect/>
          </a:stretch>
        </p:blipFill>
        <p:spPr>
          <a:xfrm>
            <a:off x="8166419" y="1652162"/>
            <a:ext cx="4025581" cy="2313456"/>
          </a:xfrm>
          <a:prstGeom prst="rect">
            <a:avLst/>
          </a:prstGeom>
        </p:spPr>
      </p:pic>
      <p:sp>
        <p:nvSpPr>
          <p:cNvPr id="6" name="TextBox 5"/>
          <p:cNvSpPr txBox="1"/>
          <p:nvPr/>
        </p:nvSpPr>
        <p:spPr>
          <a:xfrm>
            <a:off x="1361440" y="3965618"/>
            <a:ext cx="559769" cy="369332"/>
          </a:xfrm>
          <a:prstGeom prst="rect">
            <a:avLst/>
          </a:prstGeom>
          <a:noFill/>
        </p:spPr>
        <p:txBody>
          <a:bodyPr wrap="none" rtlCol="0">
            <a:spAutoFit/>
          </a:bodyPr>
          <a:lstStyle/>
          <a:p>
            <a:r>
              <a:rPr lang="en-US" dirty="0" smtClean="0"/>
              <a:t>AR1</a:t>
            </a:r>
            <a:endParaRPr lang="en-US" dirty="0"/>
          </a:p>
        </p:txBody>
      </p:sp>
      <p:sp>
        <p:nvSpPr>
          <p:cNvPr id="7" name="TextBox 6"/>
          <p:cNvSpPr txBox="1"/>
          <p:nvPr/>
        </p:nvSpPr>
        <p:spPr>
          <a:xfrm>
            <a:off x="5789604" y="3965618"/>
            <a:ext cx="559769" cy="369332"/>
          </a:xfrm>
          <a:prstGeom prst="rect">
            <a:avLst/>
          </a:prstGeom>
          <a:noFill/>
        </p:spPr>
        <p:txBody>
          <a:bodyPr wrap="none" rtlCol="0">
            <a:spAutoFit/>
          </a:bodyPr>
          <a:lstStyle/>
          <a:p>
            <a:r>
              <a:rPr lang="en-US" dirty="0" smtClean="0"/>
              <a:t>AR2</a:t>
            </a:r>
            <a:endParaRPr lang="en-US" dirty="0"/>
          </a:p>
        </p:txBody>
      </p:sp>
      <p:sp>
        <p:nvSpPr>
          <p:cNvPr id="8" name="TextBox 7"/>
          <p:cNvSpPr txBox="1"/>
          <p:nvPr/>
        </p:nvSpPr>
        <p:spPr>
          <a:xfrm>
            <a:off x="9983462" y="3965618"/>
            <a:ext cx="559769" cy="369332"/>
          </a:xfrm>
          <a:prstGeom prst="rect">
            <a:avLst/>
          </a:prstGeom>
          <a:noFill/>
        </p:spPr>
        <p:txBody>
          <a:bodyPr wrap="none" rtlCol="0">
            <a:spAutoFit/>
          </a:bodyPr>
          <a:lstStyle/>
          <a:p>
            <a:r>
              <a:rPr lang="en-US" dirty="0" smtClean="0"/>
              <a:t>AR3</a:t>
            </a:r>
            <a:endParaRPr lang="en-US" dirty="0"/>
          </a:p>
        </p:txBody>
      </p:sp>
      <p:sp>
        <p:nvSpPr>
          <p:cNvPr id="9" name="TextBox 8"/>
          <p:cNvSpPr txBox="1"/>
          <p:nvPr/>
        </p:nvSpPr>
        <p:spPr>
          <a:xfrm>
            <a:off x="284480" y="4947920"/>
            <a:ext cx="11348720" cy="646331"/>
          </a:xfrm>
          <a:prstGeom prst="rect">
            <a:avLst/>
          </a:prstGeom>
          <a:noFill/>
        </p:spPr>
        <p:txBody>
          <a:bodyPr wrap="square" rtlCol="0">
            <a:spAutoFit/>
          </a:bodyPr>
          <a:lstStyle/>
          <a:p>
            <a:pPr algn="ctr"/>
            <a:r>
              <a:rPr lang="en-US" dirty="0" smtClean="0"/>
              <a:t>The AIC, AICC, and SBC are all lowest for the AR(1) model which indicates it best fits the data and the AR(1) coefficient should be used. </a:t>
            </a:r>
            <a:endParaRPr lang="en-US" dirty="0"/>
          </a:p>
        </p:txBody>
      </p:sp>
    </p:spTree>
    <p:extLst>
      <p:ext uri="{BB962C8B-B14F-4D97-AF65-F5344CB8AC3E}">
        <p14:creationId xmlns:p14="http://schemas.microsoft.com/office/powerpoint/2010/main" val="96606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C</a:t>
            </a:r>
            <a:endParaRPr lang="en-US" dirty="0"/>
          </a:p>
        </p:txBody>
      </p:sp>
      <p:pic>
        <p:nvPicPr>
          <p:cNvPr id="3" name="Picture 2"/>
          <p:cNvPicPr>
            <a:picLocks noChangeAspect="1"/>
          </p:cNvPicPr>
          <p:nvPr/>
        </p:nvPicPr>
        <p:blipFill>
          <a:blip r:embed="rId2"/>
          <a:stretch>
            <a:fillRect/>
          </a:stretch>
        </p:blipFill>
        <p:spPr>
          <a:xfrm>
            <a:off x="838200" y="2025650"/>
            <a:ext cx="4086225" cy="1790700"/>
          </a:xfrm>
          <a:prstGeom prst="rect">
            <a:avLst/>
          </a:prstGeom>
        </p:spPr>
      </p:pic>
      <p:pic>
        <p:nvPicPr>
          <p:cNvPr id="4" name="Picture 3"/>
          <p:cNvPicPr>
            <a:picLocks noChangeAspect="1"/>
          </p:cNvPicPr>
          <p:nvPr/>
        </p:nvPicPr>
        <p:blipFill>
          <a:blip r:embed="rId3"/>
          <a:stretch>
            <a:fillRect/>
          </a:stretch>
        </p:blipFill>
        <p:spPr>
          <a:xfrm>
            <a:off x="7466965" y="2630487"/>
            <a:ext cx="2419350" cy="581025"/>
          </a:xfrm>
          <a:prstGeom prst="rect">
            <a:avLst/>
          </a:prstGeom>
        </p:spPr>
      </p:pic>
      <p:sp>
        <p:nvSpPr>
          <p:cNvPr id="5" name="TextBox 4"/>
          <p:cNvSpPr txBox="1"/>
          <p:nvPr/>
        </p:nvSpPr>
        <p:spPr>
          <a:xfrm>
            <a:off x="457200" y="4419600"/>
            <a:ext cx="10546080" cy="923330"/>
          </a:xfrm>
          <a:prstGeom prst="rect">
            <a:avLst/>
          </a:prstGeom>
          <a:noFill/>
        </p:spPr>
        <p:txBody>
          <a:bodyPr wrap="square" rtlCol="0">
            <a:spAutoFit/>
          </a:bodyPr>
          <a:lstStyle/>
          <a:p>
            <a:r>
              <a:rPr lang="en-US" dirty="0" smtClean="0"/>
              <a:t>The number of sunspots is not a significant parameter even with the AR(1) model.  Perhaps there are other factors that could be added to the model which would be more significant and improve the fit.  However we already have an R^2 of 0.8981 with </a:t>
            </a:r>
            <a:r>
              <a:rPr lang="en-US" smtClean="0"/>
              <a:t>this model so </a:t>
            </a:r>
            <a:r>
              <a:rPr lang="en-US" dirty="0" smtClean="0"/>
              <a:t>there may not be much room </a:t>
            </a:r>
            <a:r>
              <a:rPr lang="en-US" smtClean="0"/>
              <a:t>for improvement.</a:t>
            </a:r>
            <a:endParaRPr lang="en-US" dirty="0"/>
          </a:p>
        </p:txBody>
      </p:sp>
    </p:spTree>
    <p:extLst>
      <p:ext uri="{BB962C8B-B14F-4D97-AF65-F5344CB8AC3E}">
        <p14:creationId xmlns:p14="http://schemas.microsoft.com/office/powerpoint/2010/main" val="192417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350</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Discussion A</vt:lpstr>
      <vt:lpstr>Discussion A</vt:lpstr>
      <vt:lpstr>Discussion B</vt:lpstr>
      <vt:lpstr>Discussion B</vt:lpstr>
      <vt:lpstr>Discussion B</vt:lpstr>
      <vt:lpstr>Discussion 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L</dc:creator>
  <cp:lastModifiedBy>R L</cp:lastModifiedBy>
  <cp:revision>8</cp:revision>
  <dcterms:created xsi:type="dcterms:W3CDTF">2016-02-05T00:27:29Z</dcterms:created>
  <dcterms:modified xsi:type="dcterms:W3CDTF">2016-02-05T01:49:12Z</dcterms:modified>
</cp:coreProperties>
</file>