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6" autoAdjust="0"/>
    <p:restoredTop sz="94660"/>
  </p:normalViewPr>
  <p:slideViewPr>
    <p:cSldViewPr snapToGrid="0">
      <p:cViewPr>
        <p:scale>
          <a:sx n="80" d="100"/>
          <a:sy n="80" d="100"/>
        </p:scale>
        <p:origin x="734" y="3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765CD1-B97B-43ED-ABD3-BA8384F52F1D}" type="datetimeFigureOut">
              <a:rPr lang="en-US" smtClean="0"/>
              <a:t>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207FF-7DEC-48C0-A413-C8F665567384}" type="slidenum">
              <a:rPr lang="en-US" smtClean="0"/>
              <a:t>‹#›</a:t>
            </a:fld>
            <a:endParaRPr lang="en-US"/>
          </a:p>
        </p:txBody>
      </p:sp>
    </p:spTree>
    <p:extLst>
      <p:ext uri="{BB962C8B-B14F-4D97-AF65-F5344CB8AC3E}">
        <p14:creationId xmlns:p14="http://schemas.microsoft.com/office/powerpoint/2010/main" val="1646576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65CD1-B97B-43ED-ABD3-BA8384F52F1D}" type="datetimeFigureOut">
              <a:rPr lang="en-US" smtClean="0"/>
              <a:t>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207FF-7DEC-48C0-A413-C8F665567384}" type="slidenum">
              <a:rPr lang="en-US" smtClean="0"/>
              <a:t>‹#›</a:t>
            </a:fld>
            <a:endParaRPr lang="en-US"/>
          </a:p>
        </p:txBody>
      </p:sp>
    </p:spTree>
    <p:extLst>
      <p:ext uri="{BB962C8B-B14F-4D97-AF65-F5344CB8AC3E}">
        <p14:creationId xmlns:p14="http://schemas.microsoft.com/office/powerpoint/2010/main" val="361850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65CD1-B97B-43ED-ABD3-BA8384F52F1D}" type="datetimeFigureOut">
              <a:rPr lang="en-US" smtClean="0"/>
              <a:t>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207FF-7DEC-48C0-A413-C8F665567384}" type="slidenum">
              <a:rPr lang="en-US" smtClean="0"/>
              <a:t>‹#›</a:t>
            </a:fld>
            <a:endParaRPr lang="en-US"/>
          </a:p>
        </p:txBody>
      </p:sp>
    </p:spTree>
    <p:extLst>
      <p:ext uri="{BB962C8B-B14F-4D97-AF65-F5344CB8AC3E}">
        <p14:creationId xmlns:p14="http://schemas.microsoft.com/office/powerpoint/2010/main" val="2502097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65CD1-B97B-43ED-ABD3-BA8384F52F1D}" type="datetimeFigureOut">
              <a:rPr lang="en-US" smtClean="0"/>
              <a:t>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207FF-7DEC-48C0-A413-C8F665567384}" type="slidenum">
              <a:rPr lang="en-US" smtClean="0"/>
              <a:t>‹#›</a:t>
            </a:fld>
            <a:endParaRPr lang="en-US"/>
          </a:p>
        </p:txBody>
      </p:sp>
    </p:spTree>
    <p:extLst>
      <p:ext uri="{BB962C8B-B14F-4D97-AF65-F5344CB8AC3E}">
        <p14:creationId xmlns:p14="http://schemas.microsoft.com/office/powerpoint/2010/main" val="1614281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765CD1-B97B-43ED-ABD3-BA8384F52F1D}" type="datetimeFigureOut">
              <a:rPr lang="en-US" smtClean="0"/>
              <a:t>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207FF-7DEC-48C0-A413-C8F665567384}" type="slidenum">
              <a:rPr lang="en-US" smtClean="0"/>
              <a:t>‹#›</a:t>
            </a:fld>
            <a:endParaRPr lang="en-US"/>
          </a:p>
        </p:txBody>
      </p:sp>
    </p:spTree>
    <p:extLst>
      <p:ext uri="{BB962C8B-B14F-4D97-AF65-F5344CB8AC3E}">
        <p14:creationId xmlns:p14="http://schemas.microsoft.com/office/powerpoint/2010/main" val="3136073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65CD1-B97B-43ED-ABD3-BA8384F52F1D}" type="datetimeFigureOut">
              <a:rPr lang="en-US" smtClean="0"/>
              <a:t>2/18/2016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207FF-7DEC-48C0-A413-C8F665567384}" type="slidenum">
              <a:rPr lang="en-US" smtClean="0"/>
              <a:t>‹#›</a:t>
            </a:fld>
            <a:endParaRPr lang="en-US"/>
          </a:p>
        </p:txBody>
      </p:sp>
    </p:spTree>
    <p:extLst>
      <p:ext uri="{BB962C8B-B14F-4D97-AF65-F5344CB8AC3E}">
        <p14:creationId xmlns:p14="http://schemas.microsoft.com/office/powerpoint/2010/main" val="1064634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65CD1-B97B-43ED-ABD3-BA8384F52F1D}" type="datetimeFigureOut">
              <a:rPr lang="en-US" smtClean="0"/>
              <a:t>2/18/2016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D207FF-7DEC-48C0-A413-C8F665567384}" type="slidenum">
              <a:rPr lang="en-US" smtClean="0"/>
              <a:t>‹#›</a:t>
            </a:fld>
            <a:endParaRPr lang="en-US"/>
          </a:p>
        </p:txBody>
      </p:sp>
    </p:spTree>
    <p:extLst>
      <p:ext uri="{BB962C8B-B14F-4D97-AF65-F5344CB8AC3E}">
        <p14:creationId xmlns:p14="http://schemas.microsoft.com/office/powerpoint/2010/main" val="35355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65CD1-B97B-43ED-ABD3-BA8384F52F1D}" type="datetimeFigureOut">
              <a:rPr lang="en-US" smtClean="0"/>
              <a:t>2/18/2016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D207FF-7DEC-48C0-A413-C8F665567384}" type="slidenum">
              <a:rPr lang="en-US" smtClean="0"/>
              <a:t>‹#›</a:t>
            </a:fld>
            <a:endParaRPr lang="en-US"/>
          </a:p>
        </p:txBody>
      </p:sp>
    </p:spTree>
    <p:extLst>
      <p:ext uri="{BB962C8B-B14F-4D97-AF65-F5344CB8AC3E}">
        <p14:creationId xmlns:p14="http://schemas.microsoft.com/office/powerpoint/2010/main" val="3214807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65CD1-B97B-43ED-ABD3-BA8384F52F1D}" type="datetimeFigureOut">
              <a:rPr lang="en-US" smtClean="0"/>
              <a:t>2/18/2016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D207FF-7DEC-48C0-A413-C8F665567384}" type="slidenum">
              <a:rPr lang="en-US" smtClean="0"/>
              <a:t>‹#›</a:t>
            </a:fld>
            <a:endParaRPr lang="en-US"/>
          </a:p>
        </p:txBody>
      </p:sp>
    </p:spTree>
    <p:extLst>
      <p:ext uri="{BB962C8B-B14F-4D97-AF65-F5344CB8AC3E}">
        <p14:creationId xmlns:p14="http://schemas.microsoft.com/office/powerpoint/2010/main" val="4200835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65CD1-B97B-43ED-ABD3-BA8384F52F1D}" type="datetimeFigureOut">
              <a:rPr lang="en-US" smtClean="0"/>
              <a:t>2/18/2016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207FF-7DEC-48C0-A413-C8F665567384}" type="slidenum">
              <a:rPr lang="en-US" smtClean="0"/>
              <a:t>‹#›</a:t>
            </a:fld>
            <a:endParaRPr lang="en-US"/>
          </a:p>
        </p:txBody>
      </p:sp>
    </p:spTree>
    <p:extLst>
      <p:ext uri="{BB962C8B-B14F-4D97-AF65-F5344CB8AC3E}">
        <p14:creationId xmlns:p14="http://schemas.microsoft.com/office/powerpoint/2010/main" val="1957780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65CD1-B97B-43ED-ABD3-BA8384F52F1D}" type="datetimeFigureOut">
              <a:rPr lang="en-US" smtClean="0"/>
              <a:t>2/18/2016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207FF-7DEC-48C0-A413-C8F665567384}" type="slidenum">
              <a:rPr lang="en-US" smtClean="0"/>
              <a:t>‹#›</a:t>
            </a:fld>
            <a:endParaRPr lang="en-US"/>
          </a:p>
        </p:txBody>
      </p:sp>
    </p:spTree>
    <p:extLst>
      <p:ext uri="{BB962C8B-B14F-4D97-AF65-F5344CB8AC3E}">
        <p14:creationId xmlns:p14="http://schemas.microsoft.com/office/powerpoint/2010/main" val="3904810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65CD1-B97B-43ED-ABD3-BA8384F52F1D}" type="datetimeFigureOut">
              <a:rPr lang="en-US" smtClean="0"/>
              <a:t>2/18/2016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207FF-7DEC-48C0-A413-C8F665567384}" type="slidenum">
              <a:rPr lang="en-US" smtClean="0"/>
              <a:t>‹#›</a:t>
            </a:fld>
            <a:endParaRPr lang="en-US"/>
          </a:p>
        </p:txBody>
      </p:sp>
    </p:spTree>
    <p:extLst>
      <p:ext uri="{BB962C8B-B14F-4D97-AF65-F5344CB8AC3E}">
        <p14:creationId xmlns:p14="http://schemas.microsoft.com/office/powerpoint/2010/main" val="2299284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Discussion 1</a:t>
            </a:r>
            <a:endParaRPr lang="en-US" dirty="0"/>
          </a:p>
        </p:txBody>
      </p:sp>
      <p:pic>
        <p:nvPicPr>
          <p:cNvPr id="5" name="Picture 4"/>
          <p:cNvPicPr>
            <a:picLocks noChangeAspect="1"/>
          </p:cNvPicPr>
          <p:nvPr/>
        </p:nvPicPr>
        <p:blipFill>
          <a:blip r:embed="rId2"/>
          <a:stretch>
            <a:fillRect/>
          </a:stretch>
        </p:blipFill>
        <p:spPr>
          <a:xfrm>
            <a:off x="457200" y="2371725"/>
            <a:ext cx="5295900" cy="1466850"/>
          </a:xfrm>
          <a:prstGeom prst="rect">
            <a:avLst/>
          </a:prstGeom>
        </p:spPr>
      </p:pic>
      <p:pic>
        <p:nvPicPr>
          <p:cNvPr id="6" name="Picture 5"/>
          <p:cNvPicPr>
            <a:picLocks noChangeAspect="1"/>
          </p:cNvPicPr>
          <p:nvPr/>
        </p:nvPicPr>
        <p:blipFill>
          <a:blip r:embed="rId3"/>
          <a:stretch>
            <a:fillRect/>
          </a:stretch>
        </p:blipFill>
        <p:spPr>
          <a:xfrm>
            <a:off x="6449195" y="2143125"/>
            <a:ext cx="4171950" cy="1695450"/>
          </a:xfrm>
          <a:prstGeom prst="rect">
            <a:avLst/>
          </a:prstGeom>
        </p:spPr>
      </p:pic>
      <p:sp>
        <p:nvSpPr>
          <p:cNvPr id="7" name="TextBox 6"/>
          <p:cNvSpPr txBox="1"/>
          <p:nvPr/>
        </p:nvSpPr>
        <p:spPr>
          <a:xfrm>
            <a:off x="5228455" y="3921680"/>
            <a:ext cx="1735090" cy="369332"/>
          </a:xfrm>
          <a:prstGeom prst="rect">
            <a:avLst/>
          </a:prstGeom>
          <a:noFill/>
        </p:spPr>
        <p:txBody>
          <a:bodyPr wrap="none" rtlCol="0">
            <a:spAutoFit/>
          </a:bodyPr>
          <a:lstStyle/>
          <a:p>
            <a:r>
              <a:rPr lang="en-US" dirty="0" smtClean="0"/>
              <a:t>GLM ------ Mixed</a:t>
            </a:r>
            <a:endParaRPr lang="en-US" dirty="0"/>
          </a:p>
        </p:txBody>
      </p:sp>
      <p:sp>
        <p:nvSpPr>
          <p:cNvPr id="9" name="TextBox 8"/>
          <p:cNvSpPr txBox="1"/>
          <p:nvPr/>
        </p:nvSpPr>
        <p:spPr>
          <a:xfrm>
            <a:off x="457200" y="4591050"/>
            <a:ext cx="11096625" cy="1754326"/>
          </a:xfrm>
          <a:prstGeom prst="rect">
            <a:avLst/>
          </a:prstGeom>
          <a:noFill/>
        </p:spPr>
        <p:txBody>
          <a:bodyPr wrap="square" rtlCol="0">
            <a:spAutoFit/>
          </a:bodyPr>
          <a:lstStyle/>
          <a:p>
            <a:pPr algn="ctr"/>
            <a:r>
              <a:rPr lang="en-US" dirty="0" smtClean="0"/>
              <a:t>The values on the tables are rather similar, that is nothing that is significant in one is not significant in the other and vice versa.</a:t>
            </a:r>
          </a:p>
          <a:p>
            <a:pPr algn="ctr"/>
            <a:endParaRPr lang="en-US" dirty="0"/>
          </a:p>
          <a:p>
            <a:pPr algn="ctr"/>
            <a:r>
              <a:rPr lang="en-US" dirty="0" smtClean="0"/>
              <a:t>The difference comes from the fact that the mixed takes the number of repeated measures into account for the degrees of freedom (though I’m not sure why they equal what they do here since there are 5 repeated measures and 18 subjects?)</a:t>
            </a:r>
            <a:endParaRPr lang="en-US" dirty="0"/>
          </a:p>
        </p:txBody>
      </p:sp>
    </p:spTree>
    <p:extLst>
      <p:ext uri="{BB962C8B-B14F-4D97-AF65-F5344CB8AC3E}">
        <p14:creationId xmlns:p14="http://schemas.microsoft.com/office/powerpoint/2010/main" val="1889434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Discussion 2</a:t>
            </a:r>
            <a:endParaRPr lang="en-US" dirty="0"/>
          </a:p>
        </p:txBody>
      </p:sp>
      <p:pic>
        <p:nvPicPr>
          <p:cNvPr id="3" name="Picture 2"/>
          <p:cNvPicPr>
            <a:picLocks noChangeAspect="1"/>
          </p:cNvPicPr>
          <p:nvPr/>
        </p:nvPicPr>
        <p:blipFill>
          <a:blip r:embed="rId2"/>
          <a:stretch>
            <a:fillRect/>
          </a:stretch>
        </p:blipFill>
        <p:spPr>
          <a:xfrm>
            <a:off x="3548062" y="1790700"/>
            <a:ext cx="4819650" cy="1028700"/>
          </a:xfrm>
          <a:prstGeom prst="rect">
            <a:avLst/>
          </a:prstGeom>
        </p:spPr>
      </p:pic>
      <p:sp>
        <p:nvSpPr>
          <p:cNvPr id="4" name="TextBox 3"/>
          <p:cNvSpPr txBox="1"/>
          <p:nvPr/>
        </p:nvSpPr>
        <p:spPr>
          <a:xfrm>
            <a:off x="676275" y="3943350"/>
            <a:ext cx="184731" cy="369332"/>
          </a:xfrm>
          <a:prstGeom prst="rect">
            <a:avLst/>
          </a:prstGeom>
          <a:noFill/>
        </p:spPr>
        <p:txBody>
          <a:bodyPr wrap="none" rtlCol="0">
            <a:spAutoFit/>
          </a:bodyPr>
          <a:lstStyle/>
          <a:p>
            <a:endParaRPr lang="en-US" dirty="0"/>
          </a:p>
        </p:txBody>
      </p:sp>
      <p:pic>
        <p:nvPicPr>
          <p:cNvPr id="5" name="Picture 4"/>
          <p:cNvPicPr>
            <a:picLocks noChangeAspect="1"/>
          </p:cNvPicPr>
          <p:nvPr/>
        </p:nvPicPr>
        <p:blipFill>
          <a:blip r:embed="rId3"/>
          <a:stretch>
            <a:fillRect/>
          </a:stretch>
        </p:blipFill>
        <p:spPr>
          <a:xfrm>
            <a:off x="2181225" y="2952749"/>
            <a:ext cx="7096125" cy="200025"/>
          </a:xfrm>
          <a:prstGeom prst="rect">
            <a:avLst/>
          </a:prstGeom>
        </p:spPr>
      </p:pic>
      <p:sp>
        <p:nvSpPr>
          <p:cNvPr id="6" name="TextBox 5"/>
          <p:cNvSpPr txBox="1"/>
          <p:nvPr/>
        </p:nvSpPr>
        <p:spPr>
          <a:xfrm>
            <a:off x="1425073" y="3286123"/>
            <a:ext cx="9341853" cy="646331"/>
          </a:xfrm>
          <a:prstGeom prst="rect">
            <a:avLst/>
          </a:prstGeom>
          <a:noFill/>
        </p:spPr>
        <p:txBody>
          <a:bodyPr wrap="none" rtlCol="0">
            <a:spAutoFit/>
          </a:bodyPr>
          <a:lstStyle/>
          <a:p>
            <a:r>
              <a:rPr lang="en-US" dirty="0" smtClean="0"/>
              <a:t>This compares average correct week 2 for treatment with week 2 for control (treatment – control)</a:t>
            </a:r>
          </a:p>
          <a:p>
            <a:pPr algn="ctr"/>
            <a:r>
              <a:rPr lang="en-US" dirty="0" smtClean="0"/>
              <a:t>It indicates that the treatment had an average of 16.3% fewer correct than the control group </a:t>
            </a:r>
            <a:endParaRPr lang="en-US" dirty="0"/>
          </a:p>
        </p:txBody>
      </p:sp>
      <p:pic>
        <p:nvPicPr>
          <p:cNvPr id="8" name="Picture 7"/>
          <p:cNvPicPr>
            <a:picLocks noChangeAspect="1"/>
          </p:cNvPicPr>
          <p:nvPr/>
        </p:nvPicPr>
        <p:blipFill>
          <a:blip r:embed="rId4"/>
          <a:stretch>
            <a:fillRect/>
          </a:stretch>
        </p:blipFill>
        <p:spPr>
          <a:xfrm>
            <a:off x="2181225" y="4914215"/>
            <a:ext cx="7400925" cy="228600"/>
          </a:xfrm>
          <a:prstGeom prst="rect">
            <a:avLst/>
          </a:prstGeom>
        </p:spPr>
      </p:pic>
    </p:spTree>
    <p:extLst>
      <p:ext uri="{BB962C8B-B14F-4D97-AF65-F5344CB8AC3E}">
        <p14:creationId xmlns:p14="http://schemas.microsoft.com/office/powerpoint/2010/main" val="74550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Discussion 3</a:t>
            </a:r>
            <a:endParaRPr lang="en-US" dirty="0"/>
          </a:p>
        </p:txBody>
      </p:sp>
      <p:sp>
        <p:nvSpPr>
          <p:cNvPr id="3" name="TextBox 2"/>
          <p:cNvSpPr txBox="1"/>
          <p:nvPr/>
        </p:nvSpPr>
        <p:spPr>
          <a:xfrm>
            <a:off x="1162050" y="1807281"/>
            <a:ext cx="9238491" cy="646331"/>
          </a:xfrm>
          <a:prstGeom prst="rect">
            <a:avLst/>
          </a:prstGeom>
          <a:noFill/>
        </p:spPr>
        <p:txBody>
          <a:bodyPr wrap="none" rtlCol="0">
            <a:spAutoFit/>
          </a:bodyPr>
          <a:lstStyle/>
          <a:p>
            <a:r>
              <a:rPr lang="en-US" dirty="0" smtClean="0"/>
              <a:t>For this one I tried many combinations but kept getting ‘non-</a:t>
            </a:r>
            <a:r>
              <a:rPr lang="en-US" dirty="0" err="1" smtClean="0"/>
              <a:t>est</a:t>
            </a:r>
            <a:r>
              <a:rPr lang="en-US" dirty="0" smtClean="0"/>
              <a:t>’. The closest I got was doing this:</a:t>
            </a:r>
          </a:p>
          <a:p>
            <a:endParaRPr lang="en-US" dirty="0"/>
          </a:p>
        </p:txBody>
      </p:sp>
      <p:pic>
        <p:nvPicPr>
          <p:cNvPr id="4" name="Picture 3"/>
          <p:cNvPicPr>
            <a:picLocks noChangeAspect="1"/>
          </p:cNvPicPr>
          <p:nvPr/>
        </p:nvPicPr>
        <p:blipFill>
          <a:blip r:embed="rId2"/>
          <a:stretch>
            <a:fillRect/>
          </a:stretch>
        </p:blipFill>
        <p:spPr>
          <a:xfrm>
            <a:off x="2080832" y="2221174"/>
            <a:ext cx="7400925" cy="228600"/>
          </a:xfrm>
          <a:prstGeom prst="rect">
            <a:avLst/>
          </a:prstGeom>
        </p:spPr>
      </p:pic>
      <p:pic>
        <p:nvPicPr>
          <p:cNvPr id="5" name="Picture 4"/>
          <p:cNvPicPr>
            <a:picLocks noChangeAspect="1"/>
          </p:cNvPicPr>
          <p:nvPr/>
        </p:nvPicPr>
        <p:blipFill>
          <a:blip r:embed="rId3"/>
          <a:stretch>
            <a:fillRect/>
          </a:stretch>
        </p:blipFill>
        <p:spPr>
          <a:xfrm>
            <a:off x="3178482" y="2464980"/>
            <a:ext cx="4527244" cy="840341"/>
          </a:xfrm>
          <a:prstGeom prst="rect">
            <a:avLst/>
          </a:prstGeom>
        </p:spPr>
      </p:pic>
      <p:pic>
        <p:nvPicPr>
          <p:cNvPr id="6" name="Picture 5"/>
          <p:cNvPicPr>
            <a:picLocks noChangeAspect="1"/>
          </p:cNvPicPr>
          <p:nvPr/>
        </p:nvPicPr>
        <p:blipFill>
          <a:blip r:embed="rId4"/>
          <a:stretch>
            <a:fillRect/>
          </a:stretch>
        </p:blipFill>
        <p:spPr>
          <a:xfrm>
            <a:off x="339048" y="3316689"/>
            <a:ext cx="3654589" cy="3448050"/>
          </a:xfrm>
          <a:prstGeom prst="rect">
            <a:avLst/>
          </a:prstGeom>
        </p:spPr>
      </p:pic>
      <p:sp>
        <p:nvSpPr>
          <p:cNvPr id="7" name="TextBox 6"/>
          <p:cNvSpPr txBox="1"/>
          <p:nvPr/>
        </p:nvSpPr>
        <p:spPr>
          <a:xfrm>
            <a:off x="4657725" y="3819525"/>
            <a:ext cx="6269088" cy="1477328"/>
          </a:xfrm>
          <a:prstGeom prst="rect">
            <a:avLst/>
          </a:prstGeom>
          <a:noFill/>
        </p:spPr>
        <p:txBody>
          <a:bodyPr wrap="none" rtlCol="0">
            <a:spAutoFit/>
          </a:bodyPr>
          <a:lstStyle/>
          <a:p>
            <a:r>
              <a:rPr lang="en-US" dirty="0" smtClean="0"/>
              <a:t>But this seems to be giving me (62 – 78) – (72 – 62)</a:t>
            </a:r>
          </a:p>
          <a:p>
            <a:endParaRPr lang="en-US" dirty="0"/>
          </a:p>
          <a:p>
            <a:r>
              <a:rPr lang="en-US" dirty="0" smtClean="0"/>
              <a:t>I don’t understand why it won’t work for the interaction and </a:t>
            </a:r>
          </a:p>
          <a:p>
            <a:r>
              <a:rPr lang="en-US" dirty="0" smtClean="0"/>
              <a:t>I can’t figure out how to isolate just the treatment group without</a:t>
            </a:r>
          </a:p>
          <a:p>
            <a:r>
              <a:rPr lang="en-US" smtClean="0"/>
              <a:t>comparing to control</a:t>
            </a:r>
            <a:endParaRPr lang="en-US" dirty="0"/>
          </a:p>
        </p:txBody>
      </p:sp>
      <p:sp>
        <p:nvSpPr>
          <p:cNvPr id="8" name="Rectangle 7"/>
          <p:cNvSpPr/>
          <p:nvPr/>
        </p:nvSpPr>
        <p:spPr>
          <a:xfrm>
            <a:off x="1581150" y="3970075"/>
            <a:ext cx="499682" cy="171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72485" y="4551100"/>
            <a:ext cx="499682" cy="1714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585317" y="5684644"/>
            <a:ext cx="499682" cy="1714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604367" y="6336249"/>
            <a:ext cx="499682" cy="1714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9200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Discussion 4</a:t>
            </a:r>
            <a:endParaRPr lang="en-US" dirty="0"/>
          </a:p>
        </p:txBody>
      </p:sp>
      <p:pic>
        <p:nvPicPr>
          <p:cNvPr id="3" name="Picture 2"/>
          <p:cNvPicPr>
            <a:picLocks noChangeAspect="1"/>
          </p:cNvPicPr>
          <p:nvPr/>
        </p:nvPicPr>
        <p:blipFill>
          <a:blip r:embed="rId2"/>
          <a:stretch>
            <a:fillRect/>
          </a:stretch>
        </p:blipFill>
        <p:spPr>
          <a:xfrm>
            <a:off x="1771650" y="3319462"/>
            <a:ext cx="8648700" cy="219075"/>
          </a:xfrm>
          <a:prstGeom prst="rect">
            <a:avLst/>
          </a:prstGeom>
        </p:spPr>
      </p:pic>
      <p:pic>
        <p:nvPicPr>
          <p:cNvPr id="4" name="Picture 3"/>
          <p:cNvPicPr>
            <a:picLocks noChangeAspect="1"/>
          </p:cNvPicPr>
          <p:nvPr/>
        </p:nvPicPr>
        <p:blipFill>
          <a:blip r:embed="rId3"/>
          <a:stretch>
            <a:fillRect/>
          </a:stretch>
        </p:blipFill>
        <p:spPr>
          <a:xfrm>
            <a:off x="3395662" y="1966912"/>
            <a:ext cx="5400675" cy="1076325"/>
          </a:xfrm>
          <a:prstGeom prst="rect">
            <a:avLst/>
          </a:prstGeom>
        </p:spPr>
      </p:pic>
      <p:sp>
        <p:nvSpPr>
          <p:cNvPr id="5" name="TextBox 4"/>
          <p:cNvSpPr txBox="1"/>
          <p:nvPr/>
        </p:nvSpPr>
        <p:spPr>
          <a:xfrm>
            <a:off x="838200" y="4124325"/>
            <a:ext cx="10353675" cy="646331"/>
          </a:xfrm>
          <a:prstGeom prst="rect">
            <a:avLst/>
          </a:prstGeom>
          <a:noFill/>
        </p:spPr>
        <p:txBody>
          <a:bodyPr wrap="square" rtlCol="0">
            <a:spAutoFit/>
          </a:bodyPr>
          <a:lstStyle/>
          <a:p>
            <a:pPr algn="ctr"/>
            <a:r>
              <a:rPr lang="en-US" dirty="0" smtClean="0"/>
              <a:t>This contrast is comparing the average of weeks 2 and 4 for the control and the treatment (2/4 </a:t>
            </a:r>
            <a:r>
              <a:rPr lang="en-US" dirty="0" err="1" smtClean="0"/>
              <a:t>avg</a:t>
            </a:r>
            <a:r>
              <a:rPr lang="en-US" dirty="0" smtClean="0"/>
              <a:t> control – 2/4 </a:t>
            </a:r>
            <a:r>
              <a:rPr lang="en-US" dirty="0" err="1" smtClean="0"/>
              <a:t>avg</a:t>
            </a:r>
            <a:r>
              <a:rPr lang="en-US" dirty="0" smtClean="0"/>
              <a:t> treatment)</a:t>
            </a:r>
            <a:endParaRPr lang="en-US" dirty="0"/>
          </a:p>
        </p:txBody>
      </p:sp>
    </p:spTree>
    <p:extLst>
      <p:ext uri="{BB962C8B-B14F-4D97-AF65-F5344CB8AC3E}">
        <p14:creationId xmlns:p14="http://schemas.microsoft.com/office/powerpoint/2010/main" val="3656818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208</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Discussion 1</vt:lpstr>
      <vt:lpstr>Discussion 2</vt:lpstr>
      <vt:lpstr>Discussion 3</vt:lpstr>
      <vt:lpstr>Discussion 4</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Discussion 1</dc:title>
  <dc:creator>R L</dc:creator>
  <cp:lastModifiedBy>R L</cp:lastModifiedBy>
  <cp:revision>11</cp:revision>
  <dcterms:created xsi:type="dcterms:W3CDTF">2016-02-18T20:59:23Z</dcterms:created>
  <dcterms:modified xsi:type="dcterms:W3CDTF">2016-02-18T22:49:01Z</dcterms:modified>
</cp:coreProperties>
</file>