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60" r:id="rId1"/>
  </p:sldMasterIdLst>
  <p:sldIdLst>
    <p:sldId id="257" r:id="rId2"/>
    <p:sldId id="263" r:id="rId3"/>
    <p:sldId id="264" r:id="rId4"/>
    <p:sldId id="265" r:id="rId5"/>
    <p:sldId id="266" r:id="rId6"/>
    <p:sldId id="270" r:id="rId7"/>
    <p:sldId id="271" r:id="rId8"/>
    <p:sldId id="268" r:id="rId9"/>
    <p:sldId id="269" r:id="rId10"/>
    <p:sldId id="272" r:id="rId11"/>
    <p:sldId id="341" r:id="rId12"/>
    <p:sldId id="342" r:id="rId13"/>
    <p:sldId id="343" r:id="rId14"/>
    <p:sldId id="273" r:id="rId15"/>
    <p:sldId id="274" r:id="rId16"/>
    <p:sldId id="280" r:id="rId17"/>
    <p:sldId id="281" r:id="rId18"/>
    <p:sldId id="282" r:id="rId19"/>
    <p:sldId id="283" r:id="rId20"/>
    <p:sldId id="285" r:id="rId21"/>
    <p:sldId id="284" r:id="rId22"/>
    <p:sldId id="289" r:id="rId23"/>
    <p:sldId id="291" r:id="rId24"/>
    <p:sldId id="293" r:id="rId25"/>
    <p:sldId id="294" r:id="rId26"/>
    <p:sldId id="295" r:id="rId27"/>
    <p:sldId id="296" r:id="rId28"/>
    <p:sldId id="297" r:id="rId29"/>
    <p:sldId id="300" r:id="rId30"/>
    <p:sldId id="301" r:id="rId31"/>
    <p:sldId id="302" r:id="rId32"/>
    <p:sldId id="337" r:id="rId33"/>
    <p:sldId id="303" r:id="rId34"/>
    <p:sldId id="318" r:id="rId35"/>
    <p:sldId id="317" r:id="rId36"/>
    <p:sldId id="316" r:id="rId37"/>
    <p:sldId id="305" r:id="rId38"/>
    <p:sldId id="338" r:id="rId39"/>
    <p:sldId id="319" r:id="rId40"/>
    <p:sldId id="320" r:id="rId41"/>
    <p:sldId id="336" r:id="rId42"/>
    <p:sldId id="306" r:id="rId43"/>
    <p:sldId id="309" r:id="rId44"/>
    <p:sldId id="312" r:id="rId45"/>
    <p:sldId id="313" r:id="rId46"/>
    <p:sldId id="339" r:id="rId47"/>
    <p:sldId id="314" r:id="rId48"/>
    <p:sldId id="311" r:id="rId49"/>
    <p:sldId id="328" r:id="rId50"/>
    <p:sldId id="329" r:id="rId51"/>
    <p:sldId id="330" r:id="rId52"/>
    <p:sldId id="344" r:id="rId53"/>
    <p:sldId id="347" r:id="rId54"/>
    <p:sldId id="348" r:id="rId55"/>
    <p:sldId id="345" r:id="rId56"/>
    <p:sldId id="349" r:id="rId57"/>
    <p:sldId id="350" r:id="rId58"/>
    <p:sldId id="352" r:id="rId59"/>
    <p:sldId id="351" r:id="rId60"/>
    <p:sldId id="354" r:id="rId61"/>
    <p:sldId id="355" r:id="rId62"/>
    <p:sldId id="363" r:id="rId63"/>
    <p:sldId id="356" r:id="rId64"/>
    <p:sldId id="357" r:id="rId65"/>
    <p:sldId id="358" r:id="rId66"/>
    <p:sldId id="359" r:id="rId67"/>
    <p:sldId id="360" r:id="rId68"/>
    <p:sldId id="361" r:id="rId69"/>
    <p:sldId id="362" r:id="rId70"/>
    <p:sldId id="364" r:id="rId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062"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AB68C1-E279-4D1E-8F30-EC6C76CF9DAF}"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F138EED5-3B5D-4685-87AB-46C33FF9204E}">
      <dgm:prSet phldrT="[Text]"/>
      <dgm:spPr/>
      <dgm:t>
        <a:bodyPr/>
        <a:lstStyle/>
        <a:p>
          <a:r>
            <a:rPr lang="en-US" dirty="0" smtClean="0"/>
            <a:t>High Level Testing</a:t>
          </a:r>
          <a:endParaRPr lang="en-US" dirty="0"/>
        </a:p>
      </dgm:t>
    </dgm:pt>
    <dgm:pt modelId="{BF396B68-D55D-457B-B864-83D149735A9F}" type="parTrans" cxnId="{E755F25F-B981-4014-8471-B48B1D4D511D}">
      <dgm:prSet/>
      <dgm:spPr/>
      <dgm:t>
        <a:bodyPr/>
        <a:lstStyle/>
        <a:p>
          <a:endParaRPr lang="en-US"/>
        </a:p>
      </dgm:t>
    </dgm:pt>
    <dgm:pt modelId="{EE5AED50-300B-434C-B1D9-AD6A05FE3215}" type="sibTrans" cxnId="{E755F25F-B981-4014-8471-B48B1D4D511D}">
      <dgm:prSet/>
      <dgm:spPr/>
      <dgm:t>
        <a:bodyPr/>
        <a:lstStyle/>
        <a:p>
          <a:endParaRPr lang="en-US"/>
        </a:p>
      </dgm:t>
    </dgm:pt>
    <dgm:pt modelId="{744C672F-1E4B-41BF-B3F7-A516AA9C5E7F}">
      <dgm:prSet phldrT="[Text]"/>
      <dgm:spPr/>
      <dgm:t>
        <a:bodyPr/>
        <a:lstStyle/>
        <a:p>
          <a:r>
            <a:rPr lang="en-US" dirty="0" smtClean="0"/>
            <a:t>F-test for finding if ANY differences exist</a:t>
          </a:r>
          <a:endParaRPr lang="en-US" dirty="0"/>
        </a:p>
      </dgm:t>
    </dgm:pt>
    <dgm:pt modelId="{7CC57448-91E0-4CE6-980C-792FB930516A}" type="parTrans" cxnId="{458D7B90-7EF5-4DBC-BBB9-1D08CEBECE22}">
      <dgm:prSet/>
      <dgm:spPr/>
      <dgm:t>
        <a:bodyPr/>
        <a:lstStyle/>
        <a:p>
          <a:endParaRPr lang="en-US"/>
        </a:p>
      </dgm:t>
    </dgm:pt>
    <dgm:pt modelId="{7B8785C7-76B5-4003-88B7-D02FAE42441B}" type="sibTrans" cxnId="{458D7B90-7EF5-4DBC-BBB9-1D08CEBECE22}">
      <dgm:prSet/>
      <dgm:spPr/>
      <dgm:t>
        <a:bodyPr/>
        <a:lstStyle/>
        <a:p>
          <a:endParaRPr lang="en-US"/>
        </a:p>
      </dgm:t>
    </dgm:pt>
    <dgm:pt modelId="{3ACB88E7-28F4-4397-B2F1-4F500EF2C8B4}">
      <dgm:prSet phldrT="[Text]"/>
      <dgm:spPr/>
      <dgm:t>
        <a:bodyPr/>
        <a:lstStyle/>
        <a:p>
          <a:r>
            <a:rPr lang="en-US" dirty="0" smtClean="0"/>
            <a:t>Low Level Testing</a:t>
          </a:r>
          <a:endParaRPr lang="en-US" dirty="0"/>
        </a:p>
      </dgm:t>
    </dgm:pt>
    <dgm:pt modelId="{378F300A-0A9C-48B4-AE55-7430B433F0EE}" type="parTrans" cxnId="{D6C2CADA-B0DF-4E3F-B528-2ECF26FCCAEB}">
      <dgm:prSet/>
      <dgm:spPr/>
      <dgm:t>
        <a:bodyPr/>
        <a:lstStyle/>
        <a:p>
          <a:endParaRPr lang="en-US"/>
        </a:p>
      </dgm:t>
    </dgm:pt>
    <dgm:pt modelId="{FBDEFE10-CC9D-4643-85DF-341F4D94E469}" type="sibTrans" cxnId="{D6C2CADA-B0DF-4E3F-B528-2ECF26FCCAEB}">
      <dgm:prSet/>
      <dgm:spPr/>
      <dgm:t>
        <a:bodyPr/>
        <a:lstStyle/>
        <a:p>
          <a:endParaRPr lang="en-US"/>
        </a:p>
      </dgm:t>
    </dgm:pt>
    <dgm:pt modelId="{EACEA97C-E13E-4DA2-80BB-DECFCC1793AA}">
      <dgm:prSet phldrT="[Text]"/>
      <dgm:spPr/>
      <dgm:t>
        <a:bodyPr/>
        <a:lstStyle/>
        <a:p>
          <a:r>
            <a:rPr lang="en-US" dirty="0" smtClean="0"/>
            <a:t>T-tests for finding  which specific ones are different from each other</a:t>
          </a:r>
          <a:endParaRPr lang="en-US" dirty="0"/>
        </a:p>
      </dgm:t>
    </dgm:pt>
    <dgm:pt modelId="{53D81EED-FF5E-4084-812F-66B3176ACE52}" type="parTrans" cxnId="{411BDE1C-4719-4E94-8998-5A634324A354}">
      <dgm:prSet/>
      <dgm:spPr/>
      <dgm:t>
        <a:bodyPr/>
        <a:lstStyle/>
        <a:p>
          <a:endParaRPr lang="en-US"/>
        </a:p>
      </dgm:t>
    </dgm:pt>
    <dgm:pt modelId="{ED6DBB7A-C530-486A-BCD7-6CDEFD0FA56B}" type="sibTrans" cxnId="{411BDE1C-4719-4E94-8998-5A634324A354}">
      <dgm:prSet/>
      <dgm:spPr/>
      <dgm:t>
        <a:bodyPr/>
        <a:lstStyle/>
        <a:p>
          <a:endParaRPr lang="en-US"/>
        </a:p>
      </dgm:t>
    </dgm:pt>
    <dgm:pt modelId="{51FC2B7E-10B4-4F00-B52C-6B0D09CE453B}" type="pres">
      <dgm:prSet presAssocID="{08AB68C1-E279-4D1E-8F30-EC6C76CF9DAF}" presName="rootnode" presStyleCnt="0">
        <dgm:presLayoutVars>
          <dgm:chMax/>
          <dgm:chPref/>
          <dgm:dir/>
          <dgm:animLvl val="lvl"/>
        </dgm:presLayoutVars>
      </dgm:prSet>
      <dgm:spPr/>
      <dgm:t>
        <a:bodyPr/>
        <a:lstStyle/>
        <a:p>
          <a:endParaRPr lang="en-US"/>
        </a:p>
      </dgm:t>
    </dgm:pt>
    <dgm:pt modelId="{2DA27835-2578-4007-996D-CA48563CFDBD}" type="pres">
      <dgm:prSet presAssocID="{F138EED5-3B5D-4685-87AB-46C33FF9204E}" presName="composite" presStyleCnt="0"/>
      <dgm:spPr/>
    </dgm:pt>
    <dgm:pt modelId="{A8901652-E4C7-4797-B3AB-62F1AE9BC513}" type="pres">
      <dgm:prSet presAssocID="{F138EED5-3B5D-4685-87AB-46C33FF9204E}" presName="bentUpArrow1" presStyleLbl="alignImgPlace1" presStyleIdx="0" presStyleCnt="1"/>
      <dgm:spPr/>
    </dgm:pt>
    <dgm:pt modelId="{A2AE26DA-D95E-40B4-BC8D-D0637FE7F3B5}" type="pres">
      <dgm:prSet presAssocID="{F138EED5-3B5D-4685-87AB-46C33FF9204E}" presName="ParentText" presStyleLbl="node1" presStyleIdx="0" presStyleCnt="2">
        <dgm:presLayoutVars>
          <dgm:chMax val="1"/>
          <dgm:chPref val="1"/>
          <dgm:bulletEnabled val="1"/>
        </dgm:presLayoutVars>
      </dgm:prSet>
      <dgm:spPr/>
      <dgm:t>
        <a:bodyPr/>
        <a:lstStyle/>
        <a:p>
          <a:endParaRPr lang="en-US"/>
        </a:p>
      </dgm:t>
    </dgm:pt>
    <dgm:pt modelId="{EE00231F-D8EB-4B1A-A8E7-9AA1197E1D06}" type="pres">
      <dgm:prSet presAssocID="{F138EED5-3B5D-4685-87AB-46C33FF9204E}" presName="ChildText" presStyleLbl="revTx" presStyleIdx="0" presStyleCnt="2">
        <dgm:presLayoutVars>
          <dgm:chMax val="0"/>
          <dgm:chPref val="0"/>
          <dgm:bulletEnabled val="1"/>
        </dgm:presLayoutVars>
      </dgm:prSet>
      <dgm:spPr/>
      <dgm:t>
        <a:bodyPr/>
        <a:lstStyle/>
        <a:p>
          <a:endParaRPr lang="en-US"/>
        </a:p>
      </dgm:t>
    </dgm:pt>
    <dgm:pt modelId="{D53E726A-2560-4049-9634-70C17249056E}" type="pres">
      <dgm:prSet presAssocID="{EE5AED50-300B-434C-B1D9-AD6A05FE3215}" presName="sibTrans" presStyleCnt="0"/>
      <dgm:spPr/>
    </dgm:pt>
    <dgm:pt modelId="{846B21A6-2486-4D66-9C8A-468EE2833093}" type="pres">
      <dgm:prSet presAssocID="{3ACB88E7-28F4-4397-B2F1-4F500EF2C8B4}" presName="composite" presStyleCnt="0"/>
      <dgm:spPr/>
    </dgm:pt>
    <dgm:pt modelId="{44F416C0-A676-4536-B009-5B70424FAFA5}" type="pres">
      <dgm:prSet presAssocID="{3ACB88E7-28F4-4397-B2F1-4F500EF2C8B4}" presName="ParentText" presStyleLbl="node1" presStyleIdx="1" presStyleCnt="2">
        <dgm:presLayoutVars>
          <dgm:chMax val="1"/>
          <dgm:chPref val="1"/>
          <dgm:bulletEnabled val="1"/>
        </dgm:presLayoutVars>
      </dgm:prSet>
      <dgm:spPr/>
      <dgm:t>
        <a:bodyPr/>
        <a:lstStyle/>
        <a:p>
          <a:endParaRPr lang="en-US"/>
        </a:p>
      </dgm:t>
    </dgm:pt>
    <dgm:pt modelId="{393BF4F1-6F35-42CC-A234-EBF74C14CD82}" type="pres">
      <dgm:prSet presAssocID="{3ACB88E7-28F4-4397-B2F1-4F500EF2C8B4}" presName="FinalChildText" presStyleLbl="revTx" presStyleIdx="1" presStyleCnt="2">
        <dgm:presLayoutVars>
          <dgm:chMax val="0"/>
          <dgm:chPref val="0"/>
          <dgm:bulletEnabled val="1"/>
        </dgm:presLayoutVars>
      </dgm:prSet>
      <dgm:spPr/>
      <dgm:t>
        <a:bodyPr/>
        <a:lstStyle/>
        <a:p>
          <a:endParaRPr lang="en-US"/>
        </a:p>
      </dgm:t>
    </dgm:pt>
  </dgm:ptLst>
  <dgm:cxnLst>
    <dgm:cxn modelId="{E755F25F-B981-4014-8471-B48B1D4D511D}" srcId="{08AB68C1-E279-4D1E-8F30-EC6C76CF9DAF}" destId="{F138EED5-3B5D-4685-87AB-46C33FF9204E}" srcOrd="0" destOrd="0" parTransId="{BF396B68-D55D-457B-B864-83D149735A9F}" sibTransId="{EE5AED50-300B-434C-B1D9-AD6A05FE3215}"/>
    <dgm:cxn modelId="{E0EDD98F-C2A7-4E05-9145-9F00FBABE7A4}" type="presOf" srcId="{08AB68C1-E279-4D1E-8F30-EC6C76CF9DAF}" destId="{51FC2B7E-10B4-4F00-B52C-6B0D09CE453B}" srcOrd="0" destOrd="0" presId="urn:microsoft.com/office/officeart/2005/8/layout/StepDownProcess"/>
    <dgm:cxn modelId="{7704A354-8CEE-4A72-9A97-0B6A99D27E81}" type="presOf" srcId="{EACEA97C-E13E-4DA2-80BB-DECFCC1793AA}" destId="{393BF4F1-6F35-42CC-A234-EBF74C14CD82}" srcOrd="0" destOrd="0" presId="urn:microsoft.com/office/officeart/2005/8/layout/StepDownProcess"/>
    <dgm:cxn modelId="{F265E48A-B88E-4360-90DE-93D1669EFCAC}" type="presOf" srcId="{3ACB88E7-28F4-4397-B2F1-4F500EF2C8B4}" destId="{44F416C0-A676-4536-B009-5B70424FAFA5}" srcOrd="0" destOrd="0" presId="urn:microsoft.com/office/officeart/2005/8/layout/StepDownProcess"/>
    <dgm:cxn modelId="{A9309337-5D6E-4830-912E-B10F0BC69EA3}" type="presOf" srcId="{744C672F-1E4B-41BF-B3F7-A516AA9C5E7F}" destId="{EE00231F-D8EB-4B1A-A8E7-9AA1197E1D06}" srcOrd="0" destOrd="0" presId="urn:microsoft.com/office/officeart/2005/8/layout/StepDownProcess"/>
    <dgm:cxn modelId="{D6C2CADA-B0DF-4E3F-B528-2ECF26FCCAEB}" srcId="{08AB68C1-E279-4D1E-8F30-EC6C76CF9DAF}" destId="{3ACB88E7-28F4-4397-B2F1-4F500EF2C8B4}" srcOrd="1" destOrd="0" parTransId="{378F300A-0A9C-48B4-AE55-7430B433F0EE}" sibTransId="{FBDEFE10-CC9D-4643-85DF-341F4D94E469}"/>
    <dgm:cxn modelId="{411BDE1C-4719-4E94-8998-5A634324A354}" srcId="{3ACB88E7-28F4-4397-B2F1-4F500EF2C8B4}" destId="{EACEA97C-E13E-4DA2-80BB-DECFCC1793AA}" srcOrd="0" destOrd="0" parTransId="{53D81EED-FF5E-4084-812F-66B3176ACE52}" sibTransId="{ED6DBB7A-C530-486A-BCD7-6CDEFD0FA56B}"/>
    <dgm:cxn modelId="{458D7B90-7EF5-4DBC-BBB9-1D08CEBECE22}" srcId="{F138EED5-3B5D-4685-87AB-46C33FF9204E}" destId="{744C672F-1E4B-41BF-B3F7-A516AA9C5E7F}" srcOrd="0" destOrd="0" parTransId="{7CC57448-91E0-4CE6-980C-792FB930516A}" sibTransId="{7B8785C7-76B5-4003-88B7-D02FAE42441B}"/>
    <dgm:cxn modelId="{2104F51D-0F99-4D1D-A8F8-BEAEC14AA7BA}" type="presOf" srcId="{F138EED5-3B5D-4685-87AB-46C33FF9204E}" destId="{A2AE26DA-D95E-40B4-BC8D-D0637FE7F3B5}" srcOrd="0" destOrd="0" presId="urn:microsoft.com/office/officeart/2005/8/layout/StepDownProcess"/>
    <dgm:cxn modelId="{1F6535B1-DAF0-4764-B4D2-625C255ACC18}" type="presParOf" srcId="{51FC2B7E-10B4-4F00-B52C-6B0D09CE453B}" destId="{2DA27835-2578-4007-996D-CA48563CFDBD}" srcOrd="0" destOrd="0" presId="urn:microsoft.com/office/officeart/2005/8/layout/StepDownProcess"/>
    <dgm:cxn modelId="{152EF857-CC75-4A5F-BAB7-02E1B950AFFC}" type="presParOf" srcId="{2DA27835-2578-4007-996D-CA48563CFDBD}" destId="{A8901652-E4C7-4797-B3AB-62F1AE9BC513}" srcOrd="0" destOrd="0" presId="urn:microsoft.com/office/officeart/2005/8/layout/StepDownProcess"/>
    <dgm:cxn modelId="{9C2E8D74-6EF8-495F-98F0-B0EDF7B7C0C4}" type="presParOf" srcId="{2DA27835-2578-4007-996D-CA48563CFDBD}" destId="{A2AE26DA-D95E-40B4-BC8D-D0637FE7F3B5}" srcOrd="1" destOrd="0" presId="urn:microsoft.com/office/officeart/2005/8/layout/StepDownProcess"/>
    <dgm:cxn modelId="{9A2C0EEA-07B8-42B3-81A7-C201512A7BC6}" type="presParOf" srcId="{2DA27835-2578-4007-996D-CA48563CFDBD}" destId="{EE00231F-D8EB-4B1A-A8E7-9AA1197E1D06}" srcOrd="2" destOrd="0" presId="urn:microsoft.com/office/officeart/2005/8/layout/StepDownProcess"/>
    <dgm:cxn modelId="{EA9784DB-2188-44EE-8E09-740E7782ED02}" type="presParOf" srcId="{51FC2B7E-10B4-4F00-B52C-6B0D09CE453B}" destId="{D53E726A-2560-4049-9634-70C17249056E}" srcOrd="1" destOrd="0" presId="urn:microsoft.com/office/officeart/2005/8/layout/StepDownProcess"/>
    <dgm:cxn modelId="{07FDFB5D-FF2E-40CF-B9BA-3F2772511496}" type="presParOf" srcId="{51FC2B7E-10B4-4F00-B52C-6B0D09CE453B}" destId="{846B21A6-2486-4D66-9C8A-468EE2833093}" srcOrd="2" destOrd="0" presId="urn:microsoft.com/office/officeart/2005/8/layout/StepDownProcess"/>
    <dgm:cxn modelId="{FC0822CB-60BC-462C-9A08-F37313B839A9}" type="presParOf" srcId="{846B21A6-2486-4D66-9C8A-468EE2833093}" destId="{44F416C0-A676-4536-B009-5B70424FAFA5}" srcOrd="0" destOrd="0" presId="urn:microsoft.com/office/officeart/2005/8/layout/StepDownProcess"/>
    <dgm:cxn modelId="{6BC7585F-4E56-4507-B0AB-D7A5CE5366F3}" type="presParOf" srcId="{846B21A6-2486-4D66-9C8A-468EE2833093}" destId="{393BF4F1-6F35-42CC-A234-EBF74C14CD82}"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AB68C1-E279-4D1E-8F30-EC6C76CF9DAF}"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F138EED5-3B5D-4685-87AB-46C33FF9204E}">
      <dgm:prSet phldrT="[Text]"/>
      <dgm:spPr/>
      <dgm:t>
        <a:bodyPr/>
        <a:lstStyle/>
        <a:p>
          <a:r>
            <a:rPr lang="en-US" dirty="0" smtClean="0"/>
            <a:t>High Level Testing</a:t>
          </a:r>
          <a:endParaRPr lang="en-US" dirty="0"/>
        </a:p>
      </dgm:t>
    </dgm:pt>
    <dgm:pt modelId="{BF396B68-D55D-457B-B864-83D149735A9F}" type="parTrans" cxnId="{E755F25F-B981-4014-8471-B48B1D4D511D}">
      <dgm:prSet/>
      <dgm:spPr/>
      <dgm:t>
        <a:bodyPr/>
        <a:lstStyle/>
        <a:p>
          <a:endParaRPr lang="en-US"/>
        </a:p>
      </dgm:t>
    </dgm:pt>
    <dgm:pt modelId="{EE5AED50-300B-434C-B1D9-AD6A05FE3215}" type="sibTrans" cxnId="{E755F25F-B981-4014-8471-B48B1D4D511D}">
      <dgm:prSet/>
      <dgm:spPr/>
      <dgm:t>
        <a:bodyPr/>
        <a:lstStyle/>
        <a:p>
          <a:endParaRPr lang="en-US"/>
        </a:p>
      </dgm:t>
    </dgm:pt>
    <dgm:pt modelId="{744C672F-1E4B-41BF-B3F7-A516AA9C5E7F}">
      <dgm:prSet phldrT="[Text]"/>
      <dgm:spPr/>
      <dgm:t>
        <a:bodyPr/>
        <a:lstStyle/>
        <a:p>
          <a:r>
            <a:rPr lang="en-US" dirty="0" smtClean="0"/>
            <a:t>F-test for finding if ANY differences exist</a:t>
          </a:r>
          <a:endParaRPr lang="en-US" dirty="0"/>
        </a:p>
      </dgm:t>
    </dgm:pt>
    <dgm:pt modelId="{7CC57448-91E0-4CE6-980C-792FB930516A}" type="parTrans" cxnId="{458D7B90-7EF5-4DBC-BBB9-1D08CEBECE22}">
      <dgm:prSet/>
      <dgm:spPr/>
      <dgm:t>
        <a:bodyPr/>
        <a:lstStyle/>
        <a:p>
          <a:endParaRPr lang="en-US"/>
        </a:p>
      </dgm:t>
    </dgm:pt>
    <dgm:pt modelId="{7B8785C7-76B5-4003-88B7-D02FAE42441B}" type="sibTrans" cxnId="{458D7B90-7EF5-4DBC-BBB9-1D08CEBECE22}">
      <dgm:prSet/>
      <dgm:spPr/>
      <dgm:t>
        <a:bodyPr/>
        <a:lstStyle/>
        <a:p>
          <a:endParaRPr lang="en-US"/>
        </a:p>
      </dgm:t>
    </dgm:pt>
    <dgm:pt modelId="{3ACB88E7-28F4-4397-B2F1-4F500EF2C8B4}">
      <dgm:prSet phldrT="[Text]"/>
      <dgm:spPr/>
      <dgm:t>
        <a:bodyPr/>
        <a:lstStyle/>
        <a:p>
          <a:r>
            <a:rPr lang="en-US" dirty="0" smtClean="0"/>
            <a:t>Low Level Testing</a:t>
          </a:r>
          <a:endParaRPr lang="en-US" dirty="0"/>
        </a:p>
      </dgm:t>
    </dgm:pt>
    <dgm:pt modelId="{378F300A-0A9C-48B4-AE55-7430B433F0EE}" type="parTrans" cxnId="{D6C2CADA-B0DF-4E3F-B528-2ECF26FCCAEB}">
      <dgm:prSet/>
      <dgm:spPr/>
      <dgm:t>
        <a:bodyPr/>
        <a:lstStyle/>
        <a:p>
          <a:endParaRPr lang="en-US"/>
        </a:p>
      </dgm:t>
    </dgm:pt>
    <dgm:pt modelId="{FBDEFE10-CC9D-4643-85DF-341F4D94E469}" type="sibTrans" cxnId="{D6C2CADA-B0DF-4E3F-B528-2ECF26FCCAEB}">
      <dgm:prSet/>
      <dgm:spPr/>
      <dgm:t>
        <a:bodyPr/>
        <a:lstStyle/>
        <a:p>
          <a:endParaRPr lang="en-US"/>
        </a:p>
      </dgm:t>
    </dgm:pt>
    <dgm:pt modelId="{EACEA97C-E13E-4DA2-80BB-DECFCC1793AA}">
      <dgm:prSet phldrT="[Text]"/>
      <dgm:spPr/>
      <dgm:t>
        <a:bodyPr/>
        <a:lstStyle/>
        <a:p>
          <a:r>
            <a:rPr lang="en-US" dirty="0" smtClean="0"/>
            <a:t>T-tests for finding  which specific ones are different from each other</a:t>
          </a:r>
          <a:endParaRPr lang="en-US" dirty="0"/>
        </a:p>
      </dgm:t>
    </dgm:pt>
    <dgm:pt modelId="{53D81EED-FF5E-4084-812F-66B3176ACE52}" type="parTrans" cxnId="{411BDE1C-4719-4E94-8998-5A634324A354}">
      <dgm:prSet/>
      <dgm:spPr/>
      <dgm:t>
        <a:bodyPr/>
        <a:lstStyle/>
        <a:p>
          <a:endParaRPr lang="en-US"/>
        </a:p>
      </dgm:t>
    </dgm:pt>
    <dgm:pt modelId="{ED6DBB7A-C530-486A-BCD7-6CDEFD0FA56B}" type="sibTrans" cxnId="{411BDE1C-4719-4E94-8998-5A634324A354}">
      <dgm:prSet/>
      <dgm:spPr/>
      <dgm:t>
        <a:bodyPr/>
        <a:lstStyle/>
        <a:p>
          <a:endParaRPr lang="en-US"/>
        </a:p>
      </dgm:t>
    </dgm:pt>
    <dgm:pt modelId="{3525D1B6-CD3D-422C-8BED-A4F7D601CB1E}">
      <dgm:prSet phldrT="[Text]"/>
      <dgm:spPr/>
      <dgm:t>
        <a:bodyPr/>
        <a:lstStyle/>
        <a:p>
          <a:r>
            <a:rPr lang="en-US" dirty="0" smtClean="0"/>
            <a:t>Multivariate MANOVA tests</a:t>
          </a:r>
          <a:endParaRPr lang="en-US" dirty="0"/>
        </a:p>
      </dgm:t>
    </dgm:pt>
    <dgm:pt modelId="{C890D7FE-90E2-4816-8A6C-0C6D43FB5D89}" type="parTrans" cxnId="{88AC0E6B-A356-46E1-AF1D-C16E19A8BAB4}">
      <dgm:prSet/>
      <dgm:spPr/>
      <dgm:t>
        <a:bodyPr/>
        <a:lstStyle/>
        <a:p>
          <a:endParaRPr lang="en-US"/>
        </a:p>
      </dgm:t>
    </dgm:pt>
    <dgm:pt modelId="{C8E9B94D-8FD9-49E4-AF36-066EF5CDC9B3}" type="sibTrans" cxnId="{88AC0E6B-A356-46E1-AF1D-C16E19A8BAB4}">
      <dgm:prSet/>
      <dgm:spPr/>
      <dgm:t>
        <a:bodyPr/>
        <a:lstStyle/>
        <a:p>
          <a:endParaRPr lang="en-US"/>
        </a:p>
      </dgm:t>
    </dgm:pt>
    <dgm:pt modelId="{5A798E88-5358-42C6-B636-6F22286DAC0B}">
      <dgm:prSet phldrT="[Text]"/>
      <dgm:spPr/>
      <dgm:t>
        <a:bodyPr/>
        <a:lstStyle/>
        <a:p>
          <a:r>
            <a:rPr lang="en-US" dirty="0" smtClean="0"/>
            <a:t>F-tests via Wilk’s </a:t>
          </a:r>
          <a:r>
            <a:rPr lang="en-US" dirty="0" err="1" smtClean="0"/>
            <a:t>Lamda</a:t>
          </a:r>
          <a:r>
            <a:rPr lang="en-US" dirty="0" smtClean="0"/>
            <a:t>, </a:t>
          </a:r>
          <a:r>
            <a:rPr lang="en-US" dirty="0" err="1" smtClean="0"/>
            <a:t>Pilai</a:t>
          </a:r>
          <a:r>
            <a:rPr lang="en-US" dirty="0" smtClean="0"/>
            <a:t> Trace, </a:t>
          </a:r>
          <a:r>
            <a:rPr lang="en-US" dirty="0" err="1" smtClean="0"/>
            <a:t>etc</a:t>
          </a:r>
          <a:r>
            <a:rPr lang="en-US" dirty="0" smtClean="0"/>
            <a:t> </a:t>
          </a:r>
          <a:endParaRPr lang="en-US" dirty="0"/>
        </a:p>
      </dgm:t>
    </dgm:pt>
    <dgm:pt modelId="{D710D600-9008-48CC-B948-EC973936D1D8}" type="parTrans" cxnId="{CB924EC2-6935-4870-8533-4E48F02B7661}">
      <dgm:prSet/>
      <dgm:spPr/>
      <dgm:t>
        <a:bodyPr/>
        <a:lstStyle/>
        <a:p>
          <a:endParaRPr lang="en-US"/>
        </a:p>
      </dgm:t>
    </dgm:pt>
    <dgm:pt modelId="{CE8DF391-34AA-4B88-AB2E-CCDA7F0CC5BB}" type="sibTrans" cxnId="{CB924EC2-6935-4870-8533-4E48F02B7661}">
      <dgm:prSet/>
      <dgm:spPr/>
      <dgm:t>
        <a:bodyPr/>
        <a:lstStyle/>
        <a:p>
          <a:endParaRPr lang="en-US"/>
        </a:p>
      </dgm:t>
    </dgm:pt>
    <dgm:pt modelId="{51FC2B7E-10B4-4F00-B52C-6B0D09CE453B}" type="pres">
      <dgm:prSet presAssocID="{08AB68C1-E279-4D1E-8F30-EC6C76CF9DAF}" presName="rootnode" presStyleCnt="0">
        <dgm:presLayoutVars>
          <dgm:chMax/>
          <dgm:chPref/>
          <dgm:dir/>
          <dgm:animLvl val="lvl"/>
        </dgm:presLayoutVars>
      </dgm:prSet>
      <dgm:spPr/>
      <dgm:t>
        <a:bodyPr/>
        <a:lstStyle/>
        <a:p>
          <a:endParaRPr lang="en-US"/>
        </a:p>
      </dgm:t>
    </dgm:pt>
    <dgm:pt modelId="{4EDB19E4-A9BE-44BA-927C-BB1B404894A0}" type="pres">
      <dgm:prSet presAssocID="{3525D1B6-CD3D-422C-8BED-A4F7D601CB1E}" presName="composite" presStyleCnt="0"/>
      <dgm:spPr/>
    </dgm:pt>
    <dgm:pt modelId="{C47DC44A-E628-42A0-9F07-4EB8C33D387E}" type="pres">
      <dgm:prSet presAssocID="{3525D1B6-CD3D-422C-8BED-A4F7D601CB1E}" presName="bentUpArrow1" presStyleLbl="alignImgPlace1" presStyleIdx="0" presStyleCnt="2"/>
      <dgm:spPr/>
    </dgm:pt>
    <dgm:pt modelId="{CC12F2DD-9C18-4A10-AB1E-BE46A063CEA7}" type="pres">
      <dgm:prSet presAssocID="{3525D1B6-CD3D-422C-8BED-A4F7D601CB1E}" presName="ParentText" presStyleLbl="node1" presStyleIdx="0" presStyleCnt="3">
        <dgm:presLayoutVars>
          <dgm:chMax val="1"/>
          <dgm:chPref val="1"/>
          <dgm:bulletEnabled val="1"/>
        </dgm:presLayoutVars>
      </dgm:prSet>
      <dgm:spPr/>
      <dgm:t>
        <a:bodyPr/>
        <a:lstStyle/>
        <a:p>
          <a:endParaRPr lang="en-US"/>
        </a:p>
      </dgm:t>
    </dgm:pt>
    <dgm:pt modelId="{0817AEB6-6031-4FF1-B07C-69AF83ECDC98}" type="pres">
      <dgm:prSet presAssocID="{3525D1B6-CD3D-422C-8BED-A4F7D601CB1E}" presName="ChildText" presStyleLbl="revTx" presStyleIdx="0" presStyleCnt="3">
        <dgm:presLayoutVars>
          <dgm:chMax val="0"/>
          <dgm:chPref val="0"/>
          <dgm:bulletEnabled val="1"/>
        </dgm:presLayoutVars>
      </dgm:prSet>
      <dgm:spPr/>
      <dgm:t>
        <a:bodyPr/>
        <a:lstStyle/>
        <a:p>
          <a:endParaRPr lang="en-US"/>
        </a:p>
      </dgm:t>
    </dgm:pt>
    <dgm:pt modelId="{C5945A17-F98F-4482-945A-58B1E26919DC}" type="pres">
      <dgm:prSet presAssocID="{C8E9B94D-8FD9-49E4-AF36-066EF5CDC9B3}" presName="sibTrans" presStyleCnt="0"/>
      <dgm:spPr/>
    </dgm:pt>
    <dgm:pt modelId="{2DA27835-2578-4007-996D-CA48563CFDBD}" type="pres">
      <dgm:prSet presAssocID="{F138EED5-3B5D-4685-87AB-46C33FF9204E}" presName="composite" presStyleCnt="0"/>
      <dgm:spPr/>
    </dgm:pt>
    <dgm:pt modelId="{A8901652-E4C7-4797-B3AB-62F1AE9BC513}" type="pres">
      <dgm:prSet presAssocID="{F138EED5-3B5D-4685-87AB-46C33FF9204E}" presName="bentUpArrow1" presStyleLbl="alignImgPlace1" presStyleIdx="1" presStyleCnt="2"/>
      <dgm:spPr/>
    </dgm:pt>
    <dgm:pt modelId="{A2AE26DA-D95E-40B4-BC8D-D0637FE7F3B5}" type="pres">
      <dgm:prSet presAssocID="{F138EED5-3B5D-4685-87AB-46C33FF9204E}" presName="ParentText" presStyleLbl="node1" presStyleIdx="1" presStyleCnt="3">
        <dgm:presLayoutVars>
          <dgm:chMax val="1"/>
          <dgm:chPref val="1"/>
          <dgm:bulletEnabled val="1"/>
        </dgm:presLayoutVars>
      </dgm:prSet>
      <dgm:spPr/>
      <dgm:t>
        <a:bodyPr/>
        <a:lstStyle/>
        <a:p>
          <a:endParaRPr lang="en-US"/>
        </a:p>
      </dgm:t>
    </dgm:pt>
    <dgm:pt modelId="{EE00231F-D8EB-4B1A-A8E7-9AA1197E1D06}" type="pres">
      <dgm:prSet presAssocID="{F138EED5-3B5D-4685-87AB-46C33FF9204E}" presName="ChildText" presStyleLbl="revTx" presStyleIdx="1" presStyleCnt="3">
        <dgm:presLayoutVars>
          <dgm:chMax val="0"/>
          <dgm:chPref val="0"/>
          <dgm:bulletEnabled val="1"/>
        </dgm:presLayoutVars>
      </dgm:prSet>
      <dgm:spPr/>
      <dgm:t>
        <a:bodyPr/>
        <a:lstStyle/>
        <a:p>
          <a:endParaRPr lang="en-US"/>
        </a:p>
      </dgm:t>
    </dgm:pt>
    <dgm:pt modelId="{D53E726A-2560-4049-9634-70C17249056E}" type="pres">
      <dgm:prSet presAssocID="{EE5AED50-300B-434C-B1D9-AD6A05FE3215}" presName="sibTrans" presStyleCnt="0"/>
      <dgm:spPr/>
    </dgm:pt>
    <dgm:pt modelId="{846B21A6-2486-4D66-9C8A-468EE2833093}" type="pres">
      <dgm:prSet presAssocID="{3ACB88E7-28F4-4397-B2F1-4F500EF2C8B4}" presName="composite" presStyleCnt="0"/>
      <dgm:spPr/>
    </dgm:pt>
    <dgm:pt modelId="{44F416C0-A676-4536-B009-5B70424FAFA5}" type="pres">
      <dgm:prSet presAssocID="{3ACB88E7-28F4-4397-B2F1-4F500EF2C8B4}" presName="ParentText" presStyleLbl="node1" presStyleIdx="2" presStyleCnt="3">
        <dgm:presLayoutVars>
          <dgm:chMax val="1"/>
          <dgm:chPref val="1"/>
          <dgm:bulletEnabled val="1"/>
        </dgm:presLayoutVars>
      </dgm:prSet>
      <dgm:spPr/>
      <dgm:t>
        <a:bodyPr/>
        <a:lstStyle/>
        <a:p>
          <a:endParaRPr lang="en-US"/>
        </a:p>
      </dgm:t>
    </dgm:pt>
    <dgm:pt modelId="{393BF4F1-6F35-42CC-A234-EBF74C14CD82}" type="pres">
      <dgm:prSet presAssocID="{3ACB88E7-28F4-4397-B2F1-4F500EF2C8B4}" presName="FinalChildText" presStyleLbl="revTx" presStyleIdx="2" presStyleCnt="3">
        <dgm:presLayoutVars>
          <dgm:chMax val="0"/>
          <dgm:chPref val="0"/>
          <dgm:bulletEnabled val="1"/>
        </dgm:presLayoutVars>
      </dgm:prSet>
      <dgm:spPr/>
      <dgm:t>
        <a:bodyPr/>
        <a:lstStyle/>
        <a:p>
          <a:endParaRPr lang="en-US"/>
        </a:p>
      </dgm:t>
    </dgm:pt>
  </dgm:ptLst>
  <dgm:cxnLst>
    <dgm:cxn modelId="{4C41545D-7F9A-4CD7-8325-EE99BC4841C2}" type="presOf" srcId="{744C672F-1E4B-41BF-B3F7-A516AA9C5E7F}" destId="{EE00231F-D8EB-4B1A-A8E7-9AA1197E1D06}" srcOrd="0" destOrd="0" presId="urn:microsoft.com/office/officeart/2005/8/layout/StepDownProcess"/>
    <dgm:cxn modelId="{BB3C871C-CE1A-448E-806E-FEA4E6FBCC84}" type="presOf" srcId="{08AB68C1-E279-4D1E-8F30-EC6C76CF9DAF}" destId="{51FC2B7E-10B4-4F00-B52C-6B0D09CE453B}" srcOrd="0" destOrd="0" presId="urn:microsoft.com/office/officeart/2005/8/layout/StepDownProcess"/>
    <dgm:cxn modelId="{927791AE-1B31-419E-BC46-E63100294AFF}" type="presOf" srcId="{EACEA97C-E13E-4DA2-80BB-DECFCC1793AA}" destId="{393BF4F1-6F35-42CC-A234-EBF74C14CD82}" srcOrd="0" destOrd="0" presId="urn:microsoft.com/office/officeart/2005/8/layout/StepDownProcess"/>
    <dgm:cxn modelId="{11B77481-BCA1-4F66-9E40-208D40B86595}" type="presOf" srcId="{3525D1B6-CD3D-422C-8BED-A4F7D601CB1E}" destId="{CC12F2DD-9C18-4A10-AB1E-BE46A063CEA7}" srcOrd="0" destOrd="0" presId="urn:microsoft.com/office/officeart/2005/8/layout/StepDownProcess"/>
    <dgm:cxn modelId="{88AC0E6B-A356-46E1-AF1D-C16E19A8BAB4}" srcId="{08AB68C1-E279-4D1E-8F30-EC6C76CF9DAF}" destId="{3525D1B6-CD3D-422C-8BED-A4F7D601CB1E}" srcOrd="0" destOrd="0" parTransId="{C890D7FE-90E2-4816-8A6C-0C6D43FB5D89}" sibTransId="{C8E9B94D-8FD9-49E4-AF36-066EF5CDC9B3}"/>
    <dgm:cxn modelId="{CB924EC2-6935-4870-8533-4E48F02B7661}" srcId="{3525D1B6-CD3D-422C-8BED-A4F7D601CB1E}" destId="{5A798E88-5358-42C6-B636-6F22286DAC0B}" srcOrd="0" destOrd="0" parTransId="{D710D600-9008-48CC-B948-EC973936D1D8}" sibTransId="{CE8DF391-34AA-4B88-AB2E-CCDA7F0CC5BB}"/>
    <dgm:cxn modelId="{8CDE838B-780F-47E9-8973-A0D32384E3E8}" type="presOf" srcId="{5A798E88-5358-42C6-B636-6F22286DAC0B}" destId="{0817AEB6-6031-4FF1-B07C-69AF83ECDC98}" srcOrd="0" destOrd="0" presId="urn:microsoft.com/office/officeart/2005/8/layout/StepDownProcess"/>
    <dgm:cxn modelId="{411BDE1C-4719-4E94-8998-5A634324A354}" srcId="{3ACB88E7-28F4-4397-B2F1-4F500EF2C8B4}" destId="{EACEA97C-E13E-4DA2-80BB-DECFCC1793AA}" srcOrd="0" destOrd="0" parTransId="{53D81EED-FF5E-4084-812F-66B3176ACE52}" sibTransId="{ED6DBB7A-C530-486A-BCD7-6CDEFD0FA56B}"/>
    <dgm:cxn modelId="{BBC58DA3-AC9F-4568-9E76-42A75C4B72BA}" type="presOf" srcId="{3ACB88E7-28F4-4397-B2F1-4F500EF2C8B4}" destId="{44F416C0-A676-4536-B009-5B70424FAFA5}" srcOrd="0" destOrd="0" presId="urn:microsoft.com/office/officeart/2005/8/layout/StepDownProcess"/>
    <dgm:cxn modelId="{E755F25F-B981-4014-8471-B48B1D4D511D}" srcId="{08AB68C1-E279-4D1E-8F30-EC6C76CF9DAF}" destId="{F138EED5-3B5D-4685-87AB-46C33FF9204E}" srcOrd="1" destOrd="0" parTransId="{BF396B68-D55D-457B-B864-83D149735A9F}" sibTransId="{EE5AED50-300B-434C-B1D9-AD6A05FE3215}"/>
    <dgm:cxn modelId="{D6C2CADA-B0DF-4E3F-B528-2ECF26FCCAEB}" srcId="{08AB68C1-E279-4D1E-8F30-EC6C76CF9DAF}" destId="{3ACB88E7-28F4-4397-B2F1-4F500EF2C8B4}" srcOrd="2" destOrd="0" parTransId="{378F300A-0A9C-48B4-AE55-7430B433F0EE}" sibTransId="{FBDEFE10-CC9D-4643-85DF-341F4D94E469}"/>
    <dgm:cxn modelId="{458D7B90-7EF5-4DBC-BBB9-1D08CEBECE22}" srcId="{F138EED5-3B5D-4685-87AB-46C33FF9204E}" destId="{744C672F-1E4B-41BF-B3F7-A516AA9C5E7F}" srcOrd="0" destOrd="0" parTransId="{7CC57448-91E0-4CE6-980C-792FB930516A}" sibTransId="{7B8785C7-76B5-4003-88B7-D02FAE42441B}"/>
    <dgm:cxn modelId="{56A6F781-5A75-4E97-BBBE-6C9F71116F2C}" type="presOf" srcId="{F138EED5-3B5D-4685-87AB-46C33FF9204E}" destId="{A2AE26DA-D95E-40B4-BC8D-D0637FE7F3B5}" srcOrd="0" destOrd="0" presId="urn:microsoft.com/office/officeart/2005/8/layout/StepDownProcess"/>
    <dgm:cxn modelId="{91CC5104-31F3-4794-8FBC-215881AF8707}" type="presParOf" srcId="{51FC2B7E-10B4-4F00-B52C-6B0D09CE453B}" destId="{4EDB19E4-A9BE-44BA-927C-BB1B404894A0}" srcOrd="0" destOrd="0" presId="urn:microsoft.com/office/officeart/2005/8/layout/StepDownProcess"/>
    <dgm:cxn modelId="{4AD22DBE-9717-4A1A-8E19-E4D330FED30C}" type="presParOf" srcId="{4EDB19E4-A9BE-44BA-927C-BB1B404894A0}" destId="{C47DC44A-E628-42A0-9F07-4EB8C33D387E}" srcOrd="0" destOrd="0" presId="urn:microsoft.com/office/officeart/2005/8/layout/StepDownProcess"/>
    <dgm:cxn modelId="{F31F5611-8FE4-4940-B8DD-C29FC9B97F14}" type="presParOf" srcId="{4EDB19E4-A9BE-44BA-927C-BB1B404894A0}" destId="{CC12F2DD-9C18-4A10-AB1E-BE46A063CEA7}" srcOrd="1" destOrd="0" presId="urn:microsoft.com/office/officeart/2005/8/layout/StepDownProcess"/>
    <dgm:cxn modelId="{C8C91F09-1BE5-4C90-95DE-7B453F548A3C}" type="presParOf" srcId="{4EDB19E4-A9BE-44BA-927C-BB1B404894A0}" destId="{0817AEB6-6031-4FF1-B07C-69AF83ECDC98}" srcOrd="2" destOrd="0" presId="urn:microsoft.com/office/officeart/2005/8/layout/StepDownProcess"/>
    <dgm:cxn modelId="{AD806ECC-DB3A-4D69-B80C-A264C426127C}" type="presParOf" srcId="{51FC2B7E-10B4-4F00-B52C-6B0D09CE453B}" destId="{C5945A17-F98F-4482-945A-58B1E26919DC}" srcOrd="1" destOrd="0" presId="urn:microsoft.com/office/officeart/2005/8/layout/StepDownProcess"/>
    <dgm:cxn modelId="{F9372C86-B7A6-4453-AE8B-2BCD1252448F}" type="presParOf" srcId="{51FC2B7E-10B4-4F00-B52C-6B0D09CE453B}" destId="{2DA27835-2578-4007-996D-CA48563CFDBD}" srcOrd="2" destOrd="0" presId="urn:microsoft.com/office/officeart/2005/8/layout/StepDownProcess"/>
    <dgm:cxn modelId="{F1607EFB-9AD9-49B0-A5A5-63768D467D12}" type="presParOf" srcId="{2DA27835-2578-4007-996D-CA48563CFDBD}" destId="{A8901652-E4C7-4797-B3AB-62F1AE9BC513}" srcOrd="0" destOrd="0" presId="urn:microsoft.com/office/officeart/2005/8/layout/StepDownProcess"/>
    <dgm:cxn modelId="{F1085CA1-9D51-4E12-BD71-286A43871CED}" type="presParOf" srcId="{2DA27835-2578-4007-996D-CA48563CFDBD}" destId="{A2AE26DA-D95E-40B4-BC8D-D0637FE7F3B5}" srcOrd="1" destOrd="0" presId="urn:microsoft.com/office/officeart/2005/8/layout/StepDownProcess"/>
    <dgm:cxn modelId="{D51FF072-1995-4004-8DA8-6A7ADFEBBE07}" type="presParOf" srcId="{2DA27835-2578-4007-996D-CA48563CFDBD}" destId="{EE00231F-D8EB-4B1A-A8E7-9AA1197E1D06}" srcOrd="2" destOrd="0" presId="urn:microsoft.com/office/officeart/2005/8/layout/StepDownProcess"/>
    <dgm:cxn modelId="{7326E640-5ED5-49D7-8902-559096225F7D}" type="presParOf" srcId="{51FC2B7E-10B4-4F00-B52C-6B0D09CE453B}" destId="{D53E726A-2560-4049-9634-70C17249056E}" srcOrd="3" destOrd="0" presId="urn:microsoft.com/office/officeart/2005/8/layout/StepDownProcess"/>
    <dgm:cxn modelId="{B242C0C4-7D56-426D-AAAF-A83B14DD7110}" type="presParOf" srcId="{51FC2B7E-10B4-4F00-B52C-6B0D09CE453B}" destId="{846B21A6-2486-4D66-9C8A-468EE2833093}" srcOrd="4" destOrd="0" presId="urn:microsoft.com/office/officeart/2005/8/layout/StepDownProcess"/>
    <dgm:cxn modelId="{E07283A5-8E0D-453B-A35D-93503536AB96}" type="presParOf" srcId="{846B21A6-2486-4D66-9C8A-468EE2833093}" destId="{44F416C0-A676-4536-B009-5B70424FAFA5}" srcOrd="0" destOrd="0" presId="urn:microsoft.com/office/officeart/2005/8/layout/StepDownProcess"/>
    <dgm:cxn modelId="{29908D11-7454-487B-9091-0C5C78F29960}" type="presParOf" srcId="{846B21A6-2486-4D66-9C8A-468EE2833093}" destId="{393BF4F1-6F35-42CC-A234-EBF74C14CD82}"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901652-E4C7-4797-B3AB-62F1AE9BC513}">
      <dsp:nvSpPr>
        <dsp:cNvPr id="0" name=""/>
        <dsp:cNvSpPr/>
      </dsp:nvSpPr>
      <dsp:spPr>
        <a:xfrm rot="5400000">
          <a:off x="1300941" y="1486937"/>
          <a:ext cx="1329791" cy="1513920"/>
        </a:xfrm>
        <a:prstGeom prst="bentUpArrow">
          <a:avLst>
            <a:gd name="adj1" fmla="val 32840"/>
            <a:gd name="adj2" fmla="val 25000"/>
            <a:gd name="adj3" fmla="val 35780"/>
          </a:avLst>
        </a:prstGeom>
        <a:solidFill>
          <a:schemeClr val="accent1">
            <a:tint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2AE26DA-D95E-40B4-BC8D-D0637FE7F3B5}">
      <dsp:nvSpPr>
        <dsp:cNvPr id="0" name=""/>
        <dsp:cNvSpPr/>
      </dsp:nvSpPr>
      <dsp:spPr>
        <a:xfrm>
          <a:off x="948627" y="12837"/>
          <a:ext cx="2238585" cy="1566937"/>
        </a:xfrm>
        <a:prstGeom prst="roundRect">
          <a:avLst>
            <a:gd name="adj" fmla="val 166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t>High Level Testing</a:t>
          </a:r>
          <a:endParaRPr lang="en-US" sz="3200" kern="1200" dirty="0"/>
        </a:p>
      </dsp:txBody>
      <dsp:txXfrm>
        <a:off x="1025132" y="89342"/>
        <a:ext cx="2085575" cy="1413927"/>
      </dsp:txXfrm>
    </dsp:sp>
    <dsp:sp modelId="{EE00231F-D8EB-4B1A-A8E7-9AA1197E1D06}">
      <dsp:nvSpPr>
        <dsp:cNvPr id="0" name=""/>
        <dsp:cNvSpPr/>
      </dsp:nvSpPr>
      <dsp:spPr>
        <a:xfrm>
          <a:off x="3187213" y="162280"/>
          <a:ext cx="1628133" cy="1266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171450" lvl="1" indent="-171450" algn="l" defTabSz="755650">
            <a:lnSpc>
              <a:spcPct val="90000"/>
            </a:lnSpc>
            <a:spcBef>
              <a:spcPct val="0"/>
            </a:spcBef>
            <a:spcAft>
              <a:spcPct val="15000"/>
            </a:spcAft>
            <a:buChar char="••"/>
          </a:pPr>
          <a:r>
            <a:rPr lang="en-US" sz="1700" kern="1200" dirty="0" smtClean="0"/>
            <a:t>F-test for finding if ANY differences exist</a:t>
          </a:r>
          <a:endParaRPr lang="en-US" sz="1700" kern="1200" dirty="0"/>
        </a:p>
      </dsp:txBody>
      <dsp:txXfrm>
        <a:off x="3187213" y="162280"/>
        <a:ext cx="1628133" cy="1266467"/>
      </dsp:txXfrm>
    </dsp:sp>
    <dsp:sp modelId="{44F416C0-A676-4536-B009-5B70424FAFA5}">
      <dsp:nvSpPr>
        <dsp:cNvPr id="0" name=""/>
        <dsp:cNvSpPr/>
      </dsp:nvSpPr>
      <dsp:spPr>
        <a:xfrm>
          <a:off x="2804652" y="1773025"/>
          <a:ext cx="2238585" cy="1566937"/>
        </a:xfrm>
        <a:prstGeom prst="roundRect">
          <a:avLst>
            <a:gd name="adj" fmla="val 166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t>Low Level Testing</a:t>
          </a:r>
          <a:endParaRPr lang="en-US" sz="3200" kern="1200" dirty="0"/>
        </a:p>
      </dsp:txBody>
      <dsp:txXfrm>
        <a:off x="2881157" y="1849530"/>
        <a:ext cx="2085575" cy="1413927"/>
      </dsp:txXfrm>
    </dsp:sp>
    <dsp:sp modelId="{393BF4F1-6F35-42CC-A234-EBF74C14CD82}">
      <dsp:nvSpPr>
        <dsp:cNvPr id="0" name=""/>
        <dsp:cNvSpPr/>
      </dsp:nvSpPr>
      <dsp:spPr>
        <a:xfrm>
          <a:off x="5043238" y="1922468"/>
          <a:ext cx="1628133" cy="1266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t>T-tests for finding  which specific ones are different from each other</a:t>
          </a:r>
          <a:endParaRPr lang="en-US" sz="1500" kern="1200" dirty="0"/>
        </a:p>
      </dsp:txBody>
      <dsp:txXfrm>
        <a:off x="5043238" y="1922468"/>
        <a:ext cx="1628133" cy="12664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7DC44A-E628-42A0-9F07-4EB8C33D387E}">
      <dsp:nvSpPr>
        <dsp:cNvPr id="0" name=""/>
        <dsp:cNvSpPr/>
      </dsp:nvSpPr>
      <dsp:spPr>
        <a:xfrm rot="5400000">
          <a:off x="1570749" y="979584"/>
          <a:ext cx="866358" cy="986318"/>
        </a:xfrm>
        <a:prstGeom prst="bentUpArrow">
          <a:avLst>
            <a:gd name="adj1" fmla="val 32840"/>
            <a:gd name="adj2" fmla="val 25000"/>
            <a:gd name="adj3" fmla="val 35780"/>
          </a:avLst>
        </a:prstGeom>
        <a:solidFill>
          <a:schemeClr val="accent1">
            <a:tint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C12F2DD-9C18-4A10-AB1E-BE46A063CEA7}">
      <dsp:nvSpPr>
        <dsp:cNvPr id="0" name=""/>
        <dsp:cNvSpPr/>
      </dsp:nvSpPr>
      <dsp:spPr>
        <a:xfrm>
          <a:off x="1341217" y="19209"/>
          <a:ext cx="1458437" cy="1020858"/>
        </a:xfrm>
        <a:prstGeom prst="roundRect">
          <a:avLst>
            <a:gd name="adj" fmla="val 166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Multivariate MANOVA tests</a:t>
          </a:r>
          <a:endParaRPr lang="en-US" sz="1800" kern="1200" dirty="0"/>
        </a:p>
      </dsp:txBody>
      <dsp:txXfrm>
        <a:off x="1391060" y="69052"/>
        <a:ext cx="1358751" cy="921172"/>
      </dsp:txXfrm>
    </dsp:sp>
    <dsp:sp modelId="{0817AEB6-6031-4FF1-B07C-69AF83ECDC98}">
      <dsp:nvSpPr>
        <dsp:cNvPr id="0" name=""/>
        <dsp:cNvSpPr/>
      </dsp:nvSpPr>
      <dsp:spPr>
        <a:xfrm>
          <a:off x="2799654" y="116571"/>
          <a:ext cx="1060728" cy="8251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F-tests via Wilk’s </a:t>
          </a:r>
          <a:r>
            <a:rPr lang="en-US" sz="1100" kern="1200" dirty="0" err="1" smtClean="0"/>
            <a:t>Lamda</a:t>
          </a:r>
          <a:r>
            <a:rPr lang="en-US" sz="1100" kern="1200" dirty="0" smtClean="0"/>
            <a:t>, </a:t>
          </a:r>
          <a:r>
            <a:rPr lang="en-US" sz="1100" kern="1200" dirty="0" err="1" smtClean="0"/>
            <a:t>Pilai</a:t>
          </a:r>
          <a:r>
            <a:rPr lang="en-US" sz="1100" kern="1200" dirty="0" smtClean="0"/>
            <a:t> Trace, </a:t>
          </a:r>
          <a:r>
            <a:rPr lang="en-US" sz="1100" kern="1200" dirty="0" err="1" smtClean="0"/>
            <a:t>etc</a:t>
          </a:r>
          <a:r>
            <a:rPr lang="en-US" sz="1100" kern="1200" dirty="0" smtClean="0"/>
            <a:t> </a:t>
          </a:r>
          <a:endParaRPr lang="en-US" sz="1100" kern="1200" dirty="0"/>
        </a:p>
      </dsp:txBody>
      <dsp:txXfrm>
        <a:off x="2799654" y="116571"/>
        <a:ext cx="1060728" cy="825103"/>
      </dsp:txXfrm>
    </dsp:sp>
    <dsp:sp modelId="{A8901652-E4C7-4797-B3AB-62F1AE9BC513}">
      <dsp:nvSpPr>
        <dsp:cNvPr id="0" name=""/>
        <dsp:cNvSpPr/>
      </dsp:nvSpPr>
      <dsp:spPr>
        <a:xfrm rot="5400000">
          <a:off x="2779949" y="2126346"/>
          <a:ext cx="866358" cy="986318"/>
        </a:xfrm>
        <a:prstGeom prst="bentUpArrow">
          <a:avLst>
            <a:gd name="adj1" fmla="val 32840"/>
            <a:gd name="adj2" fmla="val 25000"/>
            <a:gd name="adj3" fmla="val 35780"/>
          </a:avLst>
        </a:prstGeom>
        <a:solidFill>
          <a:schemeClr val="accent1">
            <a:tint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2AE26DA-D95E-40B4-BC8D-D0637FE7F3B5}">
      <dsp:nvSpPr>
        <dsp:cNvPr id="0" name=""/>
        <dsp:cNvSpPr/>
      </dsp:nvSpPr>
      <dsp:spPr>
        <a:xfrm>
          <a:off x="2550417" y="1165970"/>
          <a:ext cx="1458437" cy="1020858"/>
        </a:xfrm>
        <a:prstGeom prst="roundRect">
          <a:avLst>
            <a:gd name="adj" fmla="val 166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High Level Testing</a:t>
          </a:r>
          <a:endParaRPr lang="en-US" sz="1800" kern="1200" dirty="0"/>
        </a:p>
      </dsp:txBody>
      <dsp:txXfrm>
        <a:off x="2600260" y="1215813"/>
        <a:ext cx="1358751" cy="921172"/>
      </dsp:txXfrm>
    </dsp:sp>
    <dsp:sp modelId="{EE00231F-D8EB-4B1A-A8E7-9AA1197E1D06}">
      <dsp:nvSpPr>
        <dsp:cNvPr id="0" name=""/>
        <dsp:cNvSpPr/>
      </dsp:nvSpPr>
      <dsp:spPr>
        <a:xfrm>
          <a:off x="4008854" y="1263332"/>
          <a:ext cx="1060728" cy="8251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F-test for finding if ANY differences exist</a:t>
          </a:r>
          <a:endParaRPr lang="en-US" sz="1100" kern="1200" dirty="0"/>
        </a:p>
      </dsp:txBody>
      <dsp:txXfrm>
        <a:off x="4008854" y="1263332"/>
        <a:ext cx="1060728" cy="825103"/>
      </dsp:txXfrm>
    </dsp:sp>
    <dsp:sp modelId="{44F416C0-A676-4536-B009-5B70424FAFA5}">
      <dsp:nvSpPr>
        <dsp:cNvPr id="0" name=""/>
        <dsp:cNvSpPr/>
      </dsp:nvSpPr>
      <dsp:spPr>
        <a:xfrm>
          <a:off x="3759616" y="2312731"/>
          <a:ext cx="1458437" cy="1020858"/>
        </a:xfrm>
        <a:prstGeom prst="roundRect">
          <a:avLst>
            <a:gd name="adj" fmla="val 166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Low Level Testing</a:t>
          </a:r>
          <a:endParaRPr lang="en-US" sz="1800" kern="1200" dirty="0"/>
        </a:p>
      </dsp:txBody>
      <dsp:txXfrm>
        <a:off x="3809459" y="2362574"/>
        <a:ext cx="1358751" cy="921172"/>
      </dsp:txXfrm>
    </dsp:sp>
    <dsp:sp modelId="{393BF4F1-6F35-42CC-A234-EBF74C14CD82}">
      <dsp:nvSpPr>
        <dsp:cNvPr id="0" name=""/>
        <dsp:cNvSpPr/>
      </dsp:nvSpPr>
      <dsp:spPr>
        <a:xfrm>
          <a:off x="5218054" y="2410094"/>
          <a:ext cx="1060728" cy="8251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ctr" anchorCtr="0">
          <a:noAutofit/>
        </a:bodyPr>
        <a:lstStyle/>
        <a:p>
          <a:pPr marL="57150" lvl="1" indent="-57150" algn="l" defTabSz="444500">
            <a:lnSpc>
              <a:spcPct val="90000"/>
            </a:lnSpc>
            <a:spcBef>
              <a:spcPct val="0"/>
            </a:spcBef>
            <a:spcAft>
              <a:spcPct val="15000"/>
            </a:spcAft>
            <a:buChar char="••"/>
          </a:pPr>
          <a:r>
            <a:rPr lang="en-US" sz="1000" kern="1200" dirty="0" smtClean="0"/>
            <a:t>T-tests for finding  which specific ones are different from each other</a:t>
          </a:r>
          <a:endParaRPr lang="en-US" sz="1000" kern="1200" dirty="0"/>
        </a:p>
      </dsp:txBody>
      <dsp:txXfrm>
        <a:off x="5218054" y="2410094"/>
        <a:ext cx="1060728" cy="825103"/>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B020C1DC-71B4-4632-B705-8F65497DC7A9}" type="datetimeFigureOut">
              <a:rPr lang="en-US" smtClean="0">
                <a:solidFill>
                  <a:srgbClr val="E7ECED"/>
                </a:solidFill>
              </a:rPr>
              <a:pPr/>
              <a:t>2/25/2016</a:t>
            </a:fld>
            <a:endParaRPr lang="en-US">
              <a:solidFill>
                <a:srgbClr val="E7ECED"/>
              </a:solidFill>
            </a:endParaRPr>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D2C30B33-02E1-4CAB-8A83-C6AA019CE18A}" type="slidenum">
              <a:rPr lang="en-US" smtClean="0"/>
              <a:pPr/>
              <a:t>‹#›</a:t>
            </a:fld>
            <a:endParaRPr lang="en-US"/>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US">
              <a:solidFill>
                <a:srgbClr val="E7ECED"/>
              </a:solidFill>
            </a:endParaRPr>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n-US" smtClean="0"/>
              <a:t>Click to edit Master title style</a:t>
            </a:r>
            <a:endParaRPr lang="en-US" dirty="0"/>
          </a:p>
        </p:txBody>
      </p:sp>
    </p:spTree>
    <p:extLst>
      <p:ext uri="{BB962C8B-B14F-4D97-AF65-F5344CB8AC3E}">
        <p14:creationId xmlns:p14="http://schemas.microsoft.com/office/powerpoint/2010/main" val="3976208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20C1DC-71B4-4632-B705-8F65497DC7A9}" type="datetimeFigureOut">
              <a:rPr lang="en-US" smtClean="0">
                <a:solidFill>
                  <a:srgbClr val="5B6973"/>
                </a:solidFill>
              </a:rPr>
              <a:pPr/>
              <a:t>2/25/2016</a:t>
            </a:fld>
            <a:endParaRPr lang="en-US">
              <a:solidFill>
                <a:srgbClr val="5B6973"/>
              </a:solidFill>
            </a:endParaRPr>
          </a:p>
        </p:txBody>
      </p:sp>
      <p:sp>
        <p:nvSpPr>
          <p:cNvPr id="5" name="Footer Placeholder 4"/>
          <p:cNvSpPr>
            <a:spLocks noGrp="1"/>
          </p:cNvSpPr>
          <p:nvPr>
            <p:ph type="ftr" sz="quarter" idx="11"/>
          </p:nvPr>
        </p:nvSpPr>
        <p:spPr/>
        <p:txBody>
          <a:bodyPr/>
          <a:lstStyle/>
          <a:p>
            <a:endParaRPr lang="en-US">
              <a:solidFill>
                <a:srgbClr val="5B6973"/>
              </a:solidFill>
            </a:endParaRPr>
          </a:p>
        </p:txBody>
      </p:sp>
      <p:sp>
        <p:nvSpPr>
          <p:cNvPr id="6" name="Slide Number Placeholder 5"/>
          <p:cNvSpPr>
            <a:spLocks noGrp="1"/>
          </p:cNvSpPr>
          <p:nvPr>
            <p:ph type="sldNum" sz="quarter" idx="12"/>
          </p:nvPr>
        </p:nvSpPr>
        <p:spPr/>
        <p:txBody>
          <a:bodyPr/>
          <a:lstStyle/>
          <a:p>
            <a:fld id="{D2C30B33-02E1-4CAB-8A83-C6AA019CE18A}" type="slidenum">
              <a:rPr lang="en-US" smtClean="0">
                <a:solidFill>
                  <a:srgbClr val="5B6973"/>
                </a:solidFill>
              </a:rPr>
              <a:pPr/>
              <a:t>‹#›</a:t>
            </a:fld>
            <a:endParaRPr lang="en-US">
              <a:solidFill>
                <a:srgbClr val="5B6973"/>
              </a:solidFill>
            </a:endParaRPr>
          </a:p>
        </p:txBody>
      </p:sp>
    </p:spTree>
    <p:extLst>
      <p:ext uri="{BB962C8B-B14F-4D97-AF65-F5344CB8AC3E}">
        <p14:creationId xmlns:p14="http://schemas.microsoft.com/office/powerpoint/2010/main" val="2477038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Vertical Title 1"/>
          <p:cNvSpPr>
            <a:spLocks noGrp="1"/>
          </p:cNvSpPr>
          <p:nvPr>
            <p:ph type="title" orient="vert"/>
          </p:nvPr>
        </p:nvSpPr>
        <p:spPr>
          <a:xfrm>
            <a:off x="7162800" y="274638"/>
            <a:ext cx="1676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20C1DC-71B4-4632-B705-8F65497DC7A9}" type="datetimeFigureOut">
              <a:rPr lang="en-US" smtClean="0">
                <a:solidFill>
                  <a:srgbClr val="5B6973"/>
                </a:solidFill>
              </a:rPr>
              <a:pPr/>
              <a:t>2/25/2016</a:t>
            </a:fld>
            <a:endParaRPr lang="en-US">
              <a:solidFill>
                <a:srgbClr val="5B6973"/>
              </a:solidFill>
            </a:endParaRPr>
          </a:p>
        </p:txBody>
      </p:sp>
      <p:sp>
        <p:nvSpPr>
          <p:cNvPr id="5" name="Footer Placeholder 4"/>
          <p:cNvSpPr>
            <a:spLocks noGrp="1"/>
          </p:cNvSpPr>
          <p:nvPr>
            <p:ph type="ftr" sz="quarter" idx="11"/>
          </p:nvPr>
        </p:nvSpPr>
        <p:spPr/>
        <p:txBody>
          <a:bodyPr/>
          <a:lstStyle/>
          <a:p>
            <a:endParaRPr lang="en-US">
              <a:solidFill>
                <a:srgbClr val="5B6973"/>
              </a:solidFill>
            </a:endParaRPr>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D2C30B33-02E1-4CAB-8A83-C6AA019CE18A}" type="slidenum">
              <a:rPr lang="en-US" smtClean="0">
                <a:solidFill>
                  <a:srgbClr val="E7ECED"/>
                </a:solidFill>
              </a:rPr>
              <a:pPr/>
              <a:t>‹#›</a:t>
            </a:fld>
            <a:endParaRPr lang="en-US">
              <a:solidFill>
                <a:srgbClr val="E7ECED"/>
              </a:solidFill>
            </a:endParaRPr>
          </a:p>
        </p:txBody>
      </p:sp>
    </p:spTree>
    <p:extLst>
      <p:ext uri="{BB962C8B-B14F-4D97-AF65-F5344CB8AC3E}">
        <p14:creationId xmlns:p14="http://schemas.microsoft.com/office/powerpoint/2010/main" val="3357113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20C1DC-71B4-4632-B705-8F65497DC7A9}" type="datetimeFigureOut">
              <a:rPr lang="en-US" smtClean="0">
                <a:solidFill>
                  <a:srgbClr val="5B6973"/>
                </a:solidFill>
              </a:rPr>
              <a:pPr/>
              <a:t>2/25/2016</a:t>
            </a:fld>
            <a:endParaRPr lang="en-US">
              <a:solidFill>
                <a:srgbClr val="5B6973"/>
              </a:solidFill>
            </a:endParaRPr>
          </a:p>
        </p:txBody>
      </p:sp>
      <p:sp>
        <p:nvSpPr>
          <p:cNvPr id="5" name="Footer Placeholder 4"/>
          <p:cNvSpPr>
            <a:spLocks noGrp="1"/>
          </p:cNvSpPr>
          <p:nvPr>
            <p:ph type="ftr" sz="quarter" idx="11"/>
          </p:nvPr>
        </p:nvSpPr>
        <p:spPr/>
        <p:txBody>
          <a:bodyPr/>
          <a:lstStyle/>
          <a:p>
            <a:endParaRPr lang="en-US">
              <a:solidFill>
                <a:srgbClr val="5B6973"/>
              </a:solidFill>
            </a:endParaRPr>
          </a:p>
        </p:txBody>
      </p:sp>
      <p:sp>
        <p:nvSpPr>
          <p:cNvPr id="6" name="Slide Number Placeholder 5"/>
          <p:cNvSpPr>
            <a:spLocks noGrp="1"/>
          </p:cNvSpPr>
          <p:nvPr>
            <p:ph type="sldNum" sz="quarter" idx="12"/>
          </p:nvPr>
        </p:nvSpPr>
        <p:spPr/>
        <p:txBody>
          <a:bodyPr/>
          <a:lstStyle/>
          <a:p>
            <a:fld id="{D2C30B33-02E1-4CAB-8A83-C6AA019CE18A}" type="slidenum">
              <a:rPr lang="en-US" smtClean="0">
                <a:solidFill>
                  <a:srgbClr val="5B6973"/>
                </a:solidFill>
              </a:rPr>
              <a:pPr/>
              <a:t>‹#›</a:t>
            </a:fld>
            <a:endParaRPr lang="en-US">
              <a:solidFill>
                <a:srgbClr val="5B6973"/>
              </a:solidFill>
            </a:endParaRPr>
          </a:p>
        </p:txBody>
      </p:sp>
      <p:sp>
        <p:nvSpPr>
          <p:cNvPr id="7" name="Title 6"/>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554317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B020C1DC-71B4-4632-B705-8F65497DC7A9}" type="datetimeFigureOut">
              <a:rPr lang="en-US" smtClean="0"/>
              <a:pPr/>
              <a:t>2/25/2016</a:t>
            </a:fld>
            <a:endParaRPr lang="en-US"/>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D2C30B33-02E1-4CAB-8A83-C6AA019CE18A}" type="slidenum">
              <a:rPr lang="en-US" smtClean="0">
                <a:solidFill>
                  <a:srgbClr val="E7ECED"/>
                </a:solidFill>
              </a:rPr>
              <a:pPr/>
              <a:t>‹#›</a:t>
            </a:fld>
            <a:endParaRPr lang="en-US">
              <a:solidFill>
                <a:srgbClr val="E7ECED"/>
              </a:solidFill>
            </a:endParaRPr>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US"/>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n-US" smtClean="0"/>
              <a:t>Click to edit Master title style</a:t>
            </a:r>
            <a:endParaRPr lang="en-US" dirty="0"/>
          </a:p>
        </p:txBody>
      </p:sp>
    </p:spTree>
    <p:extLst>
      <p:ext uri="{BB962C8B-B14F-4D97-AF65-F5344CB8AC3E}">
        <p14:creationId xmlns:p14="http://schemas.microsoft.com/office/powerpoint/2010/main" val="15123080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020C1DC-71B4-4632-B705-8F65497DC7A9}" type="datetimeFigureOut">
              <a:rPr lang="en-US" smtClean="0">
                <a:solidFill>
                  <a:srgbClr val="5B6973"/>
                </a:solidFill>
              </a:rPr>
              <a:pPr/>
              <a:t>2/25/2016</a:t>
            </a:fld>
            <a:endParaRPr lang="en-US">
              <a:solidFill>
                <a:srgbClr val="5B6973"/>
              </a:solidFill>
            </a:endParaRPr>
          </a:p>
        </p:txBody>
      </p:sp>
      <p:sp>
        <p:nvSpPr>
          <p:cNvPr id="6" name="Footer Placeholder 5"/>
          <p:cNvSpPr>
            <a:spLocks noGrp="1"/>
          </p:cNvSpPr>
          <p:nvPr>
            <p:ph type="ftr" sz="quarter" idx="11"/>
          </p:nvPr>
        </p:nvSpPr>
        <p:spPr/>
        <p:txBody>
          <a:bodyPr/>
          <a:lstStyle/>
          <a:p>
            <a:endParaRPr lang="en-US">
              <a:solidFill>
                <a:srgbClr val="5B6973"/>
              </a:solidFill>
            </a:endParaRPr>
          </a:p>
        </p:txBody>
      </p:sp>
      <p:sp>
        <p:nvSpPr>
          <p:cNvPr id="7" name="Slide Number Placeholder 6"/>
          <p:cNvSpPr>
            <a:spLocks noGrp="1"/>
          </p:cNvSpPr>
          <p:nvPr>
            <p:ph type="sldNum" sz="quarter" idx="12"/>
          </p:nvPr>
        </p:nvSpPr>
        <p:spPr/>
        <p:txBody>
          <a:bodyPr/>
          <a:lstStyle/>
          <a:p>
            <a:fld id="{D2C30B33-02E1-4CAB-8A83-C6AA019CE18A}" type="slidenum">
              <a:rPr lang="en-US" smtClean="0">
                <a:solidFill>
                  <a:srgbClr val="5B6973"/>
                </a:solidFill>
              </a:rPr>
              <a:pPr/>
              <a:t>‹#›</a:t>
            </a:fld>
            <a:endParaRPr lang="en-US">
              <a:solidFill>
                <a:srgbClr val="5B6973"/>
              </a:solidFill>
            </a:endParaRPr>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72757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020C1DC-71B4-4632-B705-8F65497DC7A9}" type="datetimeFigureOut">
              <a:rPr lang="en-US" smtClean="0">
                <a:solidFill>
                  <a:srgbClr val="5B6973"/>
                </a:solidFill>
              </a:rPr>
              <a:pPr/>
              <a:t>2/25/2016</a:t>
            </a:fld>
            <a:endParaRPr lang="en-US">
              <a:solidFill>
                <a:srgbClr val="5B6973"/>
              </a:solidFill>
            </a:endParaRPr>
          </a:p>
        </p:txBody>
      </p:sp>
      <p:sp>
        <p:nvSpPr>
          <p:cNvPr id="8" name="Footer Placeholder 7"/>
          <p:cNvSpPr>
            <a:spLocks noGrp="1"/>
          </p:cNvSpPr>
          <p:nvPr>
            <p:ph type="ftr" sz="quarter" idx="11"/>
          </p:nvPr>
        </p:nvSpPr>
        <p:spPr/>
        <p:txBody>
          <a:bodyPr/>
          <a:lstStyle/>
          <a:p>
            <a:endParaRPr lang="en-US">
              <a:solidFill>
                <a:srgbClr val="5B6973"/>
              </a:solidFill>
            </a:endParaRPr>
          </a:p>
        </p:txBody>
      </p:sp>
      <p:sp>
        <p:nvSpPr>
          <p:cNvPr id="9" name="Slide Number Placeholder 8"/>
          <p:cNvSpPr>
            <a:spLocks noGrp="1"/>
          </p:cNvSpPr>
          <p:nvPr>
            <p:ph type="sldNum" sz="quarter" idx="12"/>
          </p:nvPr>
        </p:nvSpPr>
        <p:spPr/>
        <p:txBody>
          <a:bodyPr/>
          <a:lstStyle/>
          <a:p>
            <a:fld id="{D2C30B33-02E1-4CAB-8A83-C6AA019CE18A}" type="slidenum">
              <a:rPr lang="en-US" smtClean="0">
                <a:solidFill>
                  <a:srgbClr val="5B6973"/>
                </a:solidFill>
              </a:rPr>
              <a:pPr/>
              <a:t>‹#›</a:t>
            </a:fld>
            <a:endParaRPr lang="en-US">
              <a:solidFill>
                <a:srgbClr val="5B6973"/>
              </a:solidFill>
            </a:endParaRPr>
          </a:p>
        </p:txBody>
      </p:sp>
      <p:sp>
        <p:nvSpPr>
          <p:cNvPr id="10" name="Title 9"/>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825018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020C1DC-71B4-4632-B705-8F65497DC7A9}" type="datetimeFigureOut">
              <a:rPr lang="en-US" smtClean="0">
                <a:solidFill>
                  <a:srgbClr val="5B6973"/>
                </a:solidFill>
              </a:rPr>
              <a:pPr/>
              <a:t>2/25/2016</a:t>
            </a:fld>
            <a:endParaRPr lang="en-US">
              <a:solidFill>
                <a:srgbClr val="5B6973"/>
              </a:solidFill>
            </a:endParaRPr>
          </a:p>
        </p:txBody>
      </p:sp>
      <p:sp>
        <p:nvSpPr>
          <p:cNvPr id="4" name="Footer Placeholder 3"/>
          <p:cNvSpPr>
            <a:spLocks noGrp="1"/>
          </p:cNvSpPr>
          <p:nvPr>
            <p:ph type="ftr" sz="quarter" idx="11"/>
          </p:nvPr>
        </p:nvSpPr>
        <p:spPr/>
        <p:txBody>
          <a:bodyPr/>
          <a:lstStyle/>
          <a:p>
            <a:endParaRPr lang="en-US">
              <a:solidFill>
                <a:srgbClr val="5B6973"/>
              </a:solidFill>
            </a:endParaRPr>
          </a:p>
        </p:txBody>
      </p:sp>
      <p:sp>
        <p:nvSpPr>
          <p:cNvPr id="5" name="Slide Number Placeholder 4"/>
          <p:cNvSpPr>
            <a:spLocks noGrp="1"/>
          </p:cNvSpPr>
          <p:nvPr>
            <p:ph type="sldNum" sz="quarter" idx="12"/>
          </p:nvPr>
        </p:nvSpPr>
        <p:spPr/>
        <p:txBody>
          <a:bodyPr/>
          <a:lstStyle/>
          <a:p>
            <a:fld id="{D2C30B33-02E1-4CAB-8A83-C6AA019CE18A}" type="slidenum">
              <a:rPr lang="en-US" smtClean="0">
                <a:solidFill>
                  <a:srgbClr val="5B6973"/>
                </a:solidFill>
              </a:rPr>
              <a:pPr/>
              <a:t>‹#›</a:t>
            </a:fld>
            <a:endParaRPr lang="en-US">
              <a:solidFill>
                <a:srgbClr val="5B6973"/>
              </a:solidFill>
            </a:endParaRP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458135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Date Placeholder 1"/>
          <p:cNvSpPr>
            <a:spLocks noGrp="1"/>
          </p:cNvSpPr>
          <p:nvPr>
            <p:ph type="dt" sz="half" idx="10"/>
          </p:nvPr>
        </p:nvSpPr>
        <p:spPr/>
        <p:txBody>
          <a:bodyPr/>
          <a:lstStyle/>
          <a:p>
            <a:fld id="{B020C1DC-71B4-4632-B705-8F65497DC7A9}" type="datetimeFigureOut">
              <a:rPr lang="en-US" smtClean="0">
                <a:solidFill>
                  <a:srgbClr val="5B6973"/>
                </a:solidFill>
              </a:rPr>
              <a:pPr/>
              <a:t>2/25/2016</a:t>
            </a:fld>
            <a:endParaRPr lang="en-US">
              <a:solidFill>
                <a:srgbClr val="5B6973"/>
              </a:solidFill>
            </a:endParaRPr>
          </a:p>
        </p:txBody>
      </p:sp>
      <p:sp>
        <p:nvSpPr>
          <p:cNvPr id="3" name="Footer Placeholder 2"/>
          <p:cNvSpPr>
            <a:spLocks noGrp="1"/>
          </p:cNvSpPr>
          <p:nvPr>
            <p:ph type="ftr" sz="quarter" idx="11"/>
          </p:nvPr>
        </p:nvSpPr>
        <p:spPr/>
        <p:txBody>
          <a:bodyPr/>
          <a:lstStyle/>
          <a:p>
            <a:endParaRPr lang="en-US">
              <a:solidFill>
                <a:srgbClr val="5B6973"/>
              </a:solidFill>
            </a:endParaRPr>
          </a:p>
        </p:txBody>
      </p:sp>
      <p:sp>
        <p:nvSpPr>
          <p:cNvPr id="4" name="Slide Number Placeholder 3"/>
          <p:cNvSpPr>
            <a:spLocks noGrp="1"/>
          </p:cNvSpPr>
          <p:nvPr>
            <p:ph type="sldNum" sz="quarter" idx="12"/>
          </p:nvPr>
        </p:nvSpPr>
        <p:spPr/>
        <p:txBody>
          <a:bodyPr/>
          <a:lstStyle/>
          <a:p>
            <a:fld id="{D2C30B33-02E1-4CAB-8A83-C6AA019CE18A}" type="slidenum">
              <a:rPr lang="en-US" smtClean="0">
                <a:solidFill>
                  <a:srgbClr val="5B6973"/>
                </a:solidFill>
              </a:rPr>
              <a:pPr/>
              <a:t>‹#›</a:t>
            </a:fld>
            <a:endParaRPr lang="en-US">
              <a:solidFill>
                <a:srgbClr val="5B6973"/>
              </a:solidFill>
            </a:endParaRPr>
          </a:p>
        </p:txBody>
      </p:sp>
    </p:spTree>
    <p:extLst>
      <p:ext uri="{BB962C8B-B14F-4D97-AF65-F5344CB8AC3E}">
        <p14:creationId xmlns:p14="http://schemas.microsoft.com/office/powerpoint/2010/main" val="748826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20C1DC-71B4-4632-B705-8F65497DC7A9}" type="datetimeFigureOut">
              <a:rPr lang="en-US" smtClean="0">
                <a:solidFill>
                  <a:srgbClr val="5B6973"/>
                </a:solidFill>
              </a:rPr>
              <a:pPr/>
              <a:t>2/25/2016</a:t>
            </a:fld>
            <a:endParaRPr lang="en-US">
              <a:solidFill>
                <a:srgbClr val="5B6973"/>
              </a:solidFill>
            </a:endParaRPr>
          </a:p>
        </p:txBody>
      </p:sp>
      <p:sp>
        <p:nvSpPr>
          <p:cNvPr id="6" name="Footer Placeholder 5"/>
          <p:cNvSpPr>
            <a:spLocks noGrp="1"/>
          </p:cNvSpPr>
          <p:nvPr>
            <p:ph type="ftr" sz="quarter" idx="11"/>
          </p:nvPr>
        </p:nvSpPr>
        <p:spPr/>
        <p:txBody>
          <a:bodyPr/>
          <a:lstStyle/>
          <a:p>
            <a:endParaRPr lang="en-US">
              <a:solidFill>
                <a:srgbClr val="5B6973"/>
              </a:solidFill>
            </a:endParaRPr>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D2C30B33-02E1-4CAB-8A83-C6AA019CE18A}" type="slidenum">
              <a:rPr lang="en-US" smtClean="0"/>
              <a:pPr/>
              <a:t>‹#›</a:t>
            </a:fld>
            <a:endParaRPr lang="en-US"/>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smtClean="0"/>
              <a:t>Click to edit Master title style</a:t>
            </a:r>
            <a:endParaRPr lang="en-US" dirty="0"/>
          </a:p>
        </p:txBody>
      </p:sp>
    </p:spTree>
    <p:extLst>
      <p:ext uri="{BB962C8B-B14F-4D97-AF65-F5344CB8AC3E}">
        <p14:creationId xmlns:p14="http://schemas.microsoft.com/office/powerpoint/2010/main" val="9480569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20C1DC-71B4-4632-B705-8F65497DC7A9}" type="datetimeFigureOut">
              <a:rPr lang="en-US" smtClean="0">
                <a:solidFill>
                  <a:srgbClr val="E7ECED"/>
                </a:solidFill>
              </a:rPr>
              <a:pPr/>
              <a:t>2/25/2016</a:t>
            </a:fld>
            <a:endParaRPr lang="en-US">
              <a:solidFill>
                <a:srgbClr val="E7ECED"/>
              </a:solidFill>
            </a:endParaRPr>
          </a:p>
        </p:txBody>
      </p:sp>
      <p:sp>
        <p:nvSpPr>
          <p:cNvPr id="6" name="Footer Placeholder 5"/>
          <p:cNvSpPr>
            <a:spLocks noGrp="1"/>
          </p:cNvSpPr>
          <p:nvPr>
            <p:ph type="ftr" sz="quarter" idx="11"/>
          </p:nvPr>
        </p:nvSpPr>
        <p:spPr/>
        <p:txBody>
          <a:bodyPr/>
          <a:lstStyle/>
          <a:p>
            <a:endParaRPr lang="en-US">
              <a:solidFill>
                <a:srgbClr val="E7ECED"/>
              </a:solidFill>
            </a:endParaRPr>
          </a:p>
        </p:txBody>
      </p:sp>
      <p:sp>
        <p:nvSpPr>
          <p:cNvPr id="7" name="Slide Number Placeholder 6"/>
          <p:cNvSpPr>
            <a:spLocks noGrp="1"/>
          </p:cNvSpPr>
          <p:nvPr>
            <p:ph type="sldNum" sz="quarter" idx="12"/>
          </p:nvPr>
        </p:nvSpPr>
        <p:spPr/>
        <p:txBody>
          <a:bodyPr/>
          <a:lstStyle/>
          <a:p>
            <a:fld id="{D2C30B33-02E1-4CAB-8A83-C6AA019CE18A}" type="slidenum">
              <a:rPr lang="en-US" smtClean="0">
                <a:solidFill>
                  <a:srgbClr val="E7ECED"/>
                </a:solidFill>
              </a:rPr>
              <a:pPr/>
              <a:t>‹#›</a:t>
            </a:fld>
            <a:endParaRPr lang="en-US">
              <a:solidFill>
                <a:srgbClr val="E7ECED"/>
              </a:solidFill>
            </a:endParaRPr>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8194963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B020C1DC-71B4-4632-B705-8F65497DC7A9}" type="datetimeFigureOut">
              <a:rPr lang="en-US" smtClean="0">
                <a:solidFill>
                  <a:srgbClr val="5B6973"/>
                </a:solidFill>
              </a:rPr>
              <a:pPr/>
              <a:t>2/25/2016</a:t>
            </a:fld>
            <a:endParaRPr lang="en-US">
              <a:solidFill>
                <a:srgbClr val="5B6973"/>
              </a:solidFill>
            </a:endParaRPr>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en-US">
              <a:solidFill>
                <a:srgbClr val="5B6973"/>
              </a:solidFill>
            </a:endParaRPr>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fld id="{D2C30B33-02E1-4CAB-8A83-C6AA019CE18A}" type="slidenum">
              <a:rPr lang="en-US" smtClean="0">
                <a:solidFill>
                  <a:srgbClr val="5B6973"/>
                </a:solidFill>
              </a:rPr>
              <a:pPr/>
              <a:t>‹#›</a:t>
            </a:fld>
            <a:endParaRPr lang="en-US">
              <a:solidFill>
                <a:srgbClr val="5B6973"/>
              </a:solidFill>
            </a:endParaRPr>
          </a:p>
        </p:txBody>
      </p:sp>
    </p:spTree>
    <p:extLst>
      <p:ext uri="{BB962C8B-B14F-4D97-AF65-F5344CB8AC3E}">
        <p14:creationId xmlns:p14="http://schemas.microsoft.com/office/powerpoint/2010/main" val="1279072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Experimental Statistics II</a:t>
            </a:r>
            <a:endParaRPr lang="en-US" dirty="0"/>
          </a:p>
        </p:txBody>
      </p:sp>
      <p:sp>
        <p:nvSpPr>
          <p:cNvPr id="2" name="Title 1"/>
          <p:cNvSpPr>
            <a:spLocks noGrp="1"/>
          </p:cNvSpPr>
          <p:nvPr>
            <p:ph type="title"/>
          </p:nvPr>
        </p:nvSpPr>
        <p:spPr/>
        <p:txBody>
          <a:bodyPr/>
          <a:lstStyle/>
          <a:p>
            <a:r>
              <a:rPr lang="en-US" dirty="0" smtClean="0"/>
              <a:t>Live session 7</a:t>
            </a:r>
            <a:br>
              <a:rPr lang="en-US" dirty="0" smtClean="0"/>
            </a:br>
            <a:r>
              <a:rPr lang="en-US" dirty="0" err="1" smtClean="0"/>
              <a:t>manova</a:t>
            </a:r>
            <a:r>
              <a:rPr lang="en-US" dirty="0" smtClean="0"/>
              <a:t> AND </a:t>
            </a:r>
            <a:r>
              <a:rPr lang="en-US" dirty="0" err="1" smtClean="0"/>
              <a:t>lda</a:t>
            </a:r>
            <a:endParaRPr lang="en-US" dirty="0"/>
          </a:p>
        </p:txBody>
      </p:sp>
    </p:spTree>
    <p:extLst>
      <p:ext uri="{BB962C8B-B14F-4D97-AF65-F5344CB8AC3E}">
        <p14:creationId xmlns:p14="http://schemas.microsoft.com/office/powerpoint/2010/main" val="5225793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910329"/>
          </a:xfrm>
        </p:spPr>
        <p:txBody>
          <a:bodyPr>
            <a:normAutofit lnSpcReduction="10000"/>
          </a:bodyPr>
          <a:lstStyle/>
          <a:p>
            <a:r>
              <a:rPr lang="en-US" dirty="0" smtClean="0">
                <a:solidFill>
                  <a:schemeClr val="tx1"/>
                </a:solidFill>
              </a:rPr>
              <a:t>We’ve actually been conducting this type of testing already</a:t>
            </a:r>
          </a:p>
          <a:p>
            <a:endParaRPr lang="en-US" dirty="0">
              <a:solidFill>
                <a:schemeClr val="tx1"/>
              </a:solidFill>
            </a:endParaRPr>
          </a:p>
          <a:p>
            <a:r>
              <a:rPr lang="en-US" dirty="0" smtClean="0">
                <a:solidFill>
                  <a:schemeClr val="tx1"/>
                </a:solidFill>
              </a:rPr>
              <a:t>Every time we conduct an overall F tests to test if there is at least one regression coefficient different from 0, test for an interaction or main effect in two way </a:t>
            </a:r>
            <a:r>
              <a:rPr lang="en-US" dirty="0" err="1" smtClean="0">
                <a:solidFill>
                  <a:schemeClr val="tx1"/>
                </a:solidFill>
              </a:rPr>
              <a:t>anova</a:t>
            </a:r>
            <a:endParaRPr lang="en-US" dirty="0" smtClean="0">
              <a:solidFill>
                <a:schemeClr val="tx1"/>
              </a:solidFill>
            </a:endParaRPr>
          </a:p>
          <a:p>
            <a:endParaRPr lang="en-US" dirty="0">
              <a:solidFill>
                <a:schemeClr val="tx1"/>
              </a:solidFill>
            </a:endParaRPr>
          </a:p>
          <a:p>
            <a:r>
              <a:rPr lang="en-US" dirty="0" smtClean="0">
                <a:solidFill>
                  <a:schemeClr val="tx1"/>
                </a:solidFill>
              </a:rPr>
              <a:t>Regression coefficients like the slope and the intercept in simple linear regression are actually mathematically correlated  with each other unless the explanatory variables are standardized to have mean 0.  </a:t>
            </a:r>
          </a:p>
          <a:p>
            <a:endParaRPr lang="en-US" dirty="0">
              <a:solidFill>
                <a:schemeClr val="tx1"/>
              </a:solidFill>
            </a:endParaRPr>
          </a:p>
          <a:p>
            <a:r>
              <a:rPr lang="en-US" dirty="0" smtClean="0">
                <a:solidFill>
                  <a:schemeClr val="tx1"/>
                </a:solidFill>
              </a:rPr>
              <a:t>The overall F-tests conducts the multivariate approach to control for type-I error.  Once it is rejected, that gives us the clear to do one at a time testing for each regression coefficient</a:t>
            </a:r>
          </a:p>
          <a:p>
            <a:endParaRPr lang="en-US" dirty="0">
              <a:solidFill>
                <a:schemeClr val="tx1"/>
              </a:solidFill>
            </a:endParaRPr>
          </a:p>
        </p:txBody>
      </p:sp>
      <p:sp>
        <p:nvSpPr>
          <p:cNvPr id="3" name="Title 2"/>
          <p:cNvSpPr>
            <a:spLocks noGrp="1"/>
          </p:cNvSpPr>
          <p:nvPr>
            <p:ph type="title"/>
          </p:nvPr>
        </p:nvSpPr>
        <p:spPr/>
        <p:txBody>
          <a:bodyPr/>
          <a:lstStyle/>
          <a:p>
            <a:r>
              <a:rPr lang="en-US" dirty="0" smtClean="0"/>
              <a:t>Removing the Curtain</a:t>
            </a:r>
            <a:endParaRPr lang="en-US" dirty="0"/>
          </a:p>
        </p:txBody>
      </p:sp>
    </p:spTree>
    <p:extLst>
      <p:ext uri="{BB962C8B-B14F-4D97-AF65-F5344CB8AC3E}">
        <p14:creationId xmlns:p14="http://schemas.microsoft.com/office/powerpoint/2010/main" val="37538229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We are just going to add a layer for MANOVA at the top</a:t>
            </a:r>
          </a:p>
          <a:p>
            <a:endParaRPr lang="en-US" dirty="0" smtClean="0"/>
          </a:p>
        </p:txBody>
      </p:sp>
      <p:sp>
        <p:nvSpPr>
          <p:cNvPr id="3" name="Title 2"/>
          <p:cNvSpPr>
            <a:spLocks noGrp="1"/>
          </p:cNvSpPr>
          <p:nvPr>
            <p:ph type="title"/>
          </p:nvPr>
        </p:nvSpPr>
        <p:spPr/>
        <p:txBody>
          <a:bodyPr/>
          <a:lstStyle/>
          <a:p>
            <a:r>
              <a:rPr lang="en-US" dirty="0" smtClean="0"/>
              <a:t>The MANOVA analysis idea In terms of testing</a:t>
            </a:r>
            <a:endParaRPr lang="en-US" dirty="0"/>
          </a:p>
        </p:txBody>
      </p:sp>
      <p:graphicFrame>
        <p:nvGraphicFramePr>
          <p:cNvPr id="5" name="Diagram 4"/>
          <p:cNvGraphicFramePr/>
          <p:nvPr>
            <p:extLst>
              <p:ext uri="{D42A27DB-BD31-4B8C-83A1-F6EECF244321}">
                <p14:modId xmlns:p14="http://schemas.microsoft.com/office/powerpoint/2010/main" val="2146315700"/>
              </p:ext>
            </p:extLst>
          </p:nvPr>
        </p:nvGraphicFramePr>
        <p:xfrm>
          <a:off x="685800" y="2743200"/>
          <a:ext cx="7620000" cy="3352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043973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We are just going to add an extra layer at the top for MANOVA</a:t>
            </a:r>
          </a:p>
          <a:p>
            <a:endParaRPr lang="en-US" dirty="0" smtClean="0"/>
          </a:p>
        </p:txBody>
      </p:sp>
      <p:sp>
        <p:nvSpPr>
          <p:cNvPr id="3" name="Title 2"/>
          <p:cNvSpPr>
            <a:spLocks noGrp="1"/>
          </p:cNvSpPr>
          <p:nvPr>
            <p:ph type="title"/>
          </p:nvPr>
        </p:nvSpPr>
        <p:spPr/>
        <p:txBody>
          <a:bodyPr/>
          <a:lstStyle/>
          <a:p>
            <a:r>
              <a:rPr lang="en-US" dirty="0" smtClean="0"/>
              <a:t>The MANOVA analysis idea In terms of testing</a:t>
            </a:r>
            <a:endParaRPr lang="en-US" dirty="0"/>
          </a:p>
        </p:txBody>
      </p:sp>
      <p:graphicFrame>
        <p:nvGraphicFramePr>
          <p:cNvPr id="5" name="Diagram 4"/>
          <p:cNvGraphicFramePr/>
          <p:nvPr>
            <p:extLst>
              <p:ext uri="{D42A27DB-BD31-4B8C-83A1-F6EECF244321}">
                <p14:modId xmlns:p14="http://schemas.microsoft.com/office/powerpoint/2010/main" val="3142097614"/>
              </p:ext>
            </p:extLst>
          </p:nvPr>
        </p:nvGraphicFramePr>
        <p:xfrm>
          <a:off x="685800" y="2743200"/>
          <a:ext cx="7620000" cy="3352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6172200" y="2743200"/>
            <a:ext cx="2743200" cy="1200329"/>
          </a:xfrm>
          <a:prstGeom prst="rect">
            <a:avLst/>
          </a:prstGeom>
          <a:noFill/>
        </p:spPr>
        <p:txBody>
          <a:bodyPr wrap="square" rtlCol="0">
            <a:spAutoFit/>
          </a:bodyPr>
          <a:lstStyle/>
          <a:p>
            <a:r>
              <a:rPr lang="en-US" dirty="0" smtClean="0"/>
              <a:t>F test to test if ANY differences exist across any of the multiple responses</a:t>
            </a:r>
            <a:endParaRPr lang="en-US" dirty="0"/>
          </a:p>
        </p:txBody>
      </p:sp>
      <p:sp>
        <p:nvSpPr>
          <p:cNvPr id="7" name="Right Arrow 6"/>
          <p:cNvSpPr/>
          <p:nvPr/>
        </p:nvSpPr>
        <p:spPr>
          <a:xfrm rot="10800000">
            <a:off x="5073395" y="297180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7437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solidFill>
                  <a:schemeClr val="tx1"/>
                </a:solidFill>
              </a:rPr>
              <a:t>Here is where all the different options come in</a:t>
            </a:r>
          </a:p>
          <a:p>
            <a:endParaRPr lang="en-US" dirty="0">
              <a:solidFill>
                <a:schemeClr val="tx1"/>
              </a:solidFill>
            </a:endParaRPr>
          </a:p>
          <a:p>
            <a:r>
              <a:rPr lang="en-US" dirty="0" smtClean="0">
                <a:solidFill>
                  <a:schemeClr val="tx1"/>
                </a:solidFill>
              </a:rPr>
              <a:t>Wilks Lambda</a:t>
            </a:r>
          </a:p>
          <a:p>
            <a:r>
              <a:rPr lang="en-US" dirty="0" smtClean="0">
                <a:solidFill>
                  <a:schemeClr val="tx1"/>
                </a:solidFill>
              </a:rPr>
              <a:t>Pillai’s Trace</a:t>
            </a:r>
          </a:p>
          <a:p>
            <a:r>
              <a:rPr lang="en-US" dirty="0" err="1" smtClean="0">
                <a:solidFill>
                  <a:schemeClr val="tx1"/>
                </a:solidFill>
              </a:rPr>
              <a:t>Hotelling</a:t>
            </a:r>
            <a:r>
              <a:rPr lang="en-US" dirty="0" smtClean="0">
                <a:solidFill>
                  <a:schemeClr val="tx1"/>
                </a:solidFill>
              </a:rPr>
              <a:t> Lawley Trace</a:t>
            </a:r>
          </a:p>
          <a:p>
            <a:r>
              <a:rPr lang="en-US" dirty="0" err="1" smtClean="0">
                <a:solidFill>
                  <a:schemeClr val="tx1"/>
                </a:solidFill>
              </a:rPr>
              <a:t>Roys</a:t>
            </a:r>
            <a:r>
              <a:rPr lang="en-US" dirty="0" smtClean="0">
                <a:solidFill>
                  <a:schemeClr val="tx1"/>
                </a:solidFill>
              </a:rPr>
              <a:t> Greatest Root</a:t>
            </a:r>
          </a:p>
          <a:p>
            <a:endParaRPr lang="en-US" dirty="0">
              <a:solidFill>
                <a:schemeClr val="tx1"/>
              </a:solidFill>
            </a:endParaRPr>
          </a:p>
          <a:p>
            <a:pPr marL="45720" indent="0">
              <a:buNone/>
            </a:pPr>
            <a:r>
              <a:rPr lang="en-US" dirty="0" smtClean="0">
                <a:solidFill>
                  <a:schemeClr val="tx1"/>
                </a:solidFill>
              </a:rPr>
              <a:t>All different approaches of reducing a ratio of two covariance matrices down to a single value.</a:t>
            </a:r>
          </a:p>
          <a:p>
            <a:pPr marL="45720" indent="0">
              <a:buNone/>
            </a:pPr>
            <a:endParaRPr lang="en-US" dirty="0">
              <a:solidFill>
                <a:schemeClr val="tx1"/>
              </a:solidFill>
            </a:endParaRPr>
          </a:p>
          <a:p>
            <a:pPr marL="45720" indent="0">
              <a:buNone/>
            </a:pPr>
            <a:r>
              <a:rPr lang="en-US" dirty="0" smtClean="0">
                <a:solidFill>
                  <a:schemeClr val="tx1"/>
                </a:solidFill>
              </a:rPr>
              <a:t>Note:  The F-tests that SAS conducts are exact for large sample sizes.  When sample sizes are small, SAS can do more exact versions but their accuracy depends on the situation.  </a:t>
            </a:r>
            <a:endParaRPr lang="en-US" dirty="0">
              <a:solidFill>
                <a:schemeClr val="tx1"/>
              </a:solidFill>
            </a:endParaRPr>
          </a:p>
        </p:txBody>
      </p:sp>
      <p:sp>
        <p:nvSpPr>
          <p:cNvPr id="3" name="Title 2"/>
          <p:cNvSpPr>
            <a:spLocks noGrp="1"/>
          </p:cNvSpPr>
          <p:nvPr>
            <p:ph type="title"/>
          </p:nvPr>
        </p:nvSpPr>
        <p:spPr/>
        <p:txBody>
          <a:bodyPr/>
          <a:lstStyle/>
          <a:p>
            <a:r>
              <a:rPr lang="en-US" dirty="0" smtClean="0"/>
              <a:t>MANOVA DERIVED F tests</a:t>
            </a:r>
            <a:endParaRPr lang="en-US" dirty="0"/>
          </a:p>
        </p:txBody>
      </p:sp>
    </p:spTree>
    <p:extLst>
      <p:ext uri="{BB962C8B-B14F-4D97-AF65-F5344CB8AC3E}">
        <p14:creationId xmlns:p14="http://schemas.microsoft.com/office/powerpoint/2010/main" val="13611716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5138929"/>
          </a:xfrm>
        </p:spPr>
        <p:txBody>
          <a:bodyPr>
            <a:normAutofit fontScale="70000" lnSpcReduction="20000"/>
          </a:bodyPr>
          <a:lstStyle/>
          <a:p>
            <a:r>
              <a:rPr lang="en-US" dirty="0" smtClean="0">
                <a:solidFill>
                  <a:schemeClr val="tx1"/>
                </a:solidFill>
              </a:rPr>
              <a:t>Just like ANOVA but with multiple responses</a:t>
            </a:r>
          </a:p>
          <a:p>
            <a:endParaRPr lang="en-US" dirty="0">
              <a:solidFill>
                <a:schemeClr val="tx1"/>
              </a:solidFill>
            </a:endParaRPr>
          </a:p>
          <a:p>
            <a:r>
              <a:rPr lang="en-US" dirty="0" smtClean="0">
                <a:solidFill>
                  <a:schemeClr val="tx1"/>
                </a:solidFill>
              </a:rPr>
              <a:t>Univariate ANOVA</a:t>
            </a:r>
          </a:p>
          <a:p>
            <a:pPr lvl="1"/>
            <a:r>
              <a:rPr lang="en-US" dirty="0" smtClean="0">
                <a:solidFill>
                  <a:schemeClr val="tx1"/>
                </a:solidFill>
              </a:rPr>
              <a:t>Continuous Response</a:t>
            </a:r>
          </a:p>
          <a:p>
            <a:pPr lvl="1"/>
            <a:r>
              <a:rPr lang="en-US" dirty="0" smtClean="0">
                <a:solidFill>
                  <a:schemeClr val="tx1"/>
                </a:solidFill>
              </a:rPr>
              <a:t>1 categorical factor (with two or more levels)</a:t>
            </a:r>
          </a:p>
          <a:p>
            <a:pPr lvl="1"/>
            <a:r>
              <a:rPr lang="en-US" dirty="0" smtClean="0">
                <a:solidFill>
                  <a:schemeClr val="tx1"/>
                </a:solidFill>
              </a:rPr>
              <a:t>Null: Response variable has the same mean for each factor level </a:t>
            </a:r>
          </a:p>
          <a:p>
            <a:pPr lvl="1"/>
            <a:r>
              <a:rPr lang="en-US" dirty="0" smtClean="0">
                <a:solidFill>
                  <a:schemeClr val="tx1"/>
                </a:solidFill>
              </a:rPr>
              <a:t>Assumptions</a:t>
            </a:r>
          </a:p>
          <a:p>
            <a:pPr lvl="2"/>
            <a:r>
              <a:rPr lang="en-US" dirty="0" smtClean="0">
                <a:solidFill>
                  <a:schemeClr val="tx1"/>
                </a:solidFill>
              </a:rPr>
              <a:t>Errors are Normal, Independent, Constant Variance</a:t>
            </a:r>
          </a:p>
          <a:p>
            <a:pPr marL="640080" lvl="2" indent="0">
              <a:buNone/>
            </a:pPr>
            <a:endParaRPr lang="en-US" dirty="0" smtClean="0">
              <a:solidFill>
                <a:schemeClr val="tx1"/>
              </a:solidFill>
            </a:endParaRPr>
          </a:p>
          <a:p>
            <a:endParaRPr lang="en-US" dirty="0">
              <a:solidFill>
                <a:schemeClr val="tx1"/>
              </a:solidFill>
            </a:endParaRPr>
          </a:p>
          <a:p>
            <a:r>
              <a:rPr lang="en-US" dirty="0" smtClean="0">
                <a:solidFill>
                  <a:schemeClr val="tx1"/>
                </a:solidFill>
              </a:rPr>
              <a:t>MANOVA</a:t>
            </a:r>
          </a:p>
          <a:p>
            <a:pPr lvl="1"/>
            <a:r>
              <a:rPr lang="en-US" dirty="0" smtClean="0">
                <a:solidFill>
                  <a:schemeClr val="tx1"/>
                </a:solidFill>
              </a:rPr>
              <a:t>Multiple Continuous Responses</a:t>
            </a:r>
          </a:p>
          <a:p>
            <a:pPr lvl="1"/>
            <a:r>
              <a:rPr lang="en-US" dirty="0" smtClean="0">
                <a:solidFill>
                  <a:schemeClr val="tx1"/>
                </a:solidFill>
              </a:rPr>
              <a:t>1 categorical factor (with two or more levels)</a:t>
            </a:r>
          </a:p>
          <a:p>
            <a:pPr lvl="1"/>
            <a:r>
              <a:rPr lang="en-US" dirty="0" smtClean="0">
                <a:solidFill>
                  <a:schemeClr val="tx1"/>
                </a:solidFill>
              </a:rPr>
              <a:t>Null:  Each response variable has the same mean for each factor level. (Response variables do not have to share the same mean that would make the method useless)</a:t>
            </a:r>
          </a:p>
          <a:p>
            <a:pPr lvl="1"/>
            <a:r>
              <a:rPr lang="en-US" dirty="0" smtClean="0">
                <a:solidFill>
                  <a:schemeClr val="tx1"/>
                </a:solidFill>
              </a:rPr>
              <a:t>Assumptions</a:t>
            </a:r>
          </a:p>
          <a:p>
            <a:pPr lvl="2"/>
            <a:r>
              <a:rPr lang="en-US" dirty="0">
                <a:solidFill>
                  <a:schemeClr val="tx1"/>
                </a:solidFill>
              </a:rPr>
              <a:t>Errors are Multivariate Normal, Independent, Equal Covariance </a:t>
            </a:r>
            <a:r>
              <a:rPr lang="en-US" dirty="0" smtClean="0">
                <a:solidFill>
                  <a:schemeClr val="tx1"/>
                </a:solidFill>
              </a:rPr>
              <a:t>Matrices</a:t>
            </a:r>
            <a:endParaRPr lang="en-US" dirty="0">
              <a:solidFill>
                <a:schemeClr val="tx1"/>
              </a:solidFill>
            </a:endParaRPr>
          </a:p>
          <a:p>
            <a:pPr lvl="1"/>
            <a:r>
              <a:rPr lang="en-US" dirty="0" smtClean="0">
                <a:solidFill>
                  <a:schemeClr val="tx1"/>
                </a:solidFill>
              </a:rPr>
              <a:t>Other needs:  </a:t>
            </a:r>
            <a:r>
              <a:rPr lang="en-US" u="sng" dirty="0" smtClean="0">
                <a:solidFill>
                  <a:schemeClr val="tx1"/>
                </a:solidFill>
              </a:rPr>
              <a:t>Sample size needs to be sufficient, samples within each factor level need to be larger than the number of levels</a:t>
            </a:r>
            <a:r>
              <a:rPr lang="en-US" dirty="0" smtClean="0">
                <a:solidFill>
                  <a:schemeClr val="tx1"/>
                </a:solidFill>
              </a:rPr>
              <a:t>.  No outliers (both </a:t>
            </a:r>
            <a:r>
              <a:rPr lang="en-US" dirty="0" err="1" smtClean="0">
                <a:solidFill>
                  <a:schemeClr val="tx1"/>
                </a:solidFill>
              </a:rPr>
              <a:t>univariately</a:t>
            </a:r>
            <a:r>
              <a:rPr lang="en-US" dirty="0" smtClean="0">
                <a:solidFill>
                  <a:schemeClr val="tx1"/>
                </a:solidFill>
              </a:rPr>
              <a:t> and </a:t>
            </a:r>
            <a:r>
              <a:rPr lang="en-US" dirty="0" err="1" smtClean="0">
                <a:solidFill>
                  <a:schemeClr val="tx1"/>
                </a:solidFill>
              </a:rPr>
              <a:t>multivariately</a:t>
            </a:r>
            <a:r>
              <a:rPr lang="en-US" dirty="0" smtClean="0">
                <a:solidFill>
                  <a:schemeClr val="tx1"/>
                </a:solidFill>
              </a:rPr>
              <a:t>)</a:t>
            </a:r>
          </a:p>
          <a:p>
            <a:endParaRPr lang="en-US" dirty="0" smtClean="0">
              <a:solidFill>
                <a:schemeClr val="tx1"/>
              </a:solidFill>
            </a:endParaRPr>
          </a:p>
          <a:p>
            <a:r>
              <a:rPr lang="en-US" dirty="0" smtClean="0">
                <a:solidFill>
                  <a:schemeClr val="tx1"/>
                </a:solidFill>
              </a:rPr>
              <a:t>Remember for one variable we just have a variance to worry about, multiple variables we need a matrix (Covariance matrix) to book keep all the variances as well as each pair of </a:t>
            </a:r>
            <a:r>
              <a:rPr lang="en-US" dirty="0" err="1" smtClean="0">
                <a:solidFill>
                  <a:schemeClr val="tx1"/>
                </a:solidFill>
              </a:rPr>
              <a:t>covariances</a:t>
            </a:r>
            <a:r>
              <a:rPr lang="en-US" dirty="0" smtClean="0">
                <a:solidFill>
                  <a:schemeClr val="tx1"/>
                </a:solidFill>
              </a:rPr>
              <a:t> that measure how the variables depend on one </a:t>
            </a:r>
            <a:r>
              <a:rPr lang="en-US" dirty="0" smtClean="0">
                <a:solidFill>
                  <a:schemeClr val="tx1"/>
                </a:solidFill>
              </a:rPr>
              <a:t>another… how they move together.</a:t>
            </a:r>
            <a:endParaRPr lang="en-US" dirty="0" smtClean="0">
              <a:solidFill>
                <a:schemeClr val="tx1"/>
              </a:solidFill>
            </a:endParaRPr>
          </a:p>
        </p:txBody>
      </p:sp>
      <p:sp>
        <p:nvSpPr>
          <p:cNvPr id="3" name="Title 2"/>
          <p:cNvSpPr>
            <a:spLocks noGrp="1"/>
          </p:cNvSpPr>
          <p:nvPr>
            <p:ph type="title"/>
          </p:nvPr>
        </p:nvSpPr>
        <p:spPr/>
        <p:txBody>
          <a:bodyPr/>
          <a:lstStyle/>
          <a:p>
            <a:r>
              <a:rPr lang="en-US" dirty="0" smtClean="0"/>
              <a:t>Recap MANOVA</a:t>
            </a:r>
            <a:endParaRPr lang="en-US" dirty="0"/>
          </a:p>
        </p:txBody>
      </p:sp>
    </p:spTree>
    <p:extLst>
      <p:ext uri="{BB962C8B-B14F-4D97-AF65-F5344CB8AC3E}">
        <p14:creationId xmlns:p14="http://schemas.microsoft.com/office/powerpoint/2010/main" val="34393017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dirty="0" smtClean="0">
                <a:solidFill>
                  <a:schemeClr val="tx1"/>
                </a:solidFill>
              </a:rPr>
              <a:t>Identify the multiple responses and the single categorical factor</a:t>
            </a:r>
          </a:p>
          <a:p>
            <a:endParaRPr lang="en-US" dirty="0">
              <a:solidFill>
                <a:schemeClr val="tx1"/>
              </a:solidFill>
            </a:endParaRPr>
          </a:p>
          <a:p>
            <a:r>
              <a:rPr lang="en-US" dirty="0" smtClean="0">
                <a:solidFill>
                  <a:schemeClr val="tx1"/>
                </a:solidFill>
              </a:rPr>
              <a:t>Plot DATA as much as you can, Two variable scatterplots, three variable 3d plots, etc.  Assumption is the errors should be multivariate normal.  So plots of the raw data pairwise, should have linear elliptical type relationships with possible different locations, but the shapes of the ellipses for each group should be the same (Equal covariance matrices).</a:t>
            </a:r>
          </a:p>
          <a:p>
            <a:endParaRPr lang="en-US" dirty="0">
              <a:solidFill>
                <a:schemeClr val="tx1"/>
              </a:solidFill>
            </a:endParaRPr>
          </a:p>
          <a:p>
            <a:r>
              <a:rPr lang="en-US" dirty="0" smtClean="0">
                <a:solidFill>
                  <a:schemeClr val="tx1"/>
                </a:solidFill>
              </a:rPr>
              <a:t>Fit MANOVA along with univariate ANOVA models</a:t>
            </a:r>
          </a:p>
          <a:p>
            <a:pPr lvl="1"/>
            <a:r>
              <a:rPr lang="en-US" dirty="0" smtClean="0">
                <a:solidFill>
                  <a:schemeClr val="tx1"/>
                </a:solidFill>
              </a:rPr>
              <a:t>Examine one by one </a:t>
            </a:r>
            <a:r>
              <a:rPr lang="en-US" dirty="0">
                <a:solidFill>
                  <a:schemeClr val="tx1"/>
                </a:solidFill>
              </a:rPr>
              <a:t>the </a:t>
            </a:r>
            <a:r>
              <a:rPr lang="en-US" dirty="0" smtClean="0">
                <a:solidFill>
                  <a:schemeClr val="tx1"/>
                </a:solidFill>
              </a:rPr>
              <a:t>residuals </a:t>
            </a:r>
            <a:r>
              <a:rPr lang="en-US" dirty="0">
                <a:solidFill>
                  <a:schemeClr val="tx1"/>
                </a:solidFill>
              </a:rPr>
              <a:t>and make sure that each individual is behaving like it should (constant variance, </a:t>
            </a:r>
            <a:r>
              <a:rPr lang="en-US" dirty="0" smtClean="0">
                <a:solidFill>
                  <a:schemeClr val="tx1"/>
                </a:solidFill>
              </a:rPr>
              <a:t>normality)</a:t>
            </a:r>
            <a:endParaRPr lang="en-US" dirty="0">
              <a:solidFill>
                <a:schemeClr val="tx1"/>
              </a:solidFill>
            </a:endParaRPr>
          </a:p>
          <a:p>
            <a:pPr lvl="1"/>
            <a:r>
              <a:rPr lang="en-US" dirty="0">
                <a:solidFill>
                  <a:schemeClr val="tx1"/>
                </a:solidFill>
              </a:rPr>
              <a:t>Some software have a test to test for equal covariance matrices between the groups,  much like the F-test for equal variances in the two sample t-test </a:t>
            </a:r>
            <a:r>
              <a:rPr lang="en-US" dirty="0" smtClean="0">
                <a:solidFill>
                  <a:schemeClr val="tx1"/>
                </a:solidFill>
              </a:rPr>
              <a:t>problem (PROC DISCRIM)</a:t>
            </a:r>
          </a:p>
          <a:p>
            <a:pPr lvl="1"/>
            <a:r>
              <a:rPr lang="en-US" dirty="0" smtClean="0">
                <a:solidFill>
                  <a:schemeClr val="tx1"/>
                </a:solidFill>
              </a:rPr>
              <a:t>Screen for outliers all throughout the processes above (both bullet points)</a:t>
            </a:r>
            <a:endParaRPr lang="en-US" dirty="0">
              <a:solidFill>
                <a:schemeClr val="tx1"/>
              </a:solidFill>
            </a:endParaRPr>
          </a:p>
          <a:p>
            <a:endParaRPr lang="en-US" dirty="0" smtClean="0">
              <a:solidFill>
                <a:schemeClr val="tx1"/>
              </a:solidFill>
            </a:endParaRPr>
          </a:p>
          <a:p>
            <a:r>
              <a:rPr lang="en-US" dirty="0" smtClean="0">
                <a:solidFill>
                  <a:schemeClr val="tx1"/>
                </a:solidFill>
              </a:rPr>
              <a:t>If everything looks good, exam the overall MANOVA F-tests</a:t>
            </a:r>
          </a:p>
          <a:p>
            <a:pPr lvl="1"/>
            <a:r>
              <a:rPr lang="en-US" dirty="0">
                <a:solidFill>
                  <a:schemeClr val="tx1"/>
                </a:solidFill>
              </a:rPr>
              <a:t>If not significant then stop and we are done (Fail to reject)</a:t>
            </a:r>
          </a:p>
          <a:p>
            <a:pPr lvl="1"/>
            <a:r>
              <a:rPr lang="en-US" dirty="0">
                <a:solidFill>
                  <a:schemeClr val="tx1"/>
                </a:solidFill>
              </a:rPr>
              <a:t>It is possible for some of the univariate analysis to have significant F-tests but we don’t care because the overall tests protects us from making a type-I error</a:t>
            </a:r>
          </a:p>
          <a:p>
            <a:endParaRPr lang="en-US" dirty="0" smtClean="0">
              <a:solidFill>
                <a:schemeClr val="tx1"/>
              </a:solidFill>
            </a:endParaRPr>
          </a:p>
          <a:p>
            <a:endParaRPr lang="en-US" dirty="0" smtClean="0">
              <a:solidFill>
                <a:schemeClr val="tx1"/>
              </a:solidFill>
            </a:endParaRPr>
          </a:p>
          <a:p>
            <a:endParaRPr lang="en-US" dirty="0">
              <a:solidFill>
                <a:schemeClr val="tx1"/>
              </a:solidFill>
            </a:endParaRPr>
          </a:p>
        </p:txBody>
      </p:sp>
      <p:sp>
        <p:nvSpPr>
          <p:cNvPr id="3" name="Title 2"/>
          <p:cNvSpPr>
            <a:spLocks noGrp="1"/>
          </p:cNvSpPr>
          <p:nvPr>
            <p:ph type="title"/>
          </p:nvPr>
        </p:nvSpPr>
        <p:spPr/>
        <p:txBody>
          <a:bodyPr/>
          <a:lstStyle/>
          <a:p>
            <a:r>
              <a:rPr lang="en-US" dirty="0" err="1" smtClean="0"/>
              <a:t>AnalySis</a:t>
            </a:r>
            <a:r>
              <a:rPr lang="en-US" dirty="0" smtClean="0"/>
              <a:t> </a:t>
            </a:r>
            <a:r>
              <a:rPr lang="en-US" dirty="0" smtClean="0"/>
              <a:t>Plan for one way MANOVA</a:t>
            </a:r>
            <a:endParaRPr lang="en-US" dirty="0"/>
          </a:p>
        </p:txBody>
      </p:sp>
    </p:spTree>
    <p:extLst>
      <p:ext uri="{BB962C8B-B14F-4D97-AF65-F5344CB8AC3E}">
        <p14:creationId xmlns:p14="http://schemas.microsoft.com/office/powerpoint/2010/main" val="13057569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910329"/>
          </a:xfrm>
        </p:spPr>
        <p:txBody>
          <a:bodyPr>
            <a:normAutofit lnSpcReduction="10000"/>
          </a:bodyPr>
          <a:lstStyle/>
          <a:p>
            <a:r>
              <a:rPr lang="en-US" b="1" dirty="0" smtClean="0">
                <a:solidFill>
                  <a:schemeClr val="tx1"/>
                </a:solidFill>
              </a:rPr>
              <a:t>If the overall F-tests is significant then the fun begins</a:t>
            </a:r>
          </a:p>
          <a:p>
            <a:pPr lvl="1"/>
            <a:r>
              <a:rPr lang="en-US" b="1" dirty="0" smtClean="0">
                <a:solidFill>
                  <a:schemeClr val="tx1"/>
                </a:solidFill>
              </a:rPr>
              <a:t>Most straight forward thing to do is then to jump in and do one at a time analysis ANOVA F-tests and contrasts using our univariate approach we discussed in class</a:t>
            </a:r>
          </a:p>
          <a:p>
            <a:endParaRPr lang="en-US" b="1" dirty="0">
              <a:solidFill>
                <a:schemeClr val="tx1"/>
              </a:solidFill>
            </a:endParaRPr>
          </a:p>
          <a:p>
            <a:endParaRPr lang="en-US" b="1" dirty="0" smtClean="0">
              <a:solidFill>
                <a:schemeClr val="tx1"/>
              </a:solidFill>
            </a:endParaRPr>
          </a:p>
          <a:p>
            <a:r>
              <a:rPr lang="en-US" b="1" dirty="0" smtClean="0">
                <a:solidFill>
                  <a:schemeClr val="tx1"/>
                </a:solidFill>
              </a:rPr>
              <a:t>Penalize yourself for multiple tests </a:t>
            </a:r>
          </a:p>
          <a:p>
            <a:pPr lvl="1"/>
            <a:endParaRPr lang="en-US" b="1" dirty="0">
              <a:solidFill>
                <a:schemeClr val="tx1"/>
              </a:solidFill>
            </a:endParaRPr>
          </a:p>
          <a:p>
            <a:pPr lvl="1"/>
            <a:r>
              <a:rPr lang="en-US" b="1" dirty="0" smtClean="0">
                <a:solidFill>
                  <a:schemeClr val="tx1"/>
                </a:solidFill>
              </a:rPr>
              <a:t>There is no set way to do this here.  There are a lot of different approaches to doing this.  Do what you think is reasonable.</a:t>
            </a:r>
          </a:p>
          <a:p>
            <a:pPr lvl="2"/>
            <a:r>
              <a:rPr lang="en-US" b="1" dirty="0" smtClean="0">
                <a:solidFill>
                  <a:schemeClr val="tx1"/>
                </a:solidFill>
              </a:rPr>
              <a:t>The easiest way to do this in practice is to use </a:t>
            </a:r>
            <a:r>
              <a:rPr lang="en-US" b="1" dirty="0" err="1" smtClean="0">
                <a:solidFill>
                  <a:schemeClr val="tx1"/>
                </a:solidFill>
              </a:rPr>
              <a:t>Bonferrorni</a:t>
            </a:r>
            <a:r>
              <a:rPr lang="en-US" b="1" dirty="0" smtClean="0">
                <a:solidFill>
                  <a:schemeClr val="tx1"/>
                </a:solidFill>
              </a:rPr>
              <a:t> corrections as they are easiest to calculate by hand.  (.05/total number of tests to correct for)</a:t>
            </a:r>
          </a:p>
          <a:p>
            <a:pPr lvl="2"/>
            <a:endParaRPr lang="en-US" b="1" dirty="0">
              <a:solidFill>
                <a:schemeClr val="tx1"/>
              </a:solidFill>
            </a:endParaRPr>
          </a:p>
          <a:p>
            <a:pPr lvl="2"/>
            <a:r>
              <a:rPr lang="en-US" b="1" dirty="0" smtClean="0">
                <a:solidFill>
                  <a:schemeClr val="tx1"/>
                </a:solidFill>
              </a:rPr>
              <a:t>Some people may add up all the tests and do one big corrections, while others may do multiple testing corrections at different stages or by variable</a:t>
            </a:r>
          </a:p>
          <a:p>
            <a:pPr lvl="1"/>
            <a:endParaRPr lang="en-US" b="1" dirty="0">
              <a:solidFill>
                <a:schemeClr val="tx1"/>
              </a:solidFill>
            </a:endParaRPr>
          </a:p>
          <a:p>
            <a:pPr lvl="1"/>
            <a:endParaRPr lang="en-US" b="1" dirty="0" smtClean="0">
              <a:solidFill>
                <a:schemeClr val="tx1"/>
              </a:solidFill>
            </a:endParaRPr>
          </a:p>
        </p:txBody>
      </p:sp>
      <p:sp>
        <p:nvSpPr>
          <p:cNvPr id="3" name="Title 2"/>
          <p:cNvSpPr>
            <a:spLocks noGrp="1"/>
          </p:cNvSpPr>
          <p:nvPr>
            <p:ph type="title"/>
          </p:nvPr>
        </p:nvSpPr>
        <p:spPr/>
        <p:txBody>
          <a:bodyPr/>
          <a:lstStyle/>
          <a:p>
            <a:r>
              <a:rPr lang="en-US" dirty="0" smtClean="0"/>
              <a:t>Analysis Plan</a:t>
            </a:r>
            <a:endParaRPr lang="en-US" dirty="0"/>
          </a:p>
        </p:txBody>
      </p:sp>
    </p:spTree>
    <p:extLst>
      <p:ext uri="{BB962C8B-B14F-4D97-AF65-F5344CB8AC3E}">
        <p14:creationId xmlns:p14="http://schemas.microsoft.com/office/powerpoint/2010/main" val="27411419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8496" y="1600200"/>
            <a:ext cx="8407893" cy="4407408"/>
          </a:xfrm>
        </p:spPr>
        <p:txBody>
          <a:bodyPr/>
          <a:lstStyle/>
          <a:p>
            <a:r>
              <a:rPr lang="en-US" dirty="0" smtClean="0"/>
              <a:t>Two Response variables , 1 factor (2 levels)</a:t>
            </a:r>
          </a:p>
          <a:p>
            <a:endParaRPr lang="en-US" dirty="0"/>
          </a:p>
        </p:txBody>
      </p:sp>
      <p:sp>
        <p:nvSpPr>
          <p:cNvPr id="3" name="Title 2"/>
          <p:cNvSpPr>
            <a:spLocks noGrp="1"/>
          </p:cNvSpPr>
          <p:nvPr>
            <p:ph type="title"/>
          </p:nvPr>
        </p:nvSpPr>
        <p:spPr/>
        <p:txBody>
          <a:bodyPr/>
          <a:lstStyle/>
          <a:p>
            <a:r>
              <a:rPr lang="en-US" dirty="0" smtClean="0"/>
              <a:t>Hemophilia data</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8725" y="1981200"/>
            <a:ext cx="6248400" cy="4688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Oval 3"/>
          <p:cNvSpPr/>
          <p:nvPr/>
        </p:nvSpPr>
        <p:spPr>
          <a:xfrm rot="19754006">
            <a:off x="2691937" y="3111513"/>
            <a:ext cx="3641012" cy="1251298"/>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rot="19672562">
            <a:off x="3298666" y="4059919"/>
            <a:ext cx="3641012" cy="1417898"/>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82649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More than two levels it gets really busy</a:t>
            </a:r>
          </a:p>
          <a:p>
            <a:r>
              <a:rPr lang="en-US" dirty="0" smtClean="0"/>
              <a:t>More than three response variables and we can’t even plot them together (Can’t see higher than 3 dimensions)</a:t>
            </a:r>
          </a:p>
          <a:p>
            <a:endParaRPr lang="en-US" dirty="0"/>
          </a:p>
          <a:p>
            <a:r>
              <a:rPr lang="en-US" dirty="0" smtClean="0"/>
              <a:t>Again the idea is try to see if the multivariate normal assumptions with constant covariance matrix is appropriate.  We should see linear relationships that follow ellipse patterns in 2d and ellipsoids in 3d</a:t>
            </a:r>
          </a:p>
          <a:p>
            <a:endParaRPr lang="en-US" dirty="0"/>
          </a:p>
          <a:p>
            <a:r>
              <a:rPr lang="en-US" dirty="0" smtClean="0"/>
              <a:t>Any nonlinear type relationships, transform to linear, if not, maybe consider throwing out the variables in question</a:t>
            </a:r>
          </a:p>
          <a:p>
            <a:endParaRPr lang="en-US" dirty="0"/>
          </a:p>
          <a:p>
            <a:r>
              <a:rPr lang="en-US" dirty="0" smtClean="0"/>
              <a:t>Proc DISCRIM provides an F-test for equal covariance matrices, however, you are stuck if this test is rejected as MANOVA assumes that they must be equal</a:t>
            </a:r>
          </a:p>
          <a:p>
            <a:endParaRPr lang="en-US" dirty="0"/>
          </a:p>
          <a:p>
            <a:endParaRPr lang="en-US" dirty="0"/>
          </a:p>
        </p:txBody>
      </p:sp>
      <p:sp>
        <p:nvSpPr>
          <p:cNvPr id="3" name="Title 2"/>
          <p:cNvSpPr>
            <a:spLocks noGrp="1"/>
          </p:cNvSpPr>
          <p:nvPr>
            <p:ph type="title"/>
          </p:nvPr>
        </p:nvSpPr>
        <p:spPr/>
        <p:txBody>
          <a:bodyPr/>
          <a:lstStyle/>
          <a:p>
            <a:r>
              <a:rPr lang="en-US" dirty="0" smtClean="0"/>
              <a:t>Added difficulties</a:t>
            </a:r>
            <a:endParaRPr lang="en-US" dirty="0"/>
          </a:p>
        </p:txBody>
      </p:sp>
    </p:spTree>
    <p:extLst>
      <p:ext uri="{BB962C8B-B14F-4D97-AF65-F5344CB8AC3E}">
        <p14:creationId xmlns:p14="http://schemas.microsoft.com/office/powerpoint/2010/main" val="6509498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 indent="0">
              <a:buNone/>
            </a:pPr>
            <a:r>
              <a:rPr lang="en-US" b="1" dirty="0" err="1"/>
              <a:t>Proc</a:t>
            </a:r>
            <a:r>
              <a:rPr lang="en-US" dirty="0"/>
              <a:t> </a:t>
            </a:r>
            <a:r>
              <a:rPr lang="en-US" b="1" dirty="0"/>
              <a:t>GLM</a:t>
            </a:r>
            <a:r>
              <a:rPr lang="en-US" dirty="0"/>
              <a:t> Data=</a:t>
            </a:r>
            <a:r>
              <a:rPr lang="en-US" dirty="0" err="1"/>
              <a:t>Hemophil</a:t>
            </a:r>
            <a:r>
              <a:rPr lang="en-US" dirty="0"/>
              <a:t> plot=diagnostics;</a:t>
            </a:r>
          </a:p>
          <a:p>
            <a:pPr marL="45720" indent="0">
              <a:buNone/>
            </a:pPr>
            <a:r>
              <a:rPr lang="en-US" dirty="0"/>
              <a:t> Class Group;</a:t>
            </a:r>
          </a:p>
          <a:p>
            <a:pPr marL="45720" indent="0">
              <a:buNone/>
            </a:pPr>
            <a:r>
              <a:rPr lang="en-US" dirty="0"/>
              <a:t> Model Activity Antigen = Group;</a:t>
            </a:r>
          </a:p>
          <a:p>
            <a:pPr marL="45720" indent="0">
              <a:buNone/>
            </a:pPr>
            <a:r>
              <a:rPr lang="en-US" dirty="0"/>
              <a:t> Output Out=Errs R=</a:t>
            </a:r>
            <a:r>
              <a:rPr lang="en-US" dirty="0" err="1"/>
              <a:t>Eact</a:t>
            </a:r>
            <a:r>
              <a:rPr lang="en-US" dirty="0"/>
              <a:t> </a:t>
            </a:r>
            <a:r>
              <a:rPr lang="en-US" dirty="0" err="1"/>
              <a:t>Eant</a:t>
            </a:r>
            <a:r>
              <a:rPr lang="en-US" dirty="0"/>
              <a:t>;</a:t>
            </a:r>
          </a:p>
          <a:p>
            <a:pPr marL="45720" indent="0">
              <a:buNone/>
            </a:pPr>
            <a:r>
              <a:rPr lang="en-US" dirty="0"/>
              <a:t> Means Group / CLM T Alpha=</a:t>
            </a:r>
            <a:r>
              <a:rPr lang="en-US" b="1" dirty="0"/>
              <a:t>0.025</a:t>
            </a:r>
            <a:r>
              <a:rPr lang="en-US" dirty="0"/>
              <a:t>;</a:t>
            </a:r>
          </a:p>
          <a:p>
            <a:pPr marL="45720" indent="0">
              <a:buNone/>
            </a:pPr>
            <a:r>
              <a:rPr lang="en-US" dirty="0"/>
              <a:t> Means Group / CLDIFF T Alpha=</a:t>
            </a:r>
            <a:r>
              <a:rPr lang="en-US" b="1" dirty="0"/>
              <a:t>0.025</a:t>
            </a:r>
            <a:r>
              <a:rPr lang="en-US" dirty="0"/>
              <a:t>;</a:t>
            </a:r>
          </a:p>
          <a:p>
            <a:pPr marL="45720" indent="0">
              <a:buNone/>
            </a:pPr>
            <a:r>
              <a:rPr lang="en-US" dirty="0"/>
              <a:t> Contrast 'Carrier vs </a:t>
            </a:r>
            <a:r>
              <a:rPr lang="en-US" dirty="0" err="1"/>
              <a:t>Noncarrier</a:t>
            </a:r>
            <a:r>
              <a:rPr lang="en-US" dirty="0"/>
              <a:t>' group </a:t>
            </a:r>
            <a:r>
              <a:rPr lang="en-US" b="1" dirty="0"/>
              <a:t>1</a:t>
            </a:r>
            <a:r>
              <a:rPr lang="en-US" dirty="0"/>
              <a:t>-</a:t>
            </a:r>
            <a:r>
              <a:rPr lang="en-US" b="1" dirty="0"/>
              <a:t>1</a:t>
            </a:r>
            <a:r>
              <a:rPr lang="en-US" dirty="0"/>
              <a:t>;</a:t>
            </a:r>
          </a:p>
          <a:p>
            <a:pPr marL="45720" indent="0">
              <a:buNone/>
            </a:pPr>
            <a:r>
              <a:rPr lang="en-US" dirty="0"/>
              <a:t> </a:t>
            </a:r>
            <a:r>
              <a:rPr lang="en-US" dirty="0" err="1"/>
              <a:t>Manova</a:t>
            </a:r>
            <a:r>
              <a:rPr lang="en-US" dirty="0"/>
              <a:t> H=_All_ / </a:t>
            </a:r>
            <a:r>
              <a:rPr lang="en-US" dirty="0" err="1"/>
              <a:t>PrintE</a:t>
            </a:r>
            <a:r>
              <a:rPr lang="en-US" dirty="0"/>
              <a:t> </a:t>
            </a:r>
            <a:r>
              <a:rPr lang="en-US" dirty="0" err="1"/>
              <a:t>PrintH</a:t>
            </a:r>
            <a:r>
              <a:rPr lang="en-US" dirty="0"/>
              <a:t> Canonical;</a:t>
            </a:r>
          </a:p>
          <a:p>
            <a:pPr marL="45720" indent="0">
              <a:buNone/>
            </a:pPr>
            <a:r>
              <a:rPr lang="en-US" dirty="0"/>
              <a:t> ODS Output </a:t>
            </a:r>
            <a:r>
              <a:rPr lang="en-US" dirty="0" err="1"/>
              <a:t>Cancoef</a:t>
            </a:r>
            <a:r>
              <a:rPr lang="en-US" dirty="0"/>
              <a:t>=</a:t>
            </a:r>
            <a:r>
              <a:rPr lang="en-US" dirty="0" err="1"/>
              <a:t>CanonicalCoefficients</a:t>
            </a:r>
            <a:r>
              <a:rPr lang="en-US" dirty="0"/>
              <a:t>;</a:t>
            </a:r>
          </a:p>
          <a:p>
            <a:pPr marL="45720" indent="0">
              <a:buNone/>
            </a:pPr>
            <a:r>
              <a:rPr lang="en-US" b="1" dirty="0"/>
              <a:t>Run</a:t>
            </a:r>
            <a:r>
              <a:rPr lang="en-US" dirty="0"/>
              <a:t>;</a:t>
            </a:r>
          </a:p>
          <a:p>
            <a:pPr marL="45720" indent="0">
              <a:buNone/>
            </a:pPr>
            <a:r>
              <a:rPr lang="en-US" b="1" dirty="0"/>
              <a:t>Quit</a:t>
            </a:r>
            <a:r>
              <a:rPr lang="en-US" dirty="0"/>
              <a:t>;</a:t>
            </a:r>
          </a:p>
        </p:txBody>
      </p:sp>
      <p:sp>
        <p:nvSpPr>
          <p:cNvPr id="3" name="Title 2"/>
          <p:cNvSpPr>
            <a:spLocks noGrp="1"/>
          </p:cNvSpPr>
          <p:nvPr>
            <p:ph type="title"/>
          </p:nvPr>
        </p:nvSpPr>
        <p:spPr/>
        <p:txBody>
          <a:bodyPr/>
          <a:lstStyle/>
          <a:p>
            <a:r>
              <a:rPr lang="en-US" dirty="0" smtClean="0"/>
              <a:t>Run the model</a:t>
            </a:r>
            <a:endParaRPr lang="en-US" dirty="0"/>
          </a:p>
        </p:txBody>
      </p:sp>
      <p:sp>
        <p:nvSpPr>
          <p:cNvPr id="4" name="Right Brace 3"/>
          <p:cNvSpPr/>
          <p:nvPr/>
        </p:nvSpPr>
        <p:spPr>
          <a:xfrm>
            <a:off x="6172200" y="3276600"/>
            <a:ext cx="304800" cy="1371600"/>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6629400" y="3505200"/>
            <a:ext cx="2286000" cy="1477328"/>
          </a:xfrm>
          <a:prstGeom prst="rect">
            <a:avLst/>
          </a:prstGeom>
          <a:noFill/>
        </p:spPr>
        <p:txBody>
          <a:bodyPr wrap="square" rtlCol="0">
            <a:spAutoFit/>
          </a:bodyPr>
          <a:lstStyle/>
          <a:p>
            <a:r>
              <a:rPr lang="en-US" dirty="0" smtClean="0"/>
              <a:t>Options: Doesn’t matter yet.  We have to feel comfortable about the assumption</a:t>
            </a:r>
            <a:endParaRPr lang="en-US" dirty="0"/>
          </a:p>
        </p:txBody>
      </p:sp>
      <p:sp>
        <p:nvSpPr>
          <p:cNvPr id="6" name="TextBox 5"/>
          <p:cNvSpPr txBox="1"/>
          <p:nvPr/>
        </p:nvSpPr>
        <p:spPr>
          <a:xfrm>
            <a:off x="6439711" y="1676400"/>
            <a:ext cx="2286000" cy="1477328"/>
          </a:xfrm>
          <a:prstGeom prst="rect">
            <a:avLst/>
          </a:prstGeom>
          <a:noFill/>
        </p:spPr>
        <p:txBody>
          <a:bodyPr wrap="square" rtlCol="0">
            <a:spAutoFit/>
          </a:bodyPr>
          <a:lstStyle/>
          <a:p>
            <a:r>
              <a:rPr lang="en-US" dirty="0" smtClean="0"/>
              <a:t>Run the MANOVA model along with univariate versions, output residuals to check assumptions </a:t>
            </a:r>
            <a:endParaRPr lang="en-US" dirty="0"/>
          </a:p>
        </p:txBody>
      </p:sp>
      <p:sp>
        <p:nvSpPr>
          <p:cNvPr id="7" name="Right Brace 6"/>
          <p:cNvSpPr/>
          <p:nvPr/>
        </p:nvSpPr>
        <p:spPr>
          <a:xfrm>
            <a:off x="6019800" y="1692613"/>
            <a:ext cx="304800" cy="1371600"/>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7564160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 indent="0">
              <a:buNone/>
            </a:pPr>
            <a:endParaRPr lang="en-US" dirty="0" smtClean="0"/>
          </a:p>
          <a:p>
            <a:pPr marL="45720" indent="0">
              <a:buNone/>
            </a:pPr>
            <a:endParaRPr lang="en-US" dirty="0"/>
          </a:p>
          <a:p>
            <a:pPr marL="45720" indent="0">
              <a:buNone/>
            </a:pPr>
            <a:endParaRPr lang="en-US" dirty="0" smtClean="0"/>
          </a:p>
          <a:p>
            <a:pPr marL="45720" indent="0" algn="ctr">
              <a:buNone/>
            </a:pPr>
            <a:r>
              <a:rPr lang="en-US" dirty="0" smtClean="0">
                <a:solidFill>
                  <a:schemeClr val="tx1"/>
                </a:solidFill>
              </a:rPr>
              <a:t>LETS TAKE A STEP BACK </a:t>
            </a:r>
          </a:p>
          <a:p>
            <a:pPr marL="45720" indent="0" algn="ctr">
              <a:buNone/>
            </a:pPr>
            <a:r>
              <a:rPr lang="en-US" dirty="0" smtClean="0">
                <a:solidFill>
                  <a:schemeClr val="tx1"/>
                </a:solidFill>
              </a:rPr>
              <a:t>&amp;</a:t>
            </a:r>
            <a:endParaRPr lang="en-US" dirty="0">
              <a:solidFill>
                <a:schemeClr val="tx1"/>
              </a:solidFill>
            </a:endParaRPr>
          </a:p>
          <a:p>
            <a:pPr marL="45720" indent="0" algn="ctr">
              <a:buNone/>
            </a:pPr>
            <a:r>
              <a:rPr lang="en-US" dirty="0" smtClean="0">
                <a:solidFill>
                  <a:schemeClr val="tx1"/>
                </a:solidFill>
              </a:rPr>
              <a:t>THINK BIG PICTURE</a:t>
            </a:r>
            <a:endParaRPr lang="en-US" dirty="0">
              <a:solidFill>
                <a:schemeClr val="tx1"/>
              </a:solidFill>
            </a:endParaRPr>
          </a:p>
        </p:txBody>
      </p:sp>
      <p:sp>
        <p:nvSpPr>
          <p:cNvPr id="3" name="Title 2"/>
          <p:cNvSpPr>
            <a:spLocks noGrp="1"/>
          </p:cNvSpPr>
          <p:nvPr>
            <p:ph type="title"/>
          </p:nvPr>
        </p:nvSpPr>
        <p:spPr/>
        <p:txBody>
          <a:bodyPr/>
          <a:lstStyle/>
          <a:p>
            <a:endParaRPr lang="en-US" dirty="0"/>
          </a:p>
        </p:txBody>
      </p:sp>
    </p:spTree>
    <p:extLst>
      <p:ext uri="{BB962C8B-B14F-4D97-AF65-F5344CB8AC3E}">
        <p14:creationId xmlns:p14="http://schemas.microsoft.com/office/powerpoint/2010/main" val="2168152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Final checks</a:t>
            </a:r>
            <a:endParaRPr lang="en-US" sz="3600" dirty="0"/>
          </a:p>
        </p:txBody>
      </p:sp>
      <p:sp>
        <p:nvSpPr>
          <p:cNvPr id="2" name="Content Placeholder 1"/>
          <p:cNvSpPr>
            <a:spLocks noGrp="1"/>
          </p:cNvSpPr>
          <p:nvPr>
            <p:ph idx="1"/>
          </p:nvPr>
        </p:nvSpPr>
        <p:spPr>
          <a:xfrm>
            <a:off x="304800" y="1828800"/>
            <a:ext cx="8407893" cy="4407408"/>
          </a:xfrm>
        </p:spPr>
        <p:txBody>
          <a:bodyPr>
            <a:normAutofit/>
          </a:bodyPr>
          <a:lstStyle/>
          <a:p>
            <a:pPr marL="45720" indent="0">
              <a:buNone/>
            </a:pPr>
            <a:r>
              <a:rPr lang="en-US" dirty="0" smtClean="0"/>
              <a:t>Check residuals from the univariate analysis.  Make necessary transformation for constant variance, outlier investigation, and normality</a:t>
            </a:r>
          </a:p>
          <a:p>
            <a:pPr marL="45720" indent="0">
              <a:buNone/>
            </a:pPr>
            <a:endParaRPr lang="en-US" dirty="0" smtClean="0"/>
          </a:p>
          <a:p>
            <a:pPr marL="45720" indent="0">
              <a:buNone/>
            </a:pPr>
            <a:r>
              <a:rPr lang="en-US" dirty="0" smtClean="0"/>
              <a:t>If you suspect unequal covariance matrices conduct the test using proc </a:t>
            </a:r>
            <a:r>
              <a:rPr lang="en-US" dirty="0" err="1" smtClean="0"/>
              <a:t>discrim</a:t>
            </a:r>
            <a:r>
              <a:rPr lang="en-US" dirty="0" smtClean="0"/>
              <a:t>:</a:t>
            </a:r>
          </a:p>
          <a:p>
            <a:pPr marL="45720" indent="0">
              <a:buNone/>
            </a:pPr>
            <a:endParaRPr lang="en-US" dirty="0"/>
          </a:p>
          <a:p>
            <a:pPr marL="45720" indent="0">
              <a:buNone/>
            </a:pPr>
            <a:r>
              <a:rPr lang="en-US" dirty="0"/>
              <a:t>proc </a:t>
            </a:r>
            <a:r>
              <a:rPr lang="en-US" dirty="0" err="1"/>
              <a:t>discrim</a:t>
            </a:r>
            <a:r>
              <a:rPr lang="en-US" dirty="0"/>
              <a:t> data=</a:t>
            </a:r>
            <a:r>
              <a:rPr lang="en-US" dirty="0" err="1"/>
              <a:t>Hemophil</a:t>
            </a:r>
            <a:r>
              <a:rPr lang="en-US" dirty="0"/>
              <a:t> </a:t>
            </a:r>
            <a:r>
              <a:rPr lang="en-US" dirty="0" smtClean="0"/>
              <a:t>pool=test;                              </a:t>
            </a:r>
            <a:endParaRPr lang="en-US" dirty="0"/>
          </a:p>
          <a:p>
            <a:pPr marL="45720" indent="0">
              <a:buNone/>
            </a:pPr>
            <a:r>
              <a:rPr lang="en-US" dirty="0"/>
              <a:t>class group;                                                                                                                            </a:t>
            </a:r>
          </a:p>
          <a:p>
            <a:pPr marL="45720" indent="0">
              <a:buNone/>
            </a:pPr>
            <a:r>
              <a:rPr lang="en-US" dirty="0" err="1"/>
              <a:t>var</a:t>
            </a:r>
            <a:r>
              <a:rPr lang="en-US" dirty="0"/>
              <a:t> Activity Antigen;                                                                                                                   </a:t>
            </a:r>
          </a:p>
          <a:p>
            <a:pPr marL="45720" indent="0">
              <a:buNone/>
            </a:pPr>
            <a:r>
              <a:rPr lang="en-US" dirty="0" smtClean="0"/>
              <a:t>run</a:t>
            </a:r>
            <a:r>
              <a:rPr lang="en-US" dirty="0"/>
              <a:t>;</a:t>
            </a:r>
          </a:p>
          <a:p>
            <a:pPr marL="45720" indent="0">
              <a:buNone/>
            </a:pPr>
            <a:endParaRPr lang="en-US" dirty="0"/>
          </a:p>
          <a:p>
            <a:pPr marL="45720" indent="0">
              <a:buNone/>
            </a:pPr>
            <a:endParaRPr lang="en-US" dirty="0" smtClean="0"/>
          </a:p>
          <a:p>
            <a:pPr marL="45720" indent="0">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5" y="5791200"/>
            <a:ext cx="8413750"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7370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If everything checks out</a:t>
            </a:r>
            <a:br>
              <a:rPr lang="en-US" dirty="0"/>
            </a:br>
            <a:r>
              <a:rPr lang="en-US" dirty="0"/>
              <a:t>Conduct MANOVA F-tests</a:t>
            </a:r>
          </a:p>
        </p:txBody>
      </p:sp>
      <p:pic>
        <p:nvPicPr>
          <p:cNvPr id="4098"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523503" y="1676400"/>
            <a:ext cx="8096994" cy="3657600"/>
          </a:xfrm>
          <a:prstGeom prst="rect">
            <a:avLst/>
          </a:prstGeom>
          <a:solidFill>
            <a:schemeClr val="bg1"/>
          </a:solidFill>
          <a:ln>
            <a:noFill/>
          </a:ln>
          <a:effectLst/>
        </p:spPr>
      </p:pic>
      <p:sp>
        <p:nvSpPr>
          <p:cNvPr id="2" name="TextBox 1"/>
          <p:cNvSpPr txBox="1"/>
          <p:nvPr/>
        </p:nvSpPr>
        <p:spPr>
          <a:xfrm>
            <a:off x="304800" y="5486400"/>
            <a:ext cx="8534400" cy="1200329"/>
          </a:xfrm>
          <a:prstGeom prst="rect">
            <a:avLst/>
          </a:prstGeom>
          <a:noFill/>
        </p:spPr>
        <p:txBody>
          <a:bodyPr wrap="square" rtlCol="0">
            <a:spAutoFit/>
          </a:bodyPr>
          <a:lstStyle/>
          <a:p>
            <a:r>
              <a:rPr lang="en-US" dirty="0" smtClean="0"/>
              <a:t>What are we testing for ?    Null:  The means for each response variable (activity and antigen) do not differ from the factor levels of interest (carrier ,</a:t>
            </a:r>
            <a:r>
              <a:rPr lang="en-US" dirty="0" err="1" smtClean="0"/>
              <a:t>noncarrier</a:t>
            </a:r>
            <a:r>
              <a:rPr lang="en-US" dirty="0" smtClean="0"/>
              <a:t>)</a:t>
            </a:r>
          </a:p>
          <a:p>
            <a:r>
              <a:rPr lang="en-US" dirty="0" smtClean="0"/>
              <a:t>Note: This does not say that the mean values for activity must be the same for antigen.</a:t>
            </a:r>
            <a:endParaRPr lang="en-US" dirty="0"/>
          </a:p>
        </p:txBody>
      </p:sp>
    </p:spTree>
    <p:extLst>
      <p:ext uri="{BB962C8B-B14F-4D97-AF65-F5344CB8AC3E}">
        <p14:creationId xmlns:p14="http://schemas.microsoft.com/office/powerpoint/2010/main" val="37598426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Fail to Reject=Done   Reject=Move On to univariate results</a:t>
            </a:r>
            <a:endParaRPr lang="en-US" dirty="0"/>
          </a:p>
        </p:txBody>
      </p:sp>
      <p:sp>
        <p:nvSpPr>
          <p:cNvPr id="4" name="Content Placeholder 1"/>
          <p:cNvSpPr txBox="1">
            <a:spLocks/>
          </p:cNvSpPr>
          <p:nvPr/>
        </p:nvSpPr>
        <p:spPr>
          <a:xfrm>
            <a:off x="380999" y="1719071"/>
            <a:ext cx="8407893" cy="4407408"/>
          </a:xfrm>
          <a:prstGeom prst="rect">
            <a:avLst/>
          </a:prstGeom>
        </p:spPr>
        <p:txBody>
          <a:bodyPr vert="horz" lIns="91440" tIns="45720" rIns="91440" bIns="45720" rtlCol="0">
            <a:normAutofit/>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pPr marL="45720" indent="0">
              <a:buNone/>
            </a:pPr>
            <a:r>
              <a:rPr lang="en-US" b="1" dirty="0" err="1"/>
              <a:t>Proc</a:t>
            </a:r>
            <a:r>
              <a:rPr lang="en-US" dirty="0"/>
              <a:t> </a:t>
            </a:r>
            <a:r>
              <a:rPr lang="en-US" b="1" dirty="0"/>
              <a:t>GLM</a:t>
            </a:r>
            <a:r>
              <a:rPr lang="en-US" dirty="0"/>
              <a:t> Data=</a:t>
            </a:r>
            <a:r>
              <a:rPr lang="en-US" dirty="0" err="1"/>
              <a:t>Hemophil</a:t>
            </a:r>
            <a:r>
              <a:rPr lang="en-US" dirty="0"/>
              <a:t> plot=diagnostics;</a:t>
            </a:r>
          </a:p>
          <a:p>
            <a:pPr marL="45720" indent="0">
              <a:buNone/>
            </a:pPr>
            <a:r>
              <a:rPr lang="en-US" dirty="0"/>
              <a:t> Class Group;</a:t>
            </a:r>
          </a:p>
          <a:p>
            <a:pPr marL="45720" indent="0">
              <a:buNone/>
            </a:pPr>
            <a:r>
              <a:rPr lang="en-US" dirty="0"/>
              <a:t> Model Activity Antigen = Group;</a:t>
            </a:r>
          </a:p>
          <a:p>
            <a:pPr marL="45720" indent="0">
              <a:buNone/>
            </a:pPr>
            <a:r>
              <a:rPr lang="en-US" dirty="0"/>
              <a:t> Output Out=Errs R=</a:t>
            </a:r>
            <a:r>
              <a:rPr lang="en-US" dirty="0" err="1"/>
              <a:t>Eact</a:t>
            </a:r>
            <a:r>
              <a:rPr lang="en-US" dirty="0"/>
              <a:t> </a:t>
            </a:r>
            <a:r>
              <a:rPr lang="en-US" dirty="0" err="1"/>
              <a:t>Eant</a:t>
            </a:r>
            <a:r>
              <a:rPr lang="en-US" dirty="0"/>
              <a:t>;</a:t>
            </a:r>
          </a:p>
          <a:p>
            <a:pPr marL="45720" indent="0">
              <a:buNone/>
            </a:pPr>
            <a:r>
              <a:rPr lang="en-US" dirty="0"/>
              <a:t> Means Group / CLM T Alpha=</a:t>
            </a:r>
            <a:r>
              <a:rPr lang="en-US" b="1" dirty="0"/>
              <a:t>0.025</a:t>
            </a:r>
            <a:r>
              <a:rPr lang="en-US" dirty="0"/>
              <a:t>;</a:t>
            </a:r>
          </a:p>
          <a:p>
            <a:pPr marL="45720" indent="0">
              <a:buNone/>
            </a:pPr>
            <a:r>
              <a:rPr lang="en-US" dirty="0"/>
              <a:t> Means Group / CLDIFF T Alpha=</a:t>
            </a:r>
            <a:r>
              <a:rPr lang="en-US" b="1" dirty="0"/>
              <a:t>0.025</a:t>
            </a:r>
            <a:r>
              <a:rPr lang="en-US" dirty="0"/>
              <a:t>;</a:t>
            </a:r>
          </a:p>
          <a:p>
            <a:pPr marL="45720" indent="0">
              <a:buNone/>
            </a:pPr>
            <a:r>
              <a:rPr lang="en-US" dirty="0"/>
              <a:t> Contrast 'Carrier vs </a:t>
            </a:r>
            <a:r>
              <a:rPr lang="en-US" dirty="0" err="1"/>
              <a:t>Noncarrier</a:t>
            </a:r>
            <a:r>
              <a:rPr lang="en-US" dirty="0"/>
              <a:t>' group </a:t>
            </a:r>
            <a:r>
              <a:rPr lang="en-US" b="1" dirty="0"/>
              <a:t>1</a:t>
            </a:r>
            <a:r>
              <a:rPr lang="en-US" dirty="0"/>
              <a:t>-</a:t>
            </a:r>
            <a:r>
              <a:rPr lang="en-US" b="1" dirty="0"/>
              <a:t>1</a:t>
            </a:r>
            <a:r>
              <a:rPr lang="en-US" dirty="0"/>
              <a:t>;</a:t>
            </a:r>
          </a:p>
          <a:p>
            <a:pPr marL="45720" indent="0">
              <a:buNone/>
            </a:pPr>
            <a:r>
              <a:rPr lang="en-US" dirty="0"/>
              <a:t> </a:t>
            </a:r>
            <a:r>
              <a:rPr lang="en-US" dirty="0" err="1"/>
              <a:t>Manova</a:t>
            </a:r>
            <a:r>
              <a:rPr lang="en-US" dirty="0"/>
              <a:t> H=_All_ / </a:t>
            </a:r>
            <a:r>
              <a:rPr lang="en-US" dirty="0" err="1"/>
              <a:t>PrintE</a:t>
            </a:r>
            <a:r>
              <a:rPr lang="en-US" dirty="0"/>
              <a:t> </a:t>
            </a:r>
            <a:r>
              <a:rPr lang="en-US" dirty="0" err="1"/>
              <a:t>PrintH</a:t>
            </a:r>
            <a:r>
              <a:rPr lang="en-US" dirty="0"/>
              <a:t> Canonical;</a:t>
            </a:r>
          </a:p>
          <a:p>
            <a:pPr marL="45720" indent="0">
              <a:buNone/>
            </a:pPr>
            <a:r>
              <a:rPr lang="en-US" dirty="0"/>
              <a:t> ODS Output </a:t>
            </a:r>
            <a:r>
              <a:rPr lang="en-US" dirty="0" err="1"/>
              <a:t>Cancoef</a:t>
            </a:r>
            <a:r>
              <a:rPr lang="en-US" dirty="0"/>
              <a:t>=</a:t>
            </a:r>
            <a:r>
              <a:rPr lang="en-US" dirty="0" err="1"/>
              <a:t>CanonicalCoefficients</a:t>
            </a:r>
            <a:r>
              <a:rPr lang="en-US" dirty="0"/>
              <a:t>;</a:t>
            </a:r>
          </a:p>
          <a:p>
            <a:pPr marL="45720" indent="0">
              <a:buNone/>
            </a:pPr>
            <a:r>
              <a:rPr lang="en-US" b="1" dirty="0"/>
              <a:t>Run</a:t>
            </a:r>
            <a:r>
              <a:rPr lang="en-US" dirty="0"/>
              <a:t>;</a:t>
            </a:r>
          </a:p>
          <a:p>
            <a:pPr marL="45720" indent="0">
              <a:buNone/>
            </a:pPr>
            <a:r>
              <a:rPr lang="en-US" b="1" dirty="0"/>
              <a:t>Quit</a:t>
            </a:r>
            <a:r>
              <a:rPr lang="en-US" dirty="0"/>
              <a:t>;</a:t>
            </a:r>
          </a:p>
        </p:txBody>
      </p:sp>
      <p:sp>
        <p:nvSpPr>
          <p:cNvPr id="5" name="Right Brace 4"/>
          <p:cNvSpPr/>
          <p:nvPr/>
        </p:nvSpPr>
        <p:spPr>
          <a:xfrm>
            <a:off x="6172200" y="3276600"/>
            <a:ext cx="267511" cy="1828800"/>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6629400" y="3505200"/>
            <a:ext cx="2286000" cy="3139321"/>
          </a:xfrm>
          <a:prstGeom prst="rect">
            <a:avLst/>
          </a:prstGeom>
          <a:noFill/>
        </p:spPr>
        <p:txBody>
          <a:bodyPr wrap="square" rtlCol="0">
            <a:spAutoFit/>
          </a:bodyPr>
          <a:lstStyle/>
          <a:p>
            <a:r>
              <a:rPr lang="en-US" dirty="0" smtClean="0"/>
              <a:t>Options: </a:t>
            </a:r>
            <a:endParaRPr lang="en-US" dirty="0"/>
          </a:p>
          <a:p>
            <a:r>
              <a:rPr lang="en-US" dirty="0" smtClean="0"/>
              <a:t>Means option works like LSMEANS.  CLDIFF conducts all pairwise differences, alpha is set to .05/2 to account for the fact we are running two tests one for each variable (Bonferroni)</a:t>
            </a:r>
          </a:p>
        </p:txBody>
      </p:sp>
      <p:sp>
        <p:nvSpPr>
          <p:cNvPr id="7" name="TextBox 6"/>
          <p:cNvSpPr txBox="1"/>
          <p:nvPr/>
        </p:nvSpPr>
        <p:spPr>
          <a:xfrm>
            <a:off x="6439711" y="1676400"/>
            <a:ext cx="2286000" cy="1477328"/>
          </a:xfrm>
          <a:prstGeom prst="rect">
            <a:avLst/>
          </a:prstGeom>
          <a:noFill/>
        </p:spPr>
        <p:txBody>
          <a:bodyPr wrap="square" rtlCol="0">
            <a:spAutoFit/>
          </a:bodyPr>
          <a:lstStyle/>
          <a:p>
            <a:r>
              <a:rPr lang="en-US" dirty="0" smtClean="0"/>
              <a:t>Run the MANOVA model along with univariate versions, output residuals to check assumptions </a:t>
            </a:r>
            <a:endParaRPr lang="en-US" dirty="0"/>
          </a:p>
        </p:txBody>
      </p:sp>
      <p:sp>
        <p:nvSpPr>
          <p:cNvPr id="8" name="Right Brace 7"/>
          <p:cNvSpPr/>
          <p:nvPr/>
        </p:nvSpPr>
        <p:spPr>
          <a:xfrm>
            <a:off x="6096000" y="1692613"/>
            <a:ext cx="304800" cy="1371600"/>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2220485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Activity Result</a:t>
            </a:r>
            <a:endParaRPr lang="en-US" dirty="0"/>
          </a:p>
        </p:txBody>
      </p:sp>
      <p:pic>
        <p:nvPicPr>
          <p:cNvPr id="717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5105400" y="3733800"/>
            <a:ext cx="3924300" cy="294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752600"/>
            <a:ext cx="6854608" cy="1920876"/>
          </a:xfrm>
          <a:prstGeom prst="rect">
            <a:avLst/>
          </a:prstGeom>
          <a:solidFill>
            <a:schemeClr val="bg1"/>
          </a:solidFill>
          <a:ln>
            <a:noFill/>
          </a:ln>
          <a:effectLst/>
        </p:spPr>
      </p:pic>
    </p:spTree>
    <p:extLst>
      <p:ext uri="{BB962C8B-B14F-4D97-AF65-F5344CB8AC3E}">
        <p14:creationId xmlns:p14="http://schemas.microsoft.com/office/powerpoint/2010/main" val="16948782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SAME  Setup as MANOVA but with a different question</a:t>
            </a:r>
          </a:p>
          <a:p>
            <a:pPr marL="45720" indent="0">
              <a:buNone/>
            </a:pPr>
            <a:endParaRPr lang="en-US" dirty="0"/>
          </a:p>
          <a:p>
            <a:r>
              <a:rPr lang="en-US" dirty="0" smtClean="0"/>
              <a:t>Two Goals</a:t>
            </a:r>
          </a:p>
          <a:p>
            <a:pPr marL="365760" lvl="1" indent="0">
              <a:buNone/>
            </a:pPr>
            <a:r>
              <a:rPr lang="en-US" b="1" dirty="0" smtClean="0"/>
              <a:t>Prediction/Classification</a:t>
            </a:r>
          </a:p>
          <a:p>
            <a:pPr lvl="1"/>
            <a:r>
              <a:rPr lang="en-US" dirty="0"/>
              <a:t>Given a new observation (Activity and Antigen variable) can I predict if that individual is a Carrier or </a:t>
            </a:r>
            <a:r>
              <a:rPr lang="en-US" dirty="0" err="1" smtClean="0"/>
              <a:t>Noncarrier</a:t>
            </a:r>
            <a:endParaRPr lang="en-US" dirty="0" smtClean="0"/>
          </a:p>
          <a:p>
            <a:pPr lvl="1"/>
            <a:r>
              <a:rPr lang="en-US" dirty="0" smtClean="0"/>
              <a:t>Response variable is now the Factor levels</a:t>
            </a:r>
            <a:endParaRPr lang="en-US" dirty="0"/>
          </a:p>
          <a:p>
            <a:pPr marL="365760" lvl="1" indent="0">
              <a:buNone/>
            </a:pPr>
            <a:endParaRPr lang="en-US" dirty="0" smtClean="0"/>
          </a:p>
          <a:p>
            <a:pPr marL="365760" lvl="1" indent="0">
              <a:buNone/>
            </a:pPr>
            <a:r>
              <a:rPr lang="en-US" b="1" dirty="0" smtClean="0"/>
              <a:t>Understanding ( This was not a focus in the videos)</a:t>
            </a:r>
          </a:p>
          <a:p>
            <a:pPr lvl="1"/>
            <a:r>
              <a:rPr lang="en-US" dirty="0" smtClean="0"/>
              <a:t>Is there a more simpler way to understand what variables contribute to the differences between Carrier or </a:t>
            </a:r>
            <a:r>
              <a:rPr lang="en-US" dirty="0" err="1" smtClean="0"/>
              <a:t>Noncarrier</a:t>
            </a:r>
            <a:endParaRPr lang="en-US" dirty="0" smtClean="0"/>
          </a:p>
          <a:p>
            <a:pPr lvl="1"/>
            <a:r>
              <a:rPr lang="en-US" dirty="0" err="1" smtClean="0"/>
              <a:t>Candis</a:t>
            </a:r>
            <a:r>
              <a:rPr lang="en-US" dirty="0" smtClean="0"/>
              <a:t> as well as </a:t>
            </a:r>
            <a:r>
              <a:rPr lang="en-US" dirty="0" err="1" smtClean="0"/>
              <a:t>lda</a:t>
            </a:r>
            <a:r>
              <a:rPr lang="en-US" dirty="0" smtClean="0"/>
              <a:t> can get you information to help answer this question</a:t>
            </a:r>
          </a:p>
        </p:txBody>
      </p:sp>
      <p:sp>
        <p:nvSpPr>
          <p:cNvPr id="3" name="Title 2"/>
          <p:cNvSpPr>
            <a:spLocks noGrp="1"/>
          </p:cNvSpPr>
          <p:nvPr>
            <p:ph type="title"/>
          </p:nvPr>
        </p:nvSpPr>
        <p:spPr/>
        <p:txBody>
          <a:bodyPr/>
          <a:lstStyle/>
          <a:p>
            <a:r>
              <a:rPr lang="en-US" dirty="0" smtClean="0"/>
              <a:t>LDA</a:t>
            </a:r>
            <a:endParaRPr lang="en-US" dirty="0"/>
          </a:p>
        </p:txBody>
      </p:sp>
    </p:spTree>
    <p:extLst>
      <p:ext uri="{BB962C8B-B14F-4D97-AF65-F5344CB8AC3E}">
        <p14:creationId xmlns:p14="http://schemas.microsoft.com/office/powerpoint/2010/main" val="8630280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910329"/>
          </a:xfrm>
        </p:spPr>
        <p:txBody>
          <a:bodyPr/>
          <a:lstStyle/>
          <a:p>
            <a:r>
              <a:rPr lang="en-US" dirty="0" smtClean="0"/>
              <a:t>Given multiple variables can we come up with a new variable than if we examine it we can quickly tell which group it belongs to</a:t>
            </a:r>
          </a:p>
          <a:p>
            <a:endParaRPr lang="en-US" dirty="0"/>
          </a:p>
          <a:p>
            <a:r>
              <a:rPr lang="en-US" dirty="0" smtClean="0"/>
              <a:t>The idea is to come up with a new variable (discriminant score z1) such that it can do just that</a:t>
            </a:r>
          </a:p>
          <a:p>
            <a:endParaRPr lang="en-US" dirty="0"/>
          </a:p>
          <a:p>
            <a:r>
              <a:rPr lang="en-US" dirty="0" smtClean="0"/>
              <a:t>Given multiple variables X1, X2, X3, X4</a:t>
            </a:r>
          </a:p>
          <a:p>
            <a:endParaRPr lang="en-US" dirty="0"/>
          </a:p>
          <a:p>
            <a:r>
              <a:rPr lang="en-US" dirty="0" smtClean="0"/>
              <a:t>Create new discriminant score</a:t>
            </a:r>
          </a:p>
          <a:p>
            <a:pPr lvl="1"/>
            <a:r>
              <a:rPr lang="en-US" dirty="0" smtClean="0"/>
              <a:t>Z1=.2*X1 - .1*X2 + 1.2*X3 - .3*X4 </a:t>
            </a:r>
          </a:p>
          <a:p>
            <a:pPr marL="365760" lvl="1" indent="0">
              <a:buNone/>
            </a:pPr>
            <a:endParaRPr lang="en-US" dirty="0" smtClean="0"/>
          </a:p>
          <a:p>
            <a:pPr marL="365760" lvl="1" indent="0">
              <a:buNone/>
            </a:pPr>
            <a:r>
              <a:rPr lang="en-US" dirty="0" smtClean="0"/>
              <a:t>Note there can be more than one discriminant score.  </a:t>
            </a:r>
          </a:p>
          <a:p>
            <a:pPr marL="365760" lvl="1" indent="0">
              <a:buNone/>
            </a:pPr>
            <a:r>
              <a:rPr lang="en-US" dirty="0" smtClean="0"/>
              <a:t>Total=Min(levels-1,#ofVariables)        Ex(2levels, 2 variables) total=1</a:t>
            </a:r>
            <a:endParaRPr lang="en-US" dirty="0"/>
          </a:p>
        </p:txBody>
      </p:sp>
      <p:sp>
        <p:nvSpPr>
          <p:cNvPr id="3" name="Title 2"/>
          <p:cNvSpPr>
            <a:spLocks noGrp="1"/>
          </p:cNvSpPr>
          <p:nvPr>
            <p:ph type="title"/>
          </p:nvPr>
        </p:nvSpPr>
        <p:spPr/>
        <p:txBody>
          <a:bodyPr/>
          <a:lstStyle/>
          <a:p>
            <a:r>
              <a:rPr lang="en-US" dirty="0" smtClean="0"/>
              <a:t>LDA (Data Reduction </a:t>
            </a:r>
            <a:r>
              <a:rPr lang="en-US" dirty="0" err="1" smtClean="0"/>
              <a:t>pov</a:t>
            </a:r>
            <a:r>
              <a:rPr lang="en-US" dirty="0" smtClean="0"/>
              <a:t>)</a:t>
            </a:r>
            <a:endParaRPr lang="en-US" dirty="0"/>
          </a:p>
        </p:txBody>
      </p:sp>
    </p:spTree>
    <p:extLst>
      <p:ext uri="{BB962C8B-B14F-4D97-AF65-F5344CB8AC3E}">
        <p14:creationId xmlns:p14="http://schemas.microsoft.com/office/powerpoint/2010/main" val="38891971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LDA Graphical presentation</a:t>
            </a:r>
            <a:endParaRPr lang="en-US" dirty="0"/>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3000" y="1524000"/>
            <a:ext cx="6584926" cy="494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57599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LDA Graphical presentation</a:t>
            </a:r>
            <a:endParaRPr lang="en-US" dirty="0"/>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3000" y="1524000"/>
            <a:ext cx="6584926" cy="494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Straight Connector 3"/>
          <p:cNvCxnSpPr/>
          <p:nvPr/>
        </p:nvCxnSpPr>
        <p:spPr>
          <a:xfrm flipH="1">
            <a:off x="2209800" y="2286000"/>
            <a:ext cx="5181600" cy="3276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83010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LDA (Graphical presentation)</a:t>
            </a:r>
            <a:endParaRPr lang="en-US" dirty="0"/>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3000" y="1524000"/>
            <a:ext cx="6584926" cy="494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Straight Connector 3"/>
          <p:cNvCxnSpPr/>
          <p:nvPr/>
        </p:nvCxnSpPr>
        <p:spPr>
          <a:xfrm flipH="1">
            <a:off x="2209800" y="2286000"/>
            <a:ext cx="5181600" cy="3276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1828800" y="3667125"/>
            <a:ext cx="2057400" cy="266700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676400" y="3200400"/>
            <a:ext cx="533400" cy="369332"/>
          </a:xfrm>
          <a:prstGeom prst="rect">
            <a:avLst/>
          </a:prstGeom>
          <a:noFill/>
        </p:spPr>
        <p:txBody>
          <a:bodyPr wrap="square" rtlCol="0">
            <a:spAutoFit/>
          </a:bodyPr>
          <a:lstStyle/>
          <a:p>
            <a:r>
              <a:rPr lang="en-US" dirty="0" smtClean="0"/>
              <a:t>Z1</a:t>
            </a:r>
            <a:endParaRPr lang="en-US" dirty="0"/>
          </a:p>
        </p:txBody>
      </p:sp>
    </p:spTree>
    <p:extLst>
      <p:ext uri="{BB962C8B-B14F-4D97-AF65-F5344CB8AC3E}">
        <p14:creationId xmlns:p14="http://schemas.microsoft.com/office/powerpoint/2010/main" val="31712276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3718803">
            <a:off x="-245980" y="-1838940"/>
            <a:ext cx="9505214" cy="10330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35397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986529"/>
          </a:xfrm>
        </p:spPr>
        <p:txBody>
          <a:bodyPr>
            <a:normAutofit fontScale="85000" lnSpcReduction="20000"/>
          </a:bodyPr>
          <a:lstStyle/>
          <a:p>
            <a:r>
              <a:rPr lang="en-US" dirty="0" smtClean="0">
                <a:solidFill>
                  <a:schemeClr val="tx1"/>
                </a:solidFill>
              </a:rPr>
              <a:t>Everything we’ve done so far</a:t>
            </a:r>
          </a:p>
          <a:p>
            <a:pPr lvl="1"/>
            <a:r>
              <a:rPr lang="en-US" dirty="0" smtClean="0">
                <a:solidFill>
                  <a:schemeClr val="tx1"/>
                </a:solidFill>
              </a:rPr>
              <a:t>Single, continuous response variable</a:t>
            </a:r>
          </a:p>
          <a:p>
            <a:pPr lvl="1"/>
            <a:r>
              <a:rPr lang="en-US" dirty="0" smtClean="0">
                <a:solidFill>
                  <a:schemeClr val="tx1"/>
                </a:solidFill>
              </a:rPr>
              <a:t>Multiple Regression/Two Way ANOVA</a:t>
            </a:r>
          </a:p>
          <a:p>
            <a:pPr lvl="1"/>
            <a:r>
              <a:rPr lang="en-US" dirty="0" smtClean="0">
                <a:solidFill>
                  <a:schemeClr val="tx1"/>
                </a:solidFill>
              </a:rPr>
              <a:t>Time Series / Repeated Measures</a:t>
            </a:r>
          </a:p>
          <a:p>
            <a:endParaRPr lang="en-US" dirty="0">
              <a:solidFill>
                <a:schemeClr val="tx1"/>
              </a:solidFill>
            </a:endParaRPr>
          </a:p>
          <a:p>
            <a:r>
              <a:rPr lang="en-US" dirty="0" smtClean="0">
                <a:solidFill>
                  <a:schemeClr val="tx1"/>
                </a:solidFill>
              </a:rPr>
              <a:t>Multivariate Analysis can be extended to handle all of those but for multiple, continuous response variables</a:t>
            </a:r>
          </a:p>
          <a:p>
            <a:pPr lvl="1"/>
            <a:r>
              <a:rPr lang="en-US" dirty="0" smtClean="0">
                <a:solidFill>
                  <a:schemeClr val="tx1"/>
                </a:solidFill>
              </a:rPr>
              <a:t>Take into account that response variables are correlated with each other</a:t>
            </a:r>
          </a:p>
          <a:p>
            <a:pPr lvl="1"/>
            <a:r>
              <a:rPr lang="en-US" dirty="0" smtClean="0">
                <a:solidFill>
                  <a:schemeClr val="tx1"/>
                </a:solidFill>
              </a:rPr>
              <a:t>Example:  Suppose I have a study population and want to compare (Men vs Women) on not just height, but also on weight, age, </a:t>
            </a:r>
            <a:r>
              <a:rPr lang="en-US" dirty="0" err="1" smtClean="0">
                <a:solidFill>
                  <a:schemeClr val="tx1"/>
                </a:solidFill>
              </a:rPr>
              <a:t>bmi</a:t>
            </a:r>
            <a:r>
              <a:rPr lang="en-US" dirty="0" smtClean="0">
                <a:solidFill>
                  <a:schemeClr val="tx1"/>
                </a:solidFill>
              </a:rPr>
              <a:t>, heart rate, time on 1mile run </a:t>
            </a:r>
          </a:p>
          <a:p>
            <a:pPr lvl="1"/>
            <a:r>
              <a:rPr lang="en-US" dirty="0" smtClean="0">
                <a:solidFill>
                  <a:schemeClr val="tx1"/>
                </a:solidFill>
              </a:rPr>
              <a:t>Clearly these guys can some what depend on one another, </a:t>
            </a:r>
            <a:r>
              <a:rPr lang="en-US" dirty="0" err="1" smtClean="0">
                <a:solidFill>
                  <a:schemeClr val="tx1"/>
                </a:solidFill>
              </a:rPr>
              <a:t>bmi</a:t>
            </a:r>
            <a:r>
              <a:rPr lang="en-US" dirty="0" smtClean="0">
                <a:solidFill>
                  <a:schemeClr val="tx1"/>
                </a:solidFill>
              </a:rPr>
              <a:t> is probably negatively associated with 1mile run times.  Height and weight are somewhat positively correlated</a:t>
            </a:r>
          </a:p>
          <a:p>
            <a:pPr marL="45720" indent="0">
              <a:buNone/>
            </a:pPr>
            <a:endParaRPr lang="en-US" dirty="0">
              <a:solidFill>
                <a:schemeClr val="tx1"/>
              </a:solidFill>
            </a:endParaRPr>
          </a:p>
          <a:p>
            <a:r>
              <a:rPr lang="en-US" dirty="0" smtClean="0">
                <a:solidFill>
                  <a:schemeClr val="tx1"/>
                </a:solidFill>
              </a:rPr>
              <a:t>Data Reduction Technique</a:t>
            </a:r>
          </a:p>
          <a:p>
            <a:pPr lvl="1"/>
            <a:r>
              <a:rPr lang="en-US" dirty="0" smtClean="0">
                <a:solidFill>
                  <a:schemeClr val="tx1"/>
                </a:solidFill>
              </a:rPr>
              <a:t>Our brains can’t comprehend high number of dimensions so maybe we can reduce a large set of response variables to a more controllable number to wrap our heads around</a:t>
            </a:r>
          </a:p>
          <a:p>
            <a:pPr lvl="1"/>
            <a:r>
              <a:rPr lang="en-US" dirty="0" smtClean="0">
                <a:solidFill>
                  <a:schemeClr val="tx1"/>
                </a:solidFill>
              </a:rPr>
              <a:t>Common theme when reading about multivariate techniques</a:t>
            </a:r>
          </a:p>
          <a:p>
            <a:pPr lvl="2"/>
            <a:r>
              <a:rPr lang="en-US" dirty="0" smtClean="0">
                <a:solidFill>
                  <a:schemeClr val="tx1"/>
                </a:solidFill>
              </a:rPr>
              <a:t>Issues with interpretation</a:t>
            </a:r>
            <a:endParaRPr lang="en-US" dirty="0">
              <a:solidFill>
                <a:schemeClr val="tx1"/>
              </a:solidFill>
            </a:endParaRPr>
          </a:p>
          <a:p>
            <a:pPr lvl="1"/>
            <a:r>
              <a:rPr lang="en-US" dirty="0" smtClean="0">
                <a:solidFill>
                  <a:schemeClr val="tx1"/>
                </a:solidFill>
              </a:rPr>
              <a:t>New variables can be used as predictors </a:t>
            </a:r>
          </a:p>
          <a:p>
            <a:pPr lvl="1"/>
            <a:endParaRPr lang="en-US" dirty="0">
              <a:solidFill>
                <a:schemeClr val="tx1"/>
              </a:solidFill>
            </a:endParaRPr>
          </a:p>
          <a:p>
            <a:pPr lvl="1"/>
            <a:endParaRPr lang="en-US" dirty="0">
              <a:solidFill>
                <a:schemeClr val="tx1"/>
              </a:solidFill>
            </a:endParaRPr>
          </a:p>
        </p:txBody>
      </p:sp>
      <p:sp>
        <p:nvSpPr>
          <p:cNvPr id="3" name="Title 2"/>
          <p:cNvSpPr>
            <a:spLocks noGrp="1"/>
          </p:cNvSpPr>
          <p:nvPr>
            <p:ph type="title"/>
          </p:nvPr>
        </p:nvSpPr>
        <p:spPr/>
        <p:txBody>
          <a:bodyPr/>
          <a:lstStyle/>
          <a:p>
            <a:r>
              <a:rPr lang="en-US" dirty="0" smtClean="0"/>
              <a:t>Multivariate Analysis</a:t>
            </a:r>
            <a:br>
              <a:rPr lang="en-US" dirty="0" smtClean="0"/>
            </a:br>
            <a:r>
              <a:rPr lang="en-US" dirty="0" smtClean="0"/>
              <a:t>Basic Topics</a:t>
            </a:r>
            <a:endParaRPr lang="en-US" dirty="0"/>
          </a:p>
        </p:txBody>
      </p:sp>
    </p:spTree>
    <p:extLst>
      <p:ext uri="{BB962C8B-B14F-4D97-AF65-F5344CB8AC3E}">
        <p14:creationId xmlns:p14="http://schemas.microsoft.com/office/powerpoint/2010/main" val="18101949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How do we make a decision which group a new observation is</a:t>
            </a:r>
          </a:p>
          <a:p>
            <a:endParaRPr lang="en-US" dirty="0"/>
          </a:p>
          <a:p>
            <a:r>
              <a:rPr lang="en-US" dirty="0" smtClean="0"/>
              <a:t>With our new Z1, we calculate the average for carriers and the average for </a:t>
            </a:r>
            <a:r>
              <a:rPr lang="en-US" dirty="0" err="1" smtClean="0"/>
              <a:t>noncarriers</a:t>
            </a:r>
            <a:endParaRPr lang="en-US" dirty="0" smtClean="0"/>
          </a:p>
          <a:p>
            <a:endParaRPr lang="en-US" dirty="0"/>
          </a:p>
          <a:p>
            <a:r>
              <a:rPr lang="en-US" dirty="0" smtClean="0"/>
              <a:t>The midpoint between the two averages serves as the cutoff, in our example if the z1 value on our new observation is below that cutoff we will designate them </a:t>
            </a:r>
            <a:r>
              <a:rPr lang="en-US" dirty="0" err="1" smtClean="0"/>
              <a:t>noncarriers</a:t>
            </a:r>
            <a:r>
              <a:rPr lang="en-US" dirty="0" smtClean="0"/>
              <a:t>, if above, then carriers</a:t>
            </a:r>
            <a:endParaRPr lang="en-US" dirty="0"/>
          </a:p>
        </p:txBody>
      </p:sp>
      <p:sp>
        <p:nvSpPr>
          <p:cNvPr id="3" name="Title 2"/>
          <p:cNvSpPr>
            <a:spLocks noGrp="1"/>
          </p:cNvSpPr>
          <p:nvPr>
            <p:ph type="title"/>
          </p:nvPr>
        </p:nvSpPr>
        <p:spPr/>
        <p:txBody>
          <a:bodyPr/>
          <a:lstStyle/>
          <a:p>
            <a:r>
              <a:rPr lang="en-US" dirty="0" smtClean="0"/>
              <a:t>With one discriminant variable and two groups</a:t>
            </a:r>
            <a:endParaRPr lang="en-US" dirty="0"/>
          </a:p>
        </p:txBody>
      </p:sp>
    </p:spTree>
    <p:extLst>
      <p:ext uri="{BB962C8B-B14F-4D97-AF65-F5344CB8AC3E}">
        <p14:creationId xmlns:p14="http://schemas.microsoft.com/office/powerpoint/2010/main" val="36207475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Boxplots of Z1 for carriers and </a:t>
            </a:r>
            <a:r>
              <a:rPr lang="en-US" dirty="0" err="1" smtClean="0"/>
              <a:t>noncarriers</a:t>
            </a: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600200"/>
            <a:ext cx="68072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05033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Boxplots of Z1 for carriers and </a:t>
            </a:r>
            <a:r>
              <a:rPr lang="en-US" dirty="0" err="1" smtClean="0"/>
              <a:t>noncarriers</a:t>
            </a: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600200"/>
            <a:ext cx="68072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Connector 6"/>
          <p:cNvCxnSpPr/>
          <p:nvPr/>
        </p:nvCxnSpPr>
        <p:spPr>
          <a:xfrm>
            <a:off x="4572000" y="1905000"/>
            <a:ext cx="50800" cy="4343400"/>
          </a:xfrm>
          <a:prstGeom prst="line">
            <a:avLst/>
          </a:prstGeom>
          <a:ln w="9525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79903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 indent="0">
              <a:buNone/>
            </a:pPr>
            <a:r>
              <a:rPr lang="en-US" dirty="0" smtClean="0"/>
              <a:t>Suppose we have two response variables but instead of just two categories we wanted to be able to predict if an observation is one of 3 categories</a:t>
            </a:r>
          </a:p>
          <a:p>
            <a:pPr marL="45720" indent="0">
              <a:buNone/>
            </a:pPr>
            <a:endParaRPr lang="en-US" dirty="0"/>
          </a:p>
          <a:p>
            <a:pPr marL="45720" indent="0">
              <a:buNone/>
            </a:pPr>
            <a:endParaRPr lang="en-US" dirty="0"/>
          </a:p>
        </p:txBody>
      </p:sp>
      <p:sp>
        <p:nvSpPr>
          <p:cNvPr id="3" name="Title 2"/>
          <p:cNvSpPr>
            <a:spLocks noGrp="1"/>
          </p:cNvSpPr>
          <p:nvPr>
            <p:ph type="title"/>
          </p:nvPr>
        </p:nvSpPr>
        <p:spPr/>
        <p:txBody>
          <a:bodyPr/>
          <a:lstStyle/>
          <a:p>
            <a:r>
              <a:rPr lang="en-US" dirty="0" smtClean="0"/>
              <a:t>When Z1 is all you need</a:t>
            </a:r>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971800"/>
            <a:ext cx="8365101" cy="3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448295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Sometimes you need more than Just one discriminant variable</a:t>
            </a:r>
            <a:br>
              <a:rPr lang="en-US" dirty="0" smtClean="0"/>
            </a:br>
            <a:endParaRPr lang="en-US" dirty="0"/>
          </a:p>
        </p:txBody>
      </p:sp>
      <p:pic>
        <p:nvPicPr>
          <p:cNvPr id="1126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600" y="1905000"/>
            <a:ext cx="6357217" cy="47907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8779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910329"/>
          </a:xfrm>
        </p:spPr>
        <p:txBody>
          <a:bodyPr>
            <a:normAutofit fontScale="92500"/>
          </a:bodyPr>
          <a:lstStyle/>
          <a:p>
            <a:r>
              <a:rPr lang="en-US" dirty="0" smtClean="0"/>
              <a:t>For 2 group problems, the discriminant function is all we need. </a:t>
            </a:r>
          </a:p>
          <a:p>
            <a:pPr lvl="1"/>
            <a:r>
              <a:rPr lang="en-US" dirty="0" smtClean="0"/>
              <a:t>It can be used to create a classification rule to predict new observations</a:t>
            </a:r>
          </a:p>
          <a:p>
            <a:pPr lvl="1"/>
            <a:r>
              <a:rPr lang="en-US" dirty="0" smtClean="0"/>
              <a:t>If we are dealing with a large number of variables, we reduce the variables to a single variable.  The weights on the linear combination can be used to help provide some understanding as to what the key players (variables) are in classifying</a:t>
            </a:r>
          </a:p>
          <a:p>
            <a:pPr marL="45720" indent="0">
              <a:buNone/>
            </a:pPr>
            <a:endParaRPr lang="en-US" dirty="0" smtClean="0"/>
          </a:p>
          <a:p>
            <a:r>
              <a:rPr lang="en-US" dirty="0" smtClean="0"/>
              <a:t>For more than two groups</a:t>
            </a:r>
          </a:p>
          <a:p>
            <a:pPr lvl="1"/>
            <a:r>
              <a:rPr lang="en-US" dirty="0"/>
              <a:t>C</a:t>
            </a:r>
            <a:r>
              <a:rPr lang="en-US" dirty="0" smtClean="0"/>
              <a:t>an still use the discriminant functions and their weights to understand what variables are key in discriminating</a:t>
            </a:r>
          </a:p>
          <a:p>
            <a:pPr lvl="1"/>
            <a:r>
              <a:rPr lang="en-US" dirty="0" smtClean="0"/>
              <a:t>For classifying, we can use our assumptions of normality and equal covariance matrix to partition the variable space into regions.  </a:t>
            </a:r>
          </a:p>
          <a:p>
            <a:pPr lvl="1"/>
            <a:r>
              <a:rPr lang="en-US" dirty="0" smtClean="0"/>
              <a:t>SAS provides a “discriminating/</a:t>
            </a:r>
            <a:r>
              <a:rPr lang="en-US" dirty="0" err="1" smtClean="0"/>
              <a:t>classfiying</a:t>
            </a:r>
            <a:r>
              <a:rPr lang="en-US" dirty="0" smtClean="0"/>
              <a:t>” function for each of the groups that can be used to classify an observation.  It also can be used to assign a probability that a new observation is in each group. (Videos)</a:t>
            </a:r>
          </a:p>
          <a:p>
            <a:pPr lvl="1"/>
            <a:endParaRPr lang="en-US" dirty="0"/>
          </a:p>
        </p:txBody>
      </p:sp>
      <p:sp>
        <p:nvSpPr>
          <p:cNvPr id="3" name="Title 2"/>
          <p:cNvSpPr>
            <a:spLocks noGrp="1"/>
          </p:cNvSpPr>
          <p:nvPr>
            <p:ph type="title"/>
          </p:nvPr>
        </p:nvSpPr>
        <p:spPr/>
        <p:txBody>
          <a:bodyPr/>
          <a:lstStyle/>
          <a:p>
            <a:r>
              <a:rPr lang="en-US" dirty="0" smtClean="0"/>
              <a:t>Use of the discriminant functions</a:t>
            </a:r>
            <a:endParaRPr lang="en-US" dirty="0"/>
          </a:p>
        </p:txBody>
      </p:sp>
    </p:spTree>
    <p:extLst>
      <p:ext uri="{BB962C8B-B14F-4D97-AF65-F5344CB8AC3E}">
        <p14:creationId xmlns:p14="http://schemas.microsoft.com/office/powerpoint/2010/main" val="27079921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Partitioning the Variable space</a:t>
            </a:r>
            <a:br>
              <a:rPr lang="en-US" dirty="0" smtClean="0"/>
            </a:br>
            <a:endParaRPr lang="en-US" dirty="0"/>
          </a:p>
        </p:txBody>
      </p:sp>
      <p:pic>
        <p:nvPicPr>
          <p:cNvPr id="1126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600" y="1905000"/>
            <a:ext cx="6357217" cy="47907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 name="Straight Connector 3"/>
          <p:cNvCxnSpPr/>
          <p:nvPr/>
        </p:nvCxnSpPr>
        <p:spPr>
          <a:xfrm>
            <a:off x="3657600" y="2438400"/>
            <a:ext cx="838200" cy="16002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1828800" y="4038600"/>
            <a:ext cx="2667000" cy="14478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495800" y="4038600"/>
            <a:ext cx="2209800" cy="5334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6023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The discriminant scores are determined by the </a:t>
            </a:r>
            <a:r>
              <a:rPr lang="en-US" dirty="0" err="1" smtClean="0"/>
              <a:t>eigen</a:t>
            </a:r>
            <a:r>
              <a:rPr lang="en-US" dirty="0" smtClean="0"/>
              <a:t> values and eigenvectors of the Covariance matrices from the MANOVA model (between and within, H and E, model and residual)</a:t>
            </a:r>
          </a:p>
          <a:p>
            <a:endParaRPr lang="en-US" dirty="0"/>
          </a:p>
          <a:p>
            <a:r>
              <a:rPr lang="en-US" dirty="0" smtClean="0"/>
              <a:t>The scores themselves attempt to maximize the separation between groups, while minimizing within groups</a:t>
            </a:r>
          </a:p>
          <a:p>
            <a:endParaRPr lang="en-US" dirty="0"/>
          </a:p>
          <a:p>
            <a:r>
              <a:rPr lang="en-US" dirty="0" smtClean="0"/>
              <a:t>For 2 group classification.  We can use the discriminant score to come up with a  decision rule to classify a new observation.  </a:t>
            </a:r>
          </a:p>
          <a:p>
            <a:endParaRPr lang="en-US" dirty="0"/>
          </a:p>
          <a:p>
            <a:r>
              <a:rPr lang="en-US" dirty="0" smtClean="0"/>
              <a:t>For real world applications using SAS, regardless of how many groups there are we will let SAS determine the appropriate </a:t>
            </a:r>
            <a:r>
              <a:rPr lang="en-US" dirty="0" err="1" smtClean="0"/>
              <a:t>decisison</a:t>
            </a:r>
            <a:r>
              <a:rPr lang="en-US" dirty="0" smtClean="0"/>
              <a:t> rules and posterior probabilities for new observations that we want to classify</a:t>
            </a:r>
          </a:p>
          <a:p>
            <a:endParaRPr lang="en-US" dirty="0"/>
          </a:p>
          <a:p>
            <a:pPr marL="45720" indent="0">
              <a:buNone/>
            </a:pPr>
            <a:endParaRPr lang="en-US" dirty="0"/>
          </a:p>
        </p:txBody>
      </p:sp>
      <p:sp>
        <p:nvSpPr>
          <p:cNvPr id="3" name="Title 2"/>
          <p:cNvSpPr>
            <a:spLocks noGrp="1"/>
          </p:cNvSpPr>
          <p:nvPr>
            <p:ph type="title"/>
          </p:nvPr>
        </p:nvSpPr>
        <p:spPr/>
        <p:txBody>
          <a:bodyPr/>
          <a:lstStyle/>
          <a:p>
            <a:r>
              <a:rPr lang="en-US" dirty="0" smtClean="0"/>
              <a:t>General Idea</a:t>
            </a:r>
            <a:endParaRPr lang="en-US" dirty="0"/>
          </a:p>
        </p:txBody>
      </p:sp>
    </p:spTree>
    <p:extLst>
      <p:ext uri="{BB962C8B-B14F-4D97-AF65-F5344CB8AC3E}">
        <p14:creationId xmlns:p14="http://schemas.microsoft.com/office/powerpoint/2010/main" val="25530167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000" dirty="0" smtClean="0"/>
              <a:t>If I choose my prior </a:t>
            </a:r>
            <a:r>
              <a:rPr lang="en-US" sz="2000" dirty="0" err="1" smtClean="0"/>
              <a:t>probabilitys</a:t>
            </a:r>
            <a:r>
              <a:rPr lang="en-US" sz="2000" dirty="0" smtClean="0"/>
              <a:t> such that its much more likely that blue and red occur.  The cutoff regions change to reflect that</a:t>
            </a:r>
            <a:r>
              <a:rPr lang="en-US" dirty="0" smtClean="0"/>
              <a:t/>
            </a:r>
            <a:br>
              <a:rPr lang="en-US" dirty="0" smtClean="0"/>
            </a:br>
            <a:r>
              <a:rPr lang="en-US" dirty="0" smtClean="0"/>
              <a:t>P(Red)=P(Blue)=.4   P(Green)=.2</a:t>
            </a:r>
            <a:endParaRPr lang="en-US" dirty="0"/>
          </a:p>
        </p:txBody>
      </p:sp>
      <p:pic>
        <p:nvPicPr>
          <p:cNvPr id="1126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600" y="1905000"/>
            <a:ext cx="6357217" cy="47907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 name="Straight Connector 3"/>
          <p:cNvCxnSpPr/>
          <p:nvPr/>
        </p:nvCxnSpPr>
        <p:spPr>
          <a:xfrm>
            <a:off x="3657600" y="2438400"/>
            <a:ext cx="838200" cy="16002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1828800" y="4038600"/>
            <a:ext cx="2667000" cy="14478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495800" y="4038600"/>
            <a:ext cx="2209800" cy="5334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962400" y="2362200"/>
            <a:ext cx="533400" cy="1676400"/>
          </a:xfrm>
          <a:prstGeom prst="line">
            <a:avLst/>
          </a:prstGeom>
          <a:ln w="762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4495800" y="3810000"/>
            <a:ext cx="2209800" cy="228600"/>
          </a:xfrm>
          <a:prstGeom prst="line">
            <a:avLst/>
          </a:prstGeom>
          <a:ln w="76200">
            <a:solidFill>
              <a:schemeClr val="tx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66832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Assumptions are the same as MANOVA</a:t>
            </a:r>
          </a:p>
          <a:p>
            <a:pPr lvl="1"/>
            <a:r>
              <a:rPr lang="en-US" dirty="0" smtClean="0"/>
              <a:t>We need to do our due diligence in assessing normality and equal covariance matrices as well as outliers just like MANOVA</a:t>
            </a:r>
          </a:p>
          <a:p>
            <a:pPr lvl="1"/>
            <a:endParaRPr lang="en-US" dirty="0"/>
          </a:p>
          <a:p>
            <a:pPr lvl="1"/>
            <a:r>
              <a:rPr lang="en-US" dirty="0" err="1" smtClean="0"/>
              <a:t>Proc</a:t>
            </a:r>
            <a:r>
              <a:rPr lang="en-US" dirty="0" smtClean="0"/>
              <a:t> </a:t>
            </a:r>
            <a:r>
              <a:rPr lang="en-US" dirty="0" err="1" smtClean="0"/>
              <a:t>Discrim</a:t>
            </a:r>
            <a:r>
              <a:rPr lang="en-US" dirty="0" smtClean="0"/>
              <a:t> actually provides a statistical test for equal covariance matrices!!!</a:t>
            </a:r>
          </a:p>
          <a:p>
            <a:pPr lvl="1"/>
            <a:endParaRPr lang="en-US" dirty="0"/>
          </a:p>
          <a:p>
            <a:pPr marL="365760" lvl="1" indent="0">
              <a:buNone/>
            </a:pPr>
            <a:r>
              <a:rPr lang="en-US" dirty="0" smtClean="0"/>
              <a:t>Assumptions are important here.  If equal covariance is not valid, we need to go to Quadratic DA.  </a:t>
            </a:r>
          </a:p>
          <a:p>
            <a:pPr marL="365760" lvl="1" indent="0">
              <a:buNone/>
            </a:pPr>
            <a:endParaRPr lang="en-US" dirty="0"/>
          </a:p>
          <a:p>
            <a:pPr marL="365760" lvl="1" indent="0">
              <a:buNone/>
            </a:pPr>
            <a:r>
              <a:rPr lang="en-US" dirty="0" smtClean="0"/>
              <a:t>If many variables are non normal (skewed)  we have other method alternatives like logistic regression.  </a:t>
            </a:r>
          </a:p>
          <a:p>
            <a:pPr marL="365760" lvl="1" indent="0">
              <a:buNone/>
            </a:pPr>
            <a:endParaRPr lang="en-US" dirty="0"/>
          </a:p>
        </p:txBody>
      </p:sp>
      <p:sp>
        <p:nvSpPr>
          <p:cNvPr id="3" name="Title 2"/>
          <p:cNvSpPr>
            <a:spLocks noGrp="1"/>
          </p:cNvSpPr>
          <p:nvPr>
            <p:ph type="title"/>
          </p:nvPr>
        </p:nvSpPr>
        <p:spPr/>
        <p:txBody>
          <a:bodyPr/>
          <a:lstStyle/>
          <a:p>
            <a:r>
              <a:rPr lang="en-US" dirty="0" smtClean="0"/>
              <a:t>RUNNING LDA in Practice</a:t>
            </a:r>
            <a:br>
              <a:rPr lang="en-US" dirty="0" smtClean="0"/>
            </a:br>
            <a:r>
              <a:rPr lang="en-US" dirty="0" smtClean="0"/>
              <a:t>(Classifying)</a:t>
            </a:r>
            <a:endParaRPr lang="en-US" dirty="0"/>
          </a:p>
        </p:txBody>
      </p:sp>
    </p:spTree>
    <p:extLst>
      <p:ext uri="{BB962C8B-B14F-4D97-AF65-F5344CB8AC3E}">
        <p14:creationId xmlns:p14="http://schemas.microsoft.com/office/powerpoint/2010/main" val="14043866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681729"/>
          </a:xfrm>
        </p:spPr>
        <p:txBody>
          <a:bodyPr>
            <a:normAutofit fontScale="92500" lnSpcReduction="20000"/>
          </a:bodyPr>
          <a:lstStyle/>
          <a:p>
            <a:r>
              <a:rPr lang="en-US" dirty="0" smtClean="0">
                <a:solidFill>
                  <a:schemeClr val="tx1"/>
                </a:solidFill>
              </a:rPr>
              <a:t>What does multivariate get you?</a:t>
            </a:r>
          </a:p>
          <a:p>
            <a:endParaRPr lang="en-US" dirty="0">
              <a:solidFill>
                <a:schemeClr val="tx1"/>
              </a:solidFill>
            </a:endParaRPr>
          </a:p>
          <a:p>
            <a:r>
              <a:rPr lang="en-US" dirty="0" smtClean="0">
                <a:solidFill>
                  <a:schemeClr val="tx1"/>
                </a:solidFill>
              </a:rPr>
              <a:t>Its all about type-I error control and power</a:t>
            </a:r>
          </a:p>
          <a:p>
            <a:pPr lvl="1"/>
            <a:r>
              <a:rPr lang="en-US" dirty="0" smtClean="0">
                <a:solidFill>
                  <a:schemeClr val="tx1"/>
                </a:solidFill>
              </a:rPr>
              <a:t>Type-I error:   Probability(reject the Null  when the Null is true)  aka False Positive</a:t>
            </a:r>
          </a:p>
          <a:p>
            <a:pPr lvl="1"/>
            <a:r>
              <a:rPr lang="en-US" dirty="0" smtClean="0">
                <a:solidFill>
                  <a:schemeClr val="tx1"/>
                </a:solidFill>
              </a:rPr>
              <a:t>Power:  Probability(reject the Null when the Null is FALSE) aka reject when you should reject</a:t>
            </a:r>
          </a:p>
          <a:p>
            <a:pPr lvl="1"/>
            <a:endParaRPr lang="en-US" dirty="0">
              <a:solidFill>
                <a:schemeClr val="tx1"/>
              </a:solidFill>
            </a:endParaRPr>
          </a:p>
          <a:p>
            <a:pPr lvl="1"/>
            <a:r>
              <a:rPr lang="en-US" dirty="0" smtClean="0">
                <a:solidFill>
                  <a:schemeClr val="tx1"/>
                </a:solidFill>
              </a:rPr>
              <a:t>Analyzing multiple response variables one at a time is another way of multiple testing, just like in our one variable analysis when we do different types of comparisons.  We could do a single comparison but multiple times across different response variables.</a:t>
            </a:r>
          </a:p>
          <a:p>
            <a:pPr lvl="1"/>
            <a:endParaRPr lang="en-US" dirty="0">
              <a:solidFill>
                <a:schemeClr val="tx1"/>
              </a:solidFill>
            </a:endParaRPr>
          </a:p>
          <a:p>
            <a:pPr lvl="1"/>
            <a:r>
              <a:rPr lang="en-US" dirty="0" smtClean="0">
                <a:solidFill>
                  <a:schemeClr val="tx1"/>
                </a:solidFill>
              </a:rPr>
              <a:t>The idea is that correlated data tend to yield similar results so when you commit a type-I error for variable 1 you are now setting yourself up for another type=I error for the correlated variable 2.  </a:t>
            </a:r>
          </a:p>
          <a:p>
            <a:pPr lvl="1"/>
            <a:r>
              <a:rPr lang="en-US" dirty="0" smtClean="0">
                <a:solidFill>
                  <a:schemeClr val="tx1"/>
                </a:solidFill>
              </a:rPr>
              <a:t>Also correlated variables are more consistent and its easier to identify scenarios that are not null and thus reject more often (increasing power)</a:t>
            </a:r>
            <a:endParaRPr lang="en-US" dirty="0">
              <a:solidFill>
                <a:schemeClr val="tx1"/>
              </a:solidFill>
            </a:endParaRPr>
          </a:p>
          <a:p>
            <a:pPr lvl="1"/>
            <a:endParaRPr lang="en-US" dirty="0" smtClean="0"/>
          </a:p>
          <a:p>
            <a:pPr lvl="1"/>
            <a:endParaRPr lang="en-US" dirty="0"/>
          </a:p>
          <a:p>
            <a:pPr marL="365760" lvl="1" indent="0">
              <a:buNone/>
            </a:pPr>
            <a:endParaRPr lang="en-US" dirty="0" smtClean="0"/>
          </a:p>
          <a:p>
            <a:pPr marL="45720" indent="0">
              <a:buNone/>
            </a:pPr>
            <a:endParaRPr lang="en-US" dirty="0" smtClean="0"/>
          </a:p>
          <a:p>
            <a:endParaRPr lang="en-US" dirty="0"/>
          </a:p>
          <a:p>
            <a:pPr marL="45720" indent="0">
              <a:buNone/>
            </a:pPr>
            <a:endParaRPr lang="en-US" dirty="0"/>
          </a:p>
        </p:txBody>
      </p:sp>
      <p:sp>
        <p:nvSpPr>
          <p:cNvPr id="3" name="Title 2"/>
          <p:cNvSpPr>
            <a:spLocks noGrp="1"/>
          </p:cNvSpPr>
          <p:nvPr>
            <p:ph type="title"/>
          </p:nvPr>
        </p:nvSpPr>
        <p:spPr/>
        <p:txBody>
          <a:bodyPr/>
          <a:lstStyle/>
          <a:p>
            <a:r>
              <a:rPr lang="en-US" sz="1800" dirty="0"/>
              <a:t>Multivariate Analysis can be extended to handle all of those but for multiple, continuous response variables</a:t>
            </a:r>
            <a:r>
              <a:rPr lang="en-US" dirty="0"/>
              <a:t/>
            </a:r>
            <a:br>
              <a:rPr lang="en-US" dirty="0"/>
            </a:br>
            <a:endParaRPr lang="en-US" dirty="0"/>
          </a:p>
        </p:txBody>
      </p:sp>
    </p:spTree>
    <p:extLst>
      <p:ext uri="{BB962C8B-B14F-4D97-AF65-F5344CB8AC3E}">
        <p14:creationId xmlns:p14="http://schemas.microsoft.com/office/powerpoint/2010/main" val="20559157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When assessing how well you classify on your training data set, use CROSSVALIDATE (leave one out) to not BIAS your error rates too much</a:t>
            </a:r>
          </a:p>
          <a:p>
            <a:endParaRPr lang="en-US" dirty="0"/>
          </a:p>
          <a:p>
            <a:r>
              <a:rPr lang="en-US" dirty="0" smtClean="0"/>
              <a:t>With sample sizes big enough, of course run training and test sets</a:t>
            </a:r>
          </a:p>
          <a:p>
            <a:endParaRPr lang="en-US" dirty="0"/>
          </a:p>
          <a:p>
            <a:r>
              <a:rPr lang="en-US" dirty="0" smtClean="0"/>
              <a:t>If your have prior knowledge and understanding of the study, use it with the prior probability statement.  </a:t>
            </a:r>
          </a:p>
          <a:p>
            <a:endParaRPr lang="en-US" dirty="0"/>
          </a:p>
          <a:p>
            <a:endParaRPr lang="en-US" dirty="0"/>
          </a:p>
        </p:txBody>
      </p:sp>
      <p:sp>
        <p:nvSpPr>
          <p:cNvPr id="3" name="Title 2"/>
          <p:cNvSpPr>
            <a:spLocks noGrp="1"/>
          </p:cNvSpPr>
          <p:nvPr>
            <p:ph type="title"/>
          </p:nvPr>
        </p:nvSpPr>
        <p:spPr/>
        <p:txBody>
          <a:bodyPr/>
          <a:lstStyle/>
          <a:p>
            <a:r>
              <a:rPr lang="en-US" dirty="0" smtClean="0"/>
              <a:t>Running LDA in PRACTICE</a:t>
            </a:r>
            <a:endParaRPr lang="en-US" dirty="0"/>
          </a:p>
        </p:txBody>
      </p:sp>
    </p:spTree>
    <p:extLst>
      <p:ext uri="{BB962C8B-B14F-4D97-AF65-F5344CB8AC3E}">
        <p14:creationId xmlns:p14="http://schemas.microsoft.com/office/powerpoint/2010/main" val="19256275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Frequency table to See what we can possibly use as priors for test set</a:t>
            </a:r>
            <a:endParaRPr lang="en-US" dirty="0"/>
          </a:p>
        </p:txBody>
      </p:sp>
      <p:graphicFrame>
        <p:nvGraphicFramePr>
          <p:cNvPr id="5" name="Table 4"/>
          <p:cNvGraphicFramePr>
            <a:graphicFrameLocks noGrp="1"/>
          </p:cNvGraphicFramePr>
          <p:nvPr/>
        </p:nvGraphicFramePr>
        <p:xfrm>
          <a:off x="381000" y="3084513"/>
          <a:ext cx="8407400" cy="1676400"/>
        </p:xfrm>
        <a:graphic>
          <a:graphicData uri="http://schemas.openxmlformats.org/drawingml/2006/table">
            <a:tbl>
              <a:tblPr/>
              <a:tblGrid>
                <a:gridCol w="1681480"/>
                <a:gridCol w="1681480"/>
                <a:gridCol w="1681480"/>
                <a:gridCol w="1681480"/>
                <a:gridCol w="1681480"/>
              </a:tblGrid>
              <a:tr h="0">
                <a:tc gridSpan="5">
                  <a:txBody>
                    <a:bodyPr/>
                    <a:lstStyle/>
                    <a:p>
                      <a:pPr fontAlgn="t"/>
                      <a:r>
                        <a:rPr lang="en-US" b="0" i="0">
                          <a:solidFill>
                            <a:srgbClr val="000000"/>
                          </a:solidFill>
                          <a:effectLst/>
                          <a:latin typeface="Arial"/>
                        </a:rPr>
                        <a:t>Group</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a:txBody>
                    <a:bodyPr/>
                    <a:lstStyle/>
                    <a:p>
                      <a:pPr fontAlgn="t"/>
                      <a:r>
                        <a:rPr lang="en-US" b="0" i="0">
                          <a:solidFill>
                            <a:srgbClr val="000000"/>
                          </a:solidFill>
                          <a:effectLst/>
                          <a:latin typeface="Arial"/>
                        </a:rPr>
                        <a:t>Group</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Frequency</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Percent</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Cumulative</a:t>
                      </a:r>
                      <a:br>
                        <a:rPr lang="en-US" b="0" i="0">
                          <a:solidFill>
                            <a:srgbClr val="000000"/>
                          </a:solidFill>
                          <a:effectLst/>
                          <a:latin typeface="Arial"/>
                        </a:rPr>
                      </a:br>
                      <a:r>
                        <a:rPr lang="en-US" b="0" i="0">
                          <a:solidFill>
                            <a:srgbClr val="000000"/>
                          </a:solidFill>
                          <a:effectLst/>
                          <a:latin typeface="Arial"/>
                        </a:rPr>
                        <a:t>Frequency</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Cumulative</a:t>
                      </a:r>
                      <a:br>
                        <a:rPr lang="en-US" b="0" i="0">
                          <a:solidFill>
                            <a:srgbClr val="000000"/>
                          </a:solidFill>
                          <a:effectLst/>
                          <a:latin typeface="Arial"/>
                        </a:rPr>
                      </a:br>
                      <a:r>
                        <a:rPr lang="en-US" b="0" i="0">
                          <a:solidFill>
                            <a:srgbClr val="000000"/>
                          </a:solidFill>
                          <a:effectLst/>
                          <a:latin typeface="Arial"/>
                        </a:rPr>
                        <a:t>Percent</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r>
              <a:tr h="0">
                <a:tc>
                  <a:txBody>
                    <a:bodyPr/>
                    <a:lstStyle/>
                    <a:p>
                      <a:pPr fontAlgn="t"/>
                      <a:r>
                        <a:rPr lang="en-US" b="0" i="0">
                          <a:solidFill>
                            <a:srgbClr val="000000"/>
                          </a:solidFill>
                          <a:effectLst/>
                          <a:latin typeface="Arial"/>
                        </a:rPr>
                        <a:t>Noncarriers</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30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40.00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30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40.00</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r>
              <a:tr h="0">
                <a:tc>
                  <a:txBody>
                    <a:bodyPr/>
                    <a:lstStyle/>
                    <a:p>
                      <a:pPr fontAlgn="t"/>
                      <a:r>
                        <a:rPr lang="en-US" b="0" i="0">
                          <a:solidFill>
                            <a:srgbClr val="000000"/>
                          </a:solidFill>
                          <a:effectLst/>
                          <a:latin typeface="Arial"/>
                        </a:rPr>
                        <a:t>Carriers</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a:rPr>
                        <a:t>45</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a:rPr>
                        <a:t>60.00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a:rPr>
                        <a:t>75</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dirty="0">
                          <a:solidFill>
                            <a:srgbClr val="000000"/>
                          </a:solidFill>
                          <a:effectLst/>
                          <a:latin typeface="Arial"/>
                        </a:rPr>
                        <a:t>100.00</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a:noFill/>
                    </a:lnB>
                    <a:solidFill>
                      <a:srgbClr val="FAFBFE"/>
                    </a:solidFill>
                  </a:tcPr>
                </a:tc>
              </a:tr>
            </a:tbl>
          </a:graphicData>
        </a:graphic>
      </p:graphicFrame>
      <p:sp>
        <p:nvSpPr>
          <p:cNvPr id="6" name="Rectangle 1"/>
          <p:cNvSpPr>
            <a:spLocks noChangeArrowheads="1"/>
          </p:cNvSpPr>
          <p:nvPr/>
        </p:nvSpPr>
        <p:spPr bwMode="auto">
          <a:xfrm>
            <a:off x="381000" y="2590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8088" tIns="45720" rIns="38088"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Arial" pitchFamily="34" charset="0"/>
                <a:cs typeface="Arial" pitchFamily="34" charset="0"/>
              </a:rPr>
              <a:t/>
            </a:r>
            <a:br>
              <a:rPr kumimoji="0" lang="en-US" altLang="en-US" sz="1800" b="0" i="0" u="none" strike="noStrike" cap="none" normalizeH="0" baseline="0" dirty="0" smtClean="0">
                <a:ln>
                  <a:noFill/>
                </a:ln>
                <a:solidFill>
                  <a:srgbClr val="000000"/>
                </a:solidFill>
                <a:effectLst/>
                <a:latin typeface="Arial" pitchFamily="34" charset="0"/>
                <a:cs typeface="Arial" pitchFamily="34" charset="0"/>
              </a:rPr>
            </a:br>
            <a:endParaRPr kumimoji="0" lang="en-US" altLang="en-US" sz="1800" b="0" i="0" u="none" strike="noStrike" cap="none" normalizeH="0" baseline="0" dirty="0" smtClean="0">
              <a:ln>
                <a:noFill/>
              </a:ln>
              <a:solidFill>
                <a:srgbClr val="0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Arial" pitchFamily="34" charset="0"/>
                <a:cs typeface="Arial" pitchFamily="34" charset="0"/>
              </a:rPr>
              <a:t>The FREQ Procedure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Arial" pitchFamily="34" charset="0"/>
                <a:cs typeface="Arial" pitchFamily="34" charset="0"/>
              </a:rPr>
              <a:t/>
            </a:r>
            <a:br>
              <a:rPr kumimoji="0" lang="en-US" altLang="en-US" sz="1800" b="0" i="0" u="none" strike="noStrike" cap="none" normalizeH="0" baseline="0" dirty="0" smtClean="0">
                <a:ln>
                  <a:noFill/>
                </a:ln>
                <a:solidFill>
                  <a:srgbClr val="000000"/>
                </a:solidFill>
                <a:effectLst/>
                <a:latin typeface="Arial" pitchFamily="34" charset="0"/>
                <a:cs typeface="Arial" pitchFamily="34" charset="0"/>
              </a:rPr>
            </a:b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33301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58201" cy="4986529"/>
          </a:xfrm>
        </p:spPr>
        <p:txBody>
          <a:bodyPr>
            <a:normAutofit fontScale="85000" lnSpcReduction="20000"/>
          </a:bodyPr>
          <a:lstStyle/>
          <a:p>
            <a:pPr marL="45720" indent="0">
              <a:buNone/>
            </a:pPr>
            <a:endParaRPr lang="en-US" dirty="0"/>
          </a:p>
          <a:p>
            <a:pPr marL="45720" indent="0">
              <a:buNone/>
            </a:pPr>
            <a:r>
              <a:rPr lang="en-US" dirty="0" err="1"/>
              <a:t>proc</a:t>
            </a:r>
            <a:r>
              <a:rPr lang="en-US" dirty="0"/>
              <a:t> </a:t>
            </a:r>
            <a:r>
              <a:rPr lang="en-US" dirty="0" err="1"/>
              <a:t>discrim</a:t>
            </a:r>
            <a:r>
              <a:rPr lang="en-US" dirty="0"/>
              <a:t> data=</a:t>
            </a:r>
            <a:r>
              <a:rPr lang="en-US" dirty="0" err="1"/>
              <a:t>Hemophil</a:t>
            </a:r>
            <a:r>
              <a:rPr lang="en-US" dirty="0"/>
              <a:t> pool=test </a:t>
            </a:r>
            <a:r>
              <a:rPr lang="en-US" dirty="0" err="1"/>
              <a:t>crossvalidate</a:t>
            </a:r>
            <a:r>
              <a:rPr lang="en-US" dirty="0"/>
              <a:t> canonical </a:t>
            </a:r>
            <a:r>
              <a:rPr lang="en-US" dirty="0" err="1"/>
              <a:t>ncan</a:t>
            </a:r>
            <a:r>
              <a:rPr lang="en-US" dirty="0"/>
              <a:t>=2 </a:t>
            </a:r>
            <a:r>
              <a:rPr lang="en-US" dirty="0" err="1"/>
              <a:t>testdata</a:t>
            </a:r>
            <a:r>
              <a:rPr lang="en-US" dirty="0"/>
              <a:t>=test </a:t>
            </a:r>
            <a:r>
              <a:rPr lang="en-US" dirty="0" err="1"/>
              <a:t>testout</a:t>
            </a:r>
            <a:r>
              <a:rPr lang="en-US" dirty="0"/>
              <a:t>=a list </a:t>
            </a:r>
            <a:r>
              <a:rPr lang="en-US" dirty="0" err="1"/>
              <a:t>testlist</a:t>
            </a:r>
            <a:r>
              <a:rPr lang="en-US" dirty="0"/>
              <a:t>;                              </a:t>
            </a:r>
          </a:p>
          <a:p>
            <a:pPr marL="45720" indent="0">
              <a:buNone/>
            </a:pPr>
            <a:r>
              <a:rPr lang="en-US" dirty="0"/>
              <a:t>class group;                                                                                                                            </a:t>
            </a:r>
          </a:p>
          <a:p>
            <a:pPr marL="45720" indent="0">
              <a:buNone/>
            </a:pPr>
            <a:r>
              <a:rPr lang="en-US" dirty="0" err="1"/>
              <a:t>var</a:t>
            </a:r>
            <a:r>
              <a:rPr lang="en-US" dirty="0"/>
              <a:t> Activity Antigen;                                                                                                                   </a:t>
            </a:r>
          </a:p>
          <a:p>
            <a:pPr marL="45720" indent="0">
              <a:buNone/>
            </a:pPr>
            <a:r>
              <a:rPr lang="fr-FR" dirty="0" err="1"/>
              <a:t>priors</a:t>
            </a:r>
            <a:r>
              <a:rPr lang="fr-FR" dirty="0"/>
              <a:t> "Carriers"=.6 "</a:t>
            </a:r>
            <a:r>
              <a:rPr lang="fr-FR" dirty="0" err="1"/>
              <a:t>Noncarriers</a:t>
            </a:r>
            <a:r>
              <a:rPr lang="fr-FR" dirty="0"/>
              <a:t>"=.4;                                                                                                  </a:t>
            </a:r>
          </a:p>
          <a:p>
            <a:pPr marL="45720" indent="0">
              <a:buNone/>
            </a:pPr>
            <a:r>
              <a:rPr lang="en-US" dirty="0"/>
              <a:t>run;</a:t>
            </a:r>
          </a:p>
          <a:p>
            <a:pPr marL="45720" indent="0">
              <a:buNone/>
            </a:pPr>
            <a:endParaRPr lang="en-US" dirty="0" smtClean="0"/>
          </a:p>
          <a:p>
            <a:pPr marL="45720" indent="0">
              <a:buNone/>
            </a:pPr>
            <a:r>
              <a:rPr lang="en-US" dirty="0" smtClean="0"/>
              <a:t>Pool=True  linear da   Pool=F   =  Quadratic da</a:t>
            </a:r>
          </a:p>
          <a:p>
            <a:pPr marL="45720" indent="0">
              <a:buNone/>
            </a:pPr>
            <a:r>
              <a:rPr lang="en-US" dirty="0" smtClean="0"/>
              <a:t>Pool=test  </a:t>
            </a:r>
            <a:r>
              <a:rPr lang="en-US" dirty="0" err="1" smtClean="0"/>
              <a:t>test</a:t>
            </a:r>
            <a:r>
              <a:rPr lang="en-US" dirty="0" smtClean="0"/>
              <a:t> for equal covariance matrices across the groups, good to have for MANOVA.</a:t>
            </a:r>
          </a:p>
          <a:p>
            <a:pPr marL="45720" indent="0">
              <a:buNone/>
            </a:pPr>
            <a:endParaRPr lang="en-US" dirty="0"/>
          </a:p>
          <a:p>
            <a:pPr marL="45720" indent="0">
              <a:buNone/>
            </a:pPr>
            <a:r>
              <a:rPr lang="en-US" dirty="0" smtClean="0"/>
              <a:t>Priors=prior knowledge </a:t>
            </a:r>
            <a:r>
              <a:rPr lang="en-US" dirty="0" err="1" smtClean="0"/>
              <a:t>probablities</a:t>
            </a:r>
            <a:r>
              <a:rPr lang="en-US" dirty="0" smtClean="0"/>
              <a:t> reflecting the </a:t>
            </a:r>
            <a:r>
              <a:rPr lang="en-US" dirty="0" err="1" smtClean="0"/>
              <a:t>frequencey</a:t>
            </a:r>
            <a:r>
              <a:rPr lang="en-US" dirty="0" smtClean="0"/>
              <a:t> of the categories</a:t>
            </a:r>
          </a:p>
          <a:p>
            <a:pPr marL="45720" indent="0">
              <a:buNone/>
            </a:pPr>
            <a:endParaRPr lang="en-US" dirty="0"/>
          </a:p>
          <a:p>
            <a:pPr marL="45720" indent="0">
              <a:buNone/>
            </a:pPr>
            <a:r>
              <a:rPr lang="en-US" dirty="0" err="1" smtClean="0"/>
              <a:t>Testdata</a:t>
            </a:r>
            <a:r>
              <a:rPr lang="en-US" dirty="0" smtClean="0"/>
              <a:t> =new data we want to predict categories for </a:t>
            </a:r>
          </a:p>
          <a:p>
            <a:pPr marL="45720" indent="0">
              <a:buNone/>
            </a:pPr>
            <a:r>
              <a:rPr lang="en-US" dirty="0" err="1" smtClean="0"/>
              <a:t>Testout</a:t>
            </a:r>
            <a:r>
              <a:rPr lang="en-US" dirty="0" smtClean="0"/>
              <a:t> = export test results to a new </a:t>
            </a:r>
            <a:r>
              <a:rPr lang="en-US" dirty="0" err="1" smtClean="0"/>
              <a:t>sas</a:t>
            </a:r>
            <a:r>
              <a:rPr lang="en-US" dirty="0" smtClean="0"/>
              <a:t> dataset</a:t>
            </a:r>
          </a:p>
          <a:p>
            <a:pPr marL="45720" indent="0">
              <a:buNone/>
            </a:pPr>
            <a:r>
              <a:rPr lang="en-US" dirty="0" smtClean="0"/>
              <a:t>List and </a:t>
            </a:r>
            <a:r>
              <a:rPr lang="en-US" dirty="0" err="1" smtClean="0"/>
              <a:t>testlist</a:t>
            </a:r>
            <a:r>
              <a:rPr lang="en-US" dirty="0" smtClean="0"/>
              <a:t> provide probabilities for each category</a:t>
            </a:r>
            <a:endParaRPr lang="en-US" dirty="0"/>
          </a:p>
        </p:txBody>
      </p:sp>
      <p:sp>
        <p:nvSpPr>
          <p:cNvPr id="3" name="Title 2"/>
          <p:cNvSpPr>
            <a:spLocks noGrp="1"/>
          </p:cNvSpPr>
          <p:nvPr>
            <p:ph type="title"/>
          </p:nvPr>
        </p:nvSpPr>
        <p:spPr/>
        <p:txBody>
          <a:bodyPr/>
          <a:lstStyle/>
          <a:p>
            <a:r>
              <a:rPr lang="en-US" dirty="0" smtClean="0"/>
              <a:t>Running LDA on our example</a:t>
            </a:r>
            <a:endParaRPr lang="en-US" dirty="0"/>
          </a:p>
        </p:txBody>
      </p:sp>
      <p:sp>
        <p:nvSpPr>
          <p:cNvPr id="4" name="5-Point Star 3"/>
          <p:cNvSpPr/>
          <p:nvPr/>
        </p:nvSpPr>
        <p:spPr>
          <a:xfrm>
            <a:off x="0" y="3810000"/>
            <a:ext cx="457200" cy="6096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35821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Swimming in SAS Output </a:t>
            </a:r>
            <a:br>
              <a:rPr lang="en-US" dirty="0" smtClean="0"/>
            </a:br>
            <a:r>
              <a:rPr lang="en-US" dirty="0" smtClean="0"/>
              <a:t>(Main Components)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285408790"/>
              </p:ext>
            </p:extLst>
          </p:nvPr>
        </p:nvGraphicFramePr>
        <p:xfrm>
          <a:off x="381000" y="5181600"/>
          <a:ext cx="8407400" cy="1325880"/>
        </p:xfrm>
        <a:graphic>
          <a:graphicData uri="http://schemas.openxmlformats.org/drawingml/2006/table">
            <a:tbl>
              <a:tblPr/>
              <a:tblGrid>
                <a:gridCol w="2101850"/>
                <a:gridCol w="2101850"/>
                <a:gridCol w="2101850"/>
                <a:gridCol w="2101850"/>
              </a:tblGrid>
              <a:tr h="0">
                <a:tc>
                  <a:txBody>
                    <a:bodyPr/>
                    <a:lstStyle/>
                    <a:p>
                      <a:pPr fontAlgn="t"/>
                      <a:r>
                        <a:rPr lang="en-US" b="0" i="0">
                          <a:solidFill>
                            <a:srgbClr val="000000"/>
                          </a:solidFill>
                          <a:effectLst/>
                          <a:latin typeface="Arial"/>
                        </a:rPr>
                        <a:t>Total Sample Size</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75</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DF Total</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74</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r>
              <a:tr h="0">
                <a:tc>
                  <a:txBody>
                    <a:bodyPr/>
                    <a:lstStyle/>
                    <a:p>
                      <a:pPr fontAlgn="t"/>
                      <a:r>
                        <a:rPr lang="en-US" b="0" i="0">
                          <a:solidFill>
                            <a:srgbClr val="000000"/>
                          </a:solidFill>
                          <a:effectLst/>
                          <a:latin typeface="Arial"/>
                        </a:rPr>
                        <a:t>Variables</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2</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DF Within Classes</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73</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r>
              <a:tr h="0">
                <a:tc>
                  <a:txBody>
                    <a:bodyPr/>
                    <a:lstStyle/>
                    <a:p>
                      <a:pPr fontAlgn="t"/>
                      <a:r>
                        <a:rPr lang="en-US" b="0" i="0">
                          <a:solidFill>
                            <a:srgbClr val="000000"/>
                          </a:solidFill>
                          <a:effectLst/>
                          <a:latin typeface="Arial"/>
                        </a:rPr>
                        <a:t>Classes</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a:rPr>
                        <a:t>2</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a:rPr>
                        <a:t>DF Between Classes</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dirty="0">
                          <a:solidFill>
                            <a:srgbClr val="000000"/>
                          </a:solidFill>
                          <a:effectLst/>
                          <a:latin typeface="Arial"/>
                        </a:rPr>
                        <a:t>1</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a:noFill/>
                    </a:lnB>
                    <a:solidFill>
                      <a:srgbClr val="FAFBFE"/>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546363864"/>
              </p:ext>
            </p:extLst>
          </p:nvPr>
        </p:nvGraphicFramePr>
        <p:xfrm>
          <a:off x="381000" y="4191000"/>
          <a:ext cx="8407400" cy="701040"/>
        </p:xfrm>
        <a:graphic>
          <a:graphicData uri="http://schemas.openxmlformats.org/drawingml/2006/table">
            <a:tbl>
              <a:tblPr/>
              <a:tblGrid>
                <a:gridCol w="4203700"/>
                <a:gridCol w="4203700"/>
              </a:tblGrid>
              <a:tr h="0">
                <a:tc>
                  <a:txBody>
                    <a:bodyPr/>
                    <a:lstStyle/>
                    <a:p>
                      <a:pPr fontAlgn="t"/>
                      <a:r>
                        <a:rPr lang="en-US" b="0" i="0" dirty="0">
                          <a:solidFill>
                            <a:srgbClr val="000000"/>
                          </a:solidFill>
                          <a:effectLst/>
                          <a:latin typeface="Arial"/>
                        </a:rPr>
                        <a:t>Number of Observations Read</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75</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r>
              <a:tr h="0">
                <a:tc>
                  <a:txBody>
                    <a:bodyPr/>
                    <a:lstStyle/>
                    <a:p>
                      <a:pPr fontAlgn="t"/>
                      <a:r>
                        <a:rPr lang="en-US" b="0" i="0" dirty="0">
                          <a:solidFill>
                            <a:srgbClr val="000000"/>
                          </a:solidFill>
                          <a:effectLst/>
                          <a:latin typeface="Arial"/>
                        </a:rPr>
                        <a:t>Number of Observations Used</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dirty="0">
                          <a:solidFill>
                            <a:srgbClr val="000000"/>
                          </a:solidFill>
                          <a:effectLst/>
                          <a:latin typeface="Arial"/>
                        </a:rPr>
                        <a:t>75</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a:noFill/>
                    </a:lnB>
                    <a:solidFill>
                      <a:srgbClr val="FAFBFE"/>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913597844"/>
              </p:ext>
            </p:extLst>
          </p:nvPr>
        </p:nvGraphicFramePr>
        <p:xfrm>
          <a:off x="381000" y="2133600"/>
          <a:ext cx="8407398" cy="1676400"/>
        </p:xfrm>
        <a:graphic>
          <a:graphicData uri="http://schemas.openxmlformats.org/drawingml/2006/table">
            <a:tbl>
              <a:tblPr/>
              <a:tblGrid>
                <a:gridCol w="1401233"/>
                <a:gridCol w="1401233"/>
                <a:gridCol w="1401233"/>
                <a:gridCol w="1401233"/>
                <a:gridCol w="1401233"/>
                <a:gridCol w="1401233"/>
              </a:tblGrid>
              <a:tr h="0">
                <a:tc gridSpan="6">
                  <a:txBody>
                    <a:bodyPr/>
                    <a:lstStyle/>
                    <a:p>
                      <a:pPr fontAlgn="t"/>
                      <a:r>
                        <a:rPr lang="en-US" b="0" i="0" dirty="0">
                          <a:solidFill>
                            <a:srgbClr val="000000"/>
                          </a:solidFill>
                          <a:effectLst/>
                          <a:latin typeface="Arial"/>
                        </a:rPr>
                        <a:t>Class Level Information</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a:txBody>
                    <a:bodyPr/>
                    <a:lstStyle/>
                    <a:p>
                      <a:pPr fontAlgn="t"/>
                      <a:r>
                        <a:rPr lang="en-US" b="0" i="0">
                          <a:solidFill>
                            <a:srgbClr val="000000"/>
                          </a:solidFill>
                          <a:effectLst/>
                          <a:latin typeface="Arial"/>
                        </a:rPr>
                        <a:t>Group</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Variable</a:t>
                      </a:r>
                      <a:br>
                        <a:rPr lang="en-US" b="0" i="0">
                          <a:solidFill>
                            <a:srgbClr val="000000"/>
                          </a:solidFill>
                          <a:effectLst/>
                          <a:latin typeface="Arial"/>
                        </a:rPr>
                      </a:br>
                      <a:r>
                        <a:rPr lang="en-US" b="0" i="0">
                          <a:solidFill>
                            <a:srgbClr val="000000"/>
                          </a:solidFill>
                          <a:effectLst/>
                          <a:latin typeface="Arial"/>
                        </a:rPr>
                        <a:t>Name</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Frequency</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Weight</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Proportion</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Prior</a:t>
                      </a:r>
                      <a:br>
                        <a:rPr lang="en-US" b="0" i="0">
                          <a:solidFill>
                            <a:srgbClr val="000000"/>
                          </a:solidFill>
                          <a:effectLst/>
                          <a:latin typeface="Arial"/>
                        </a:rPr>
                      </a:br>
                      <a:r>
                        <a:rPr lang="en-US" b="0" i="0">
                          <a:solidFill>
                            <a:srgbClr val="000000"/>
                          </a:solidFill>
                          <a:effectLst/>
                          <a:latin typeface="Arial"/>
                        </a:rPr>
                        <a:t>Probability</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r>
              <a:tr h="0">
                <a:tc>
                  <a:txBody>
                    <a:bodyPr/>
                    <a:lstStyle/>
                    <a:p>
                      <a:pPr fontAlgn="t"/>
                      <a:r>
                        <a:rPr lang="en-US" b="0" i="0">
                          <a:solidFill>
                            <a:srgbClr val="000000"/>
                          </a:solidFill>
                          <a:effectLst/>
                          <a:latin typeface="Arial"/>
                        </a:rPr>
                        <a:t>Carriers</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Carriers</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45</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45.0000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0.600000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0.600000</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r>
              <a:tr h="0">
                <a:tc>
                  <a:txBody>
                    <a:bodyPr/>
                    <a:lstStyle/>
                    <a:p>
                      <a:pPr fontAlgn="t"/>
                      <a:r>
                        <a:rPr lang="en-US" b="0" i="0">
                          <a:solidFill>
                            <a:srgbClr val="000000"/>
                          </a:solidFill>
                          <a:effectLst/>
                          <a:latin typeface="Arial"/>
                        </a:rPr>
                        <a:t>Noncarriers</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a:rPr>
                        <a:t>Noncarriers</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dirty="0">
                          <a:solidFill>
                            <a:srgbClr val="000000"/>
                          </a:solidFill>
                          <a:effectLst/>
                          <a:latin typeface="Arial"/>
                        </a:rPr>
                        <a:t>30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a:rPr>
                        <a:t>30.0000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a:rPr>
                        <a:t>0.400000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dirty="0">
                          <a:solidFill>
                            <a:srgbClr val="000000"/>
                          </a:solidFill>
                          <a:effectLst/>
                          <a:latin typeface="Arial"/>
                        </a:rPr>
                        <a:t>0.400000</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a:noFill/>
                    </a:lnB>
                    <a:solidFill>
                      <a:srgbClr val="FAFBFE"/>
                    </a:solidFill>
                  </a:tcPr>
                </a:tc>
              </a:tr>
            </a:tbl>
          </a:graphicData>
        </a:graphic>
      </p:graphicFrame>
      <p:sp>
        <p:nvSpPr>
          <p:cNvPr id="8" name="Rectangle 1"/>
          <p:cNvSpPr>
            <a:spLocks noChangeArrowheads="1"/>
          </p:cNvSpPr>
          <p:nvPr/>
        </p:nvSpPr>
        <p:spPr bwMode="auto">
          <a:xfrm>
            <a:off x="381000" y="2438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8088" tIns="45720" rIns="38088"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Arial" pitchFamily="34" charset="0"/>
                <a:cs typeface="Arial" pitchFamily="34" charset="0"/>
              </a:rPr>
              <a:t/>
            </a:r>
            <a:br>
              <a:rPr kumimoji="0" lang="en-US" altLang="en-US" sz="1800" b="0" i="0" u="none" strike="noStrike" cap="none" normalizeH="0" baseline="0" dirty="0" smtClean="0">
                <a:ln>
                  <a:noFill/>
                </a:ln>
                <a:solidFill>
                  <a:srgbClr val="000000"/>
                </a:solidFill>
                <a:effectLst/>
                <a:latin typeface="Arial" pitchFamily="34" charset="0"/>
                <a:cs typeface="Arial" pitchFamily="34" charset="0"/>
              </a:rPr>
            </a:br>
            <a:endParaRPr kumimoji="0" lang="en-US" altLang="en-US" sz="1800" b="0" i="0" u="none" strike="noStrike" cap="none" normalizeH="0" baseline="0" dirty="0" smtClean="0">
              <a:ln>
                <a:noFill/>
              </a:ln>
              <a:solidFill>
                <a:srgbClr val="0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Arial" pitchFamily="34" charset="0"/>
                <a:cs typeface="Arial" pitchFamily="34" charset="0"/>
              </a:rPr>
              <a:t>The DISCRIM Procedure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Arial" pitchFamily="34" charset="0"/>
                <a:cs typeface="Arial" pitchFamily="34" charset="0"/>
              </a:rPr>
              <a:t/>
            </a:r>
            <a:br>
              <a:rPr kumimoji="0" lang="en-US" altLang="en-US" sz="1800" b="0" i="0" u="none" strike="noStrike" cap="none" normalizeH="0" baseline="0" dirty="0" smtClean="0">
                <a:ln>
                  <a:noFill/>
                </a:ln>
                <a:solidFill>
                  <a:srgbClr val="000000"/>
                </a:solidFill>
                <a:effectLst/>
                <a:latin typeface="Arial" pitchFamily="34" charset="0"/>
                <a:cs typeface="Arial" pitchFamily="34" charset="0"/>
              </a:rPr>
            </a:br>
            <a:endParaRPr kumimoji="0" lang="en-US" altLang="en-US" sz="1800" b="0" i="0" u="none" strike="noStrike" cap="none" normalizeH="0" baseline="0" dirty="0" smtClean="0">
              <a:ln>
                <a:noFill/>
              </a:ln>
              <a:solidFill>
                <a:srgbClr val="0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Arial" pitchFamily="34" charset="0"/>
                <a:cs typeface="Arial" pitchFamily="34" charset="0"/>
              </a:rPr>
              <a:t/>
            </a:r>
            <a:br>
              <a:rPr kumimoji="0" lang="en-US" altLang="en-US" sz="1800" b="0" i="0" u="none" strike="noStrike" cap="none" normalizeH="0" baseline="0" dirty="0" smtClean="0">
                <a:ln>
                  <a:noFill/>
                </a:ln>
                <a:solidFill>
                  <a:srgbClr val="000000"/>
                </a:solidFill>
                <a:effectLst/>
                <a:latin typeface="Arial" pitchFamily="34" charset="0"/>
                <a:cs typeface="Arial" pitchFamily="34" charset="0"/>
              </a:rPr>
            </a:br>
            <a:endParaRPr kumimoji="0" lang="en-US" altLang="en-US" sz="1800" b="0" i="0" u="none" strike="noStrike" cap="none" normalizeH="0" baseline="0" dirty="0" smtClean="0">
              <a:ln>
                <a:noFill/>
              </a:ln>
              <a:solidFill>
                <a:srgbClr val="0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Arial" pitchFamily="34" charset="0"/>
                <a:cs typeface="Arial" pitchFamily="34" charset="0"/>
              </a:rPr>
              <a:t/>
            </a:r>
            <a:br>
              <a:rPr kumimoji="0" lang="en-US" altLang="en-US" sz="1800" b="0" i="0" u="none" strike="noStrike" cap="none" normalizeH="0" baseline="0" dirty="0" smtClean="0">
                <a:ln>
                  <a:noFill/>
                </a:ln>
                <a:solidFill>
                  <a:srgbClr val="000000"/>
                </a:solidFill>
                <a:effectLst/>
                <a:latin typeface="Arial" pitchFamily="34" charset="0"/>
                <a:cs typeface="Arial" pitchFamily="34" charset="0"/>
              </a:rPr>
            </a:b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4128606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421986"/>
            <a:ext cx="8381260" cy="1054394"/>
          </a:xfrm>
        </p:spPr>
        <p:txBody>
          <a:bodyPr/>
          <a:lstStyle/>
          <a:p>
            <a:r>
              <a:rPr lang="en-US" dirty="0" smtClean="0"/>
              <a:t>Swimming in SAS</a:t>
            </a:r>
            <a:br>
              <a:rPr lang="en-US" dirty="0" smtClean="0"/>
            </a:br>
            <a:r>
              <a:rPr lang="en-US" dirty="0" smtClean="0"/>
              <a:t>(Main Components)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645966287"/>
              </p:ext>
            </p:extLst>
          </p:nvPr>
        </p:nvGraphicFramePr>
        <p:xfrm>
          <a:off x="381000" y="5056168"/>
          <a:ext cx="8407400" cy="1752600"/>
        </p:xfrm>
        <a:graphic>
          <a:graphicData uri="http://schemas.openxmlformats.org/drawingml/2006/table">
            <a:tbl>
              <a:tblPr/>
              <a:tblGrid>
                <a:gridCol w="2101850"/>
                <a:gridCol w="2101850"/>
                <a:gridCol w="2101850"/>
                <a:gridCol w="2101850"/>
              </a:tblGrid>
              <a:tr h="0">
                <a:tc gridSpan="4">
                  <a:txBody>
                    <a:bodyPr/>
                    <a:lstStyle/>
                    <a:p>
                      <a:pPr fontAlgn="t"/>
                      <a:r>
                        <a:rPr lang="en-US" b="0" i="0">
                          <a:solidFill>
                            <a:srgbClr val="000000"/>
                          </a:solidFill>
                          <a:effectLst/>
                          <a:latin typeface="Arial"/>
                        </a:rPr>
                        <a:t>Linear Discriminant Function for Group</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0">
                <a:tc>
                  <a:txBody>
                    <a:bodyPr/>
                    <a:lstStyle/>
                    <a:p>
                      <a:pPr fontAlgn="t"/>
                      <a:r>
                        <a:rPr lang="en-US" b="0" i="0">
                          <a:solidFill>
                            <a:srgbClr val="000000"/>
                          </a:solidFill>
                          <a:effectLst/>
                          <a:latin typeface="Arial"/>
                        </a:rPr>
                        <a:t>Variable</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Label</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Carriers </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Noncarriers</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r>
              <a:tr h="0">
                <a:tc>
                  <a:txBody>
                    <a:bodyPr/>
                    <a:lstStyle/>
                    <a:p>
                      <a:pPr fontAlgn="t"/>
                      <a:r>
                        <a:rPr lang="en-US" b="0" i="0">
                          <a:solidFill>
                            <a:srgbClr val="000000"/>
                          </a:solidFill>
                          <a:effectLst/>
                          <a:latin typeface="Arial"/>
                        </a:rPr>
                        <a:t>Constant</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 </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-4.48101</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-1.32701</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r>
              <a:tr h="0">
                <a:tc>
                  <a:txBody>
                    <a:bodyPr/>
                    <a:lstStyle/>
                    <a:p>
                      <a:pPr fontAlgn="t"/>
                      <a:r>
                        <a:rPr lang="en-US" b="0" i="0">
                          <a:solidFill>
                            <a:srgbClr val="000000"/>
                          </a:solidFill>
                          <a:effectLst/>
                          <a:latin typeface="Arial"/>
                        </a:rPr>
                        <a:t>Activity</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AHF Activity</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-26.14277</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-6.82377</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r>
              <a:tr h="0">
                <a:tc>
                  <a:txBody>
                    <a:bodyPr/>
                    <a:lstStyle/>
                    <a:p>
                      <a:pPr fontAlgn="t"/>
                      <a:r>
                        <a:rPr lang="en-US" b="0" i="0">
                          <a:solidFill>
                            <a:srgbClr val="000000"/>
                          </a:solidFill>
                          <a:effectLst/>
                          <a:latin typeface="Arial"/>
                        </a:rPr>
                        <a:t>Antigen</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a:rPr>
                        <a:t>AHF Antigen</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a:rPr>
                        <a:t>18.39440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dirty="0">
                          <a:solidFill>
                            <a:srgbClr val="000000"/>
                          </a:solidFill>
                          <a:effectLst/>
                          <a:latin typeface="Arial"/>
                        </a:rPr>
                        <a:t>1.27017</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a:noFill/>
                    </a:lnB>
                    <a:solidFill>
                      <a:srgbClr val="FAFBFE"/>
                    </a:solidFill>
                  </a:tcPr>
                </a:tc>
              </a:tr>
            </a:tbl>
          </a:graphicData>
        </a:graphic>
      </p:graphicFrame>
      <p:sp>
        <p:nvSpPr>
          <p:cNvPr id="6" name="Rectangle 1"/>
          <p:cNvSpPr>
            <a:spLocks noChangeArrowheads="1"/>
          </p:cNvSpPr>
          <p:nvPr/>
        </p:nvSpPr>
        <p:spPr bwMode="auto">
          <a:xfrm>
            <a:off x="361950" y="1676400"/>
            <a:ext cx="85344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8088" tIns="45720" rIns="38088"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Arial" pitchFamily="34" charset="0"/>
                <a:cs typeface="Arial" pitchFamily="34" charset="0"/>
              </a:rPr>
              <a:t>Discriminant/Classification</a:t>
            </a:r>
            <a:r>
              <a:rPr kumimoji="0" lang="en-US" altLang="en-US" sz="1800" b="0" i="0" u="none" strike="noStrike" cap="none" normalizeH="0" dirty="0" smtClean="0">
                <a:ln>
                  <a:noFill/>
                </a:ln>
                <a:solidFill>
                  <a:srgbClr val="000000"/>
                </a:solidFill>
                <a:effectLst/>
                <a:latin typeface="Arial" pitchFamily="34" charset="0"/>
                <a:cs typeface="Arial" pitchFamily="34" charset="0"/>
              </a:rPr>
              <a:t> function for Group</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aseline="0" dirty="0">
              <a:solidFill>
                <a:srgbClr val="000000"/>
              </a:solidFill>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dirty="0" smtClean="0">
                <a:ln>
                  <a:noFill/>
                </a:ln>
                <a:solidFill>
                  <a:srgbClr val="000000"/>
                </a:solidFill>
                <a:effectLst/>
                <a:latin typeface="Arial" pitchFamily="34" charset="0"/>
                <a:cs typeface="Arial" pitchFamily="34" charset="0"/>
              </a:rPr>
              <a:t>This is easily confused </a:t>
            </a:r>
            <a:r>
              <a:rPr lang="en-US" altLang="en-US" dirty="0" smtClean="0">
                <a:solidFill>
                  <a:srgbClr val="000000"/>
                </a:solidFill>
                <a:latin typeface="Arial" pitchFamily="34" charset="0"/>
                <a:cs typeface="Arial" pitchFamily="34" charset="0"/>
              </a:rPr>
              <a:t>with the z variable earlier.  Its not the same.  Here we have a z-type variable for each group.  So for a new observation we want to predict, we can use this as a decision rule</a:t>
            </a:r>
            <a:endParaRPr kumimoji="0" lang="en-US" altLang="en-US" sz="1800" b="0" i="0" u="none" strike="noStrike" cap="none" normalizeH="0" baseline="0" dirty="0" smtClean="0">
              <a:ln>
                <a:noFill/>
              </a:ln>
              <a:solidFill>
                <a:srgbClr val="0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Arial" pitchFamily="34" charset="0"/>
                <a:cs typeface="Arial" pitchFamily="34" charset="0"/>
              </a:rPr>
              <a:t/>
            </a:r>
            <a:br>
              <a:rPr kumimoji="0" lang="en-US" altLang="en-US" sz="1800" b="0" i="0" u="none" strike="noStrike" cap="none" normalizeH="0" baseline="0" dirty="0" smtClean="0">
                <a:ln>
                  <a:noFill/>
                </a:ln>
                <a:solidFill>
                  <a:srgbClr val="000000"/>
                </a:solidFill>
                <a:effectLst/>
                <a:latin typeface="Arial" pitchFamily="34" charset="0"/>
                <a:cs typeface="Arial" pitchFamily="34" charset="0"/>
              </a:rPr>
            </a:br>
            <a:r>
              <a:rPr kumimoji="0" lang="en-US" altLang="en-US" sz="1800" b="0" i="0" u="none" strike="noStrike" cap="none" normalizeH="0" baseline="0" dirty="0" smtClean="0">
                <a:ln>
                  <a:noFill/>
                </a:ln>
                <a:solidFill>
                  <a:srgbClr val="000000"/>
                </a:solidFill>
                <a:effectLst/>
                <a:latin typeface="Arial" pitchFamily="34" charset="0"/>
                <a:cs typeface="Arial" pitchFamily="34" charset="0"/>
              </a:rPr>
              <a:t>For a</a:t>
            </a:r>
            <a:r>
              <a:rPr kumimoji="0" lang="en-US" altLang="en-US" sz="1800" b="0" i="0" u="none" strike="noStrike" cap="none" normalizeH="0" dirty="0" smtClean="0">
                <a:ln>
                  <a:noFill/>
                </a:ln>
                <a:solidFill>
                  <a:srgbClr val="000000"/>
                </a:solidFill>
                <a:effectLst/>
                <a:latin typeface="Arial" pitchFamily="34" charset="0"/>
                <a:cs typeface="Arial" pitchFamily="34" charset="0"/>
              </a:rPr>
              <a:t> new activity and antigen value (0.2,.3)</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aseline="0" dirty="0">
              <a:solidFill>
                <a:srgbClr val="000000"/>
              </a:solidFill>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dirty="0" smtClean="0">
                <a:ln>
                  <a:noFill/>
                </a:ln>
                <a:solidFill>
                  <a:srgbClr val="000000"/>
                </a:solidFill>
                <a:effectLst/>
                <a:latin typeface="Arial" pitchFamily="34" charset="0"/>
                <a:cs typeface="Arial" pitchFamily="34" charset="0"/>
              </a:rPr>
              <a:t>Calculate Carriers value   -4.48-26*0.2+18*.3</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aseline="0" dirty="0" smtClean="0">
                <a:solidFill>
                  <a:srgbClr val="000000"/>
                </a:solidFill>
                <a:latin typeface="Arial" pitchFamily="34" charset="0"/>
                <a:cs typeface="Arial" pitchFamily="34" charset="0"/>
              </a:rPr>
              <a:t>Calculate</a:t>
            </a:r>
            <a:r>
              <a:rPr lang="en-US" altLang="en-US" dirty="0" smtClean="0">
                <a:solidFill>
                  <a:srgbClr val="000000"/>
                </a:solidFill>
                <a:latin typeface="Arial" pitchFamily="34" charset="0"/>
                <a:cs typeface="Arial" pitchFamily="34" charset="0"/>
              </a:rPr>
              <a:t> </a:t>
            </a:r>
            <a:r>
              <a:rPr lang="en-US" altLang="en-US" dirty="0" err="1" smtClean="0">
                <a:solidFill>
                  <a:srgbClr val="000000"/>
                </a:solidFill>
                <a:latin typeface="Arial" pitchFamily="34" charset="0"/>
                <a:cs typeface="Arial" pitchFamily="34" charset="0"/>
              </a:rPr>
              <a:t>Noncarriers</a:t>
            </a:r>
            <a:r>
              <a:rPr lang="en-US" altLang="en-US" dirty="0" smtClean="0">
                <a:solidFill>
                  <a:srgbClr val="000000"/>
                </a:solidFill>
                <a:latin typeface="Arial" pitchFamily="34" charset="0"/>
                <a:cs typeface="Arial" pitchFamily="34" charset="0"/>
              </a:rPr>
              <a:t> value   -1.2-6.8*.2+1.27*.3</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smtClean="0">
                <a:solidFill>
                  <a:srgbClr val="000000"/>
                </a:solidFill>
                <a:latin typeface="Arial" pitchFamily="34" charset="0"/>
                <a:cs typeface="Arial" pitchFamily="34" charset="0"/>
              </a:rPr>
              <a:t>Which ever one is higher, we classify the new observation to that category</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373552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400" dirty="0" smtClean="0"/>
              <a:t>Classification summary </a:t>
            </a:r>
            <a:br>
              <a:rPr lang="en-US" sz="2400" dirty="0" smtClean="0"/>
            </a:br>
            <a:r>
              <a:rPr lang="en-US" sz="2400" dirty="0" smtClean="0"/>
              <a:t>How well we did (CROSS VALIDATION/ Not </a:t>
            </a:r>
            <a:r>
              <a:rPr lang="en-US" sz="2400" dirty="0" err="1" smtClean="0"/>
              <a:t>reSubstitution</a:t>
            </a:r>
            <a:r>
              <a:rPr lang="en-US" sz="2400" dirty="0" smtClean="0"/>
              <a:t>)</a:t>
            </a:r>
            <a:endParaRPr 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3203460060"/>
              </p:ext>
            </p:extLst>
          </p:nvPr>
        </p:nvGraphicFramePr>
        <p:xfrm>
          <a:off x="409575" y="5105400"/>
          <a:ext cx="8407400" cy="1402080"/>
        </p:xfrm>
        <a:graphic>
          <a:graphicData uri="http://schemas.openxmlformats.org/drawingml/2006/table">
            <a:tbl>
              <a:tblPr/>
              <a:tblGrid>
                <a:gridCol w="2101850"/>
                <a:gridCol w="2101850"/>
                <a:gridCol w="2101850"/>
                <a:gridCol w="2101850"/>
              </a:tblGrid>
              <a:tr h="0">
                <a:tc gridSpan="4">
                  <a:txBody>
                    <a:bodyPr/>
                    <a:lstStyle/>
                    <a:p>
                      <a:pPr fontAlgn="t"/>
                      <a:r>
                        <a:rPr lang="en-US" b="0" i="0" dirty="0">
                          <a:solidFill>
                            <a:srgbClr val="000000"/>
                          </a:solidFill>
                          <a:effectLst/>
                          <a:latin typeface="Arial"/>
                        </a:rPr>
                        <a:t>Error Count Estimates for Group</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0">
                <a:tc>
                  <a:txBody>
                    <a:bodyPr/>
                    <a:lstStyle/>
                    <a:p>
                      <a:pPr fontAlgn="t"/>
                      <a:r>
                        <a:rPr lang="en-US" b="0" i="0">
                          <a:solidFill>
                            <a:srgbClr val="000000"/>
                          </a:solidFill>
                          <a:effectLst/>
                          <a:latin typeface="Arial"/>
                        </a:rPr>
                        <a:t> </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Carriers </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Noncarriers</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Total</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r>
              <a:tr h="0">
                <a:tc>
                  <a:txBody>
                    <a:bodyPr/>
                    <a:lstStyle/>
                    <a:p>
                      <a:pPr fontAlgn="t"/>
                      <a:r>
                        <a:rPr lang="en-US" b="0" i="0">
                          <a:solidFill>
                            <a:srgbClr val="000000"/>
                          </a:solidFill>
                          <a:effectLst/>
                          <a:latin typeface="Arial"/>
                        </a:rPr>
                        <a:t>Rate</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0.1556</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dirty="0">
                          <a:solidFill>
                            <a:srgbClr val="000000"/>
                          </a:solidFill>
                          <a:effectLst/>
                          <a:latin typeface="Arial"/>
                        </a:rPr>
                        <a:t>0.1333</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dirty="0">
                          <a:solidFill>
                            <a:srgbClr val="000000"/>
                          </a:solidFill>
                          <a:effectLst/>
                          <a:latin typeface="Arial"/>
                        </a:rPr>
                        <a:t>0.1467</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r>
              <a:tr h="0">
                <a:tc>
                  <a:txBody>
                    <a:bodyPr/>
                    <a:lstStyle/>
                    <a:p>
                      <a:pPr fontAlgn="t"/>
                      <a:r>
                        <a:rPr lang="en-US" b="0" i="0">
                          <a:solidFill>
                            <a:srgbClr val="000000"/>
                          </a:solidFill>
                          <a:effectLst/>
                          <a:latin typeface="Arial"/>
                        </a:rPr>
                        <a:t>Priors</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dirty="0">
                          <a:solidFill>
                            <a:srgbClr val="000000"/>
                          </a:solidFill>
                          <a:effectLst/>
                          <a:latin typeface="Arial"/>
                        </a:rPr>
                        <a:t>0.6000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dirty="0">
                          <a:solidFill>
                            <a:srgbClr val="000000"/>
                          </a:solidFill>
                          <a:effectLst/>
                          <a:latin typeface="Arial"/>
                        </a:rPr>
                        <a:t>0.4000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dirty="0">
                          <a:solidFill>
                            <a:srgbClr val="000000"/>
                          </a:solidFill>
                          <a:effectLst/>
                          <a:latin typeface="Arial"/>
                        </a:rPr>
                        <a:t> </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a:noFill/>
                    </a:lnB>
                    <a:solidFill>
                      <a:srgbClr val="FAFBFE"/>
                    </a:solidFill>
                  </a:tcPr>
                </a:tc>
              </a:tr>
            </a:tbl>
          </a:graphicData>
        </a:graphic>
      </p:graphicFrame>
      <p:sp>
        <p:nvSpPr>
          <p:cNvPr id="6" name="Rectangle 1"/>
          <p:cNvSpPr>
            <a:spLocks noChangeArrowheads="1"/>
          </p:cNvSpPr>
          <p:nvPr/>
        </p:nvSpPr>
        <p:spPr bwMode="auto">
          <a:xfrm>
            <a:off x="381000" y="3221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8088" tIns="45720" rIns="38088"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
            </a:r>
            <a:br>
              <a:rPr kumimoji="0" lang="en-US" altLang="en-US" sz="1800" b="0" i="0" u="none" strike="noStrike" cap="none" normalizeH="0" baseline="0" smtClean="0">
                <a:ln>
                  <a:noFill/>
                </a:ln>
                <a:solidFill>
                  <a:srgbClr val="000000"/>
                </a:solidFill>
                <a:effectLst/>
                <a:latin typeface="Arial" pitchFamily="34" charset="0"/>
                <a:cs typeface="Arial" pitchFamily="34" charset="0"/>
              </a:rPr>
            </a:br>
            <a:endParaRPr kumimoji="0" lang="en-US" altLang="en-US" sz="1800" b="0" i="0" u="none" strike="noStrike" cap="none" normalizeH="0" baseline="0" smtClean="0">
              <a:ln>
                <a:noFill/>
              </a:ln>
              <a:solidFill>
                <a:srgbClr val="0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
            </a:r>
            <a:br>
              <a:rPr kumimoji="0" lang="en-US" altLang="en-US" sz="1800" b="0" i="0" u="none" strike="noStrike" cap="none" normalizeH="0" baseline="0" smtClean="0">
                <a:ln>
                  <a:noFill/>
                </a:ln>
                <a:solidFill>
                  <a:srgbClr val="000000"/>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407369821"/>
              </p:ext>
            </p:extLst>
          </p:nvPr>
        </p:nvGraphicFramePr>
        <p:xfrm>
          <a:off x="381000" y="1676400"/>
          <a:ext cx="4191000" cy="3267153"/>
        </p:xfrm>
        <a:graphic>
          <a:graphicData uri="http://schemas.openxmlformats.org/drawingml/2006/table">
            <a:tbl>
              <a:tblPr/>
              <a:tblGrid>
                <a:gridCol w="824460"/>
                <a:gridCol w="1271040"/>
                <a:gridCol w="1271040"/>
                <a:gridCol w="824460"/>
              </a:tblGrid>
              <a:tr h="480157">
                <a:tc gridSpan="4">
                  <a:txBody>
                    <a:bodyPr/>
                    <a:lstStyle/>
                    <a:p>
                      <a:pPr algn="ctr" fontAlgn="t"/>
                      <a:r>
                        <a:rPr lang="en-US" sz="1100" b="1" i="0" u="none" strike="noStrike" dirty="0">
                          <a:solidFill>
                            <a:srgbClr val="000000"/>
                          </a:solidFill>
                          <a:effectLst/>
                          <a:latin typeface="Arial"/>
                        </a:rPr>
                        <a:t>Number of Observations and Percent Classified</a:t>
                      </a:r>
                    </a:p>
                  </a:txBody>
                  <a:tcPr marL="7620" marR="762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260954">
                <a:tc gridSpan="4">
                  <a:txBody>
                    <a:bodyPr/>
                    <a:lstStyle/>
                    <a:p>
                      <a:pPr algn="ctr" fontAlgn="t"/>
                      <a:r>
                        <a:rPr lang="en-US" sz="1100" b="1" i="0" u="none" strike="noStrike">
                          <a:solidFill>
                            <a:srgbClr val="000000"/>
                          </a:solidFill>
                          <a:effectLst/>
                          <a:latin typeface="Arial"/>
                        </a:rPr>
                        <a:t>into Group</a:t>
                      </a:r>
                    </a:p>
                  </a:txBody>
                  <a:tcPr marL="7620" marR="762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490595">
                <a:tc>
                  <a:txBody>
                    <a:bodyPr/>
                    <a:lstStyle/>
                    <a:p>
                      <a:pPr algn="ctr" fontAlgn="t"/>
                      <a:r>
                        <a:rPr lang="en-US" sz="1100" b="1" i="0" u="none" strike="noStrike">
                          <a:solidFill>
                            <a:srgbClr val="000000"/>
                          </a:solidFill>
                          <a:effectLst/>
                          <a:latin typeface="Arial"/>
                        </a:rPr>
                        <a:t>From Group</a:t>
                      </a:r>
                    </a:p>
                  </a:txBody>
                  <a:tcPr marL="7620" marR="7620" marT="762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t"/>
                      <a:r>
                        <a:rPr lang="en-US" sz="1100" b="1" i="0" u="none" strike="noStrike">
                          <a:solidFill>
                            <a:srgbClr val="000000"/>
                          </a:solidFill>
                          <a:effectLst/>
                          <a:latin typeface="Arial"/>
                        </a:rPr>
                        <a:t>Carriers</a:t>
                      </a:r>
                    </a:p>
                  </a:txBody>
                  <a:tcPr marL="7620" marR="7620" marT="762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t"/>
                      <a:r>
                        <a:rPr lang="en-US" sz="1100" b="1" i="0" u="none" strike="noStrike">
                          <a:solidFill>
                            <a:srgbClr val="000000"/>
                          </a:solidFill>
                          <a:effectLst/>
                          <a:latin typeface="Arial"/>
                        </a:rPr>
                        <a:t>Noncarriers</a:t>
                      </a:r>
                    </a:p>
                  </a:txBody>
                  <a:tcPr marL="7620" marR="7620" marT="762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t"/>
                      <a:r>
                        <a:rPr lang="en-US" sz="1100" b="1" i="0" u="none" strike="noStrike">
                          <a:solidFill>
                            <a:srgbClr val="000000"/>
                          </a:solidFill>
                          <a:effectLst/>
                          <a:latin typeface="Arial"/>
                        </a:rPr>
                        <a:t>Total</a:t>
                      </a:r>
                    </a:p>
                  </a:txBody>
                  <a:tcPr marL="7620" marR="7620" marT="762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50517">
                <a:tc rowSpan="2">
                  <a:txBody>
                    <a:bodyPr/>
                    <a:lstStyle/>
                    <a:p>
                      <a:pPr algn="ctr" fontAlgn="t"/>
                      <a:r>
                        <a:rPr lang="en-US" sz="1100" b="1" i="0" u="none" strike="noStrike">
                          <a:solidFill>
                            <a:srgbClr val="000000"/>
                          </a:solidFill>
                          <a:effectLst/>
                          <a:latin typeface="Arial"/>
                        </a:rPr>
                        <a:t>Carriers</a:t>
                      </a:r>
                    </a:p>
                  </a:txBody>
                  <a:tcPr marL="7620" marR="762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fontAlgn="t"/>
                      <a:r>
                        <a:rPr lang="en-US" sz="1100" b="0" i="0" u="none" strike="noStrike">
                          <a:solidFill>
                            <a:srgbClr val="000000"/>
                          </a:solidFill>
                          <a:effectLst/>
                          <a:latin typeface="Calibri"/>
                        </a:rPr>
                        <a:t>38</a:t>
                      </a:r>
                    </a:p>
                  </a:txBody>
                  <a:tcPr marL="7620" marR="762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r" fontAlgn="t"/>
                      <a:r>
                        <a:rPr lang="en-US" sz="1100" b="0" i="0" u="none" strike="noStrike">
                          <a:solidFill>
                            <a:srgbClr val="000000"/>
                          </a:solidFill>
                          <a:effectLst/>
                          <a:latin typeface="Calibri"/>
                        </a:rPr>
                        <a:t>7</a:t>
                      </a:r>
                    </a:p>
                  </a:txBody>
                  <a:tcPr marL="7620" marR="762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r" fontAlgn="t"/>
                      <a:r>
                        <a:rPr lang="en-US" sz="1100" b="0" i="0" u="none" strike="noStrike">
                          <a:solidFill>
                            <a:srgbClr val="000000"/>
                          </a:solidFill>
                          <a:effectLst/>
                          <a:latin typeface="Calibri"/>
                        </a:rPr>
                        <a:t>45</a:t>
                      </a:r>
                    </a:p>
                  </a:txBody>
                  <a:tcPr marL="7620" marR="762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tr>
              <a:tr h="260954">
                <a:tc vMerge="1">
                  <a:txBody>
                    <a:bodyPr/>
                    <a:lstStyle/>
                    <a:p>
                      <a:endParaRPr lang="en-US"/>
                    </a:p>
                  </a:txBody>
                  <a:tcPr/>
                </a:tc>
                <a:tc>
                  <a:txBody>
                    <a:bodyPr/>
                    <a:lstStyle/>
                    <a:p>
                      <a:pPr algn="r" fontAlgn="t"/>
                      <a:r>
                        <a:rPr lang="en-US" sz="1100" b="0" i="0" u="none" strike="noStrike">
                          <a:solidFill>
                            <a:srgbClr val="000000"/>
                          </a:solidFill>
                          <a:effectLst/>
                          <a:latin typeface="Calibri"/>
                        </a:rPr>
                        <a:t>84.44</a:t>
                      </a:r>
                    </a:p>
                  </a:txBody>
                  <a:tcPr marL="7620" marR="762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r" fontAlgn="t"/>
                      <a:r>
                        <a:rPr lang="en-US" sz="1100" b="0" i="0" u="none" strike="noStrike">
                          <a:solidFill>
                            <a:srgbClr val="000000"/>
                          </a:solidFill>
                          <a:effectLst/>
                          <a:latin typeface="Calibri"/>
                        </a:rPr>
                        <a:t>15.56</a:t>
                      </a:r>
                    </a:p>
                  </a:txBody>
                  <a:tcPr marL="7620" marR="762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r" fontAlgn="t"/>
                      <a:r>
                        <a:rPr lang="en-US" sz="1100" b="0" i="0" u="none" strike="noStrike">
                          <a:solidFill>
                            <a:srgbClr val="000000"/>
                          </a:solidFill>
                          <a:effectLst/>
                          <a:latin typeface="Calibri"/>
                        </a:rPr>
                        <a:t>100</a:t>
                      </a:r>
                    </a:p>
                  </a:txBody>
                  <a:tcPr marL="7620" marR="762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tr>
              <a:tr h="250517">
                <a:tc rowSpan="2">
                  <a:txBody>
                    <a:bodyPr/>
                    <a:lstStyle/>
                    <a:p>
                      <a:pPr algn="ctr" fontAlgn="t"/>
                      <a:r>
                        <a:rPr lang="en-US" sz="1100" b="1" i="0" u="none" strike="noStrike">
                          <a:solidFill>
                            <a:srgbClr val="000000"/>
                          </a:solidFill>
                          <a:effectLst/>
                          <a:latin typeface="Arial"/>
                        </a:rPr>
                        <a:t>Noncarriers</a:t>
                      </a:r>
                    </a:p>
                  </a:txBody>
                  <a:tcPr marL="7620" marR="762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fontAlgn="t"/>
                      <a:r>
                        <a:rPr lang="en-US" sz="1100" b="0" i="0" u="none" strike="noStrike">
                          <a:solidFill>
                            <a:srgbClr val="000000"/>
                          </a:solidFill>
                          <a:effectLst/>
                          <a:latin typeface="Calibri"/>
                        </a:rPr>
                        <a:t>4</a:t>
                      </a:r>
                    </a:p>
                  </a:txBody>
                  <a:tcPr marL="7620" marR="762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r" fontAlgn="t"/>
                      <a:r>
                        <a:rPr lang="en-US" sz="1100" b="0" i="0" u="none" strike="noStrike">
                          <a:solidFill>
                            <a:srgbClr val="000000"/>
                          </a:solidFill>
                          <a:effectLst/>
                          <a:latin typeface="Calibri"/>
                        </a:rPr>
                        <a:t>26</a:t>
                      </a:r>
                    </a:p>
                  </a:txBody>
                  <a:tcPr marL="7620" marR="762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r" fontAlgn="t"/>
                      <a:r>
                        <a:rPr lang="en-US" sz="1100" b="0" i="0" u="none" strike="noStrike">
                          <a:solidFill>
                            <a:srgbClr val="000000"/>
                          </a:solidFill>
                          <a:effectLst/>
                          <a:latin typeface="Calibri"/>
                        </a:rPr>
                        <a:t>30</a:t>
                      </a:r>
                    </a:p>
                  </a:txBody>
                  <a:tcPr marL="7620" marR="762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tr>
              <a:tr h="260954">
                <a:tc vMerge="1">
                  <a:txBody>
                    <a:bodyPr/>
                    <a:lstStyle/>
                    <a:p>
                      <a:endParaRPr lang="en-US"/>
                    </a:p>
                  </a:txBody>
                  <a:tcPr/>
                </a:tc>
                <a:tc>
                  <a:txBody>
                    <a:bodyPr/>
                    <a:lstStyle/>
                    <a:p>
                      <a:pPr algn="r" fontAlgn="t"/>
                      <a:r>
                        <a:rPr lang="en-US" sz="1100" b="0" i="0" u="none" strike="noStrike">
                          <a:solidFill>
                            <a:srgbClr val="000000"/>
                          </a:solidFill>
                          <a:effectLst/>
                          <a:latin typeface="Calibri"/>
                        </a:rPr>
                        <a:t>13.33</a:t>
                      </a:r>
                    </a:p>
                  </a:txBody>
                  <a:tcPr marL="7620" marR="762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r" fontAlgn="t"/>
                      <a:r>
                        <a:rPr lang="en-US" sz="1100" b="0" i="0" u="none" strike="noStrike">
                          <a:solidFill>
                            <a:srgbClr val="000000"/>
                          </a:solidFill>
                          <a:effectLst/>
                          <a:latin typeface="Calibri"/>
                        </a:rPr>
                        <a:t>86.67</a:t>
                      </a:r>
                    </a:p>
                  </a:txBody>
                  <a:tcPr marL="7620" marR="762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r" fontAlgn="t"/>
                      <a:r>
                        <a:rPr lang="en-US" sz="1100" b="0" i="0" u="none" strike="noStrike">
                          <a:solidFill>
                            <a:srgbClr val="000000"/>
                          </a:solidFill>
                          <a:effectLst/>
                          <a:latin typeface="Calibri"/>
                        </a:rPr>
                        <a:t>100</a:t>
                      </a:r>
                    </a:p>
                  </a:txBody>
                  <a:tcPr marL="7620" marR="762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tr>
              <a:tr h="250517">
                <a:tc rowSpan="2">
                  <a:txBody>
                    <a:bodyPr/>
                    <a:lstStyle/>
                    <a:p>
                      <a:pPr algn="ctr" fontAlgn="t"/>
                      <a:r>
                        <a:rPr lang="en-US" sz="1100" b="1" i="0" u="none" strike="noStrike">
                          <a:solidFill>
                            <a:srgbClr val="000000"/>
                          </a:solidFill>
                          <a:effectLst/>
                          <a:latin typeface="Arial"/>
                        </a:rPr>
                        <a:t>Total</a:t>
                      </a:r>
                    </a:p>
                  </a:txBody>
                  <a:tcPr marL="7620" marR="762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r" fontAlgn="t"/>
                      <a:r>
                        <a:rPr lang="en-US" sz="1100" b="0" i="0" u="none" strike="noStrike">
                          <a:solidFill>
                            <a:srgbClr val="000000"/>
                          </a:solidFill>
                          <a:effectLst/>
                          <a:latin typeface="Calibri"/>
                        </a:rPr>
                        <a:t>42</a:t>
                      </a:r>
                    </a:p>
                  </a:txBody>
                  <a:tcPr marL="7620" marR="762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r" fontAlgn="t"/>
                      <a:r>
                        <a:rPr lang="en-US" sz="1100" b="0" i="0" u="none" strike="noStrike">
                          <a:solidFill>
                            <a:srgbClr val="000000"/>
                          </a:solidFill>
                          <a:effectLst/>
                          <a:latin typeface="Calibri"/>
                        </a:rPr>
                        <a:t>33</a:t>
                      </a:r>
                    </a:p>
                  </a:txBody>
                  <a:tcPr marL="7620" marR="762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r" fontAlgn="t"/>
                      <a:r>
                        <a:rPr lang="en-US" sz="1100" b="0" i="0" u="none" strike="noStrike">
                          <a:solidFill>
                            <a:srgbClr val="000000"/>
                          </a:solidFill>
                          <a:effectLst/>
                          <a:latin typeface="Calibri"/>
                        </a:rPr>
                        <a:t>75</a:t>
                      </a:r>
                    </a:p>
                  </a:txBody>
                  <a:tcPr marL="7620" marR="762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tr>
              <a:tr h="250517">
                <a:tc vMerge="1">
                  <a:txBody>
                    <a:bodyPr/>
                    <a:lstStyle/>
                    <a:p>
                      <a:endParaRPr lang="en-US"/>
                    </a:p>
                  </a:txBody>
                  <a:tcPr/>
                </a:tc>
                <a:tc>
                  <a:txBody>
                    <a:bodyPr/>
                    <a:lstStyle/>
                    <a:p>
                      <a:pPr algn="r" fontAlgn="t"/>
                      <a:r>
                        <a:rPr lang="en-US" sz="1100" b="0" i="0" u="none" strike="noStrike">
                          <a:solidFill>
                            <a:srgbClr val="000000"/>
                          </a:solidFill>
                          <a:effectLst/>
                          <a:latin typeface="Calibri"/>
                        </a:rPr>
                        <a:t>56</a:t>
                      </a:r>
                    </a:p>
                  </a:txBody>
                  <a:tcPr marL="7620" marR="762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r" fontAlgn="t"/>
                      <a:r>
                        <a:rPr lang="en-US" sz="1100" b="0" i="0" u="none" strike="noStrike">
                          <a:solidFill>
                            <a:srgbClr val="000000"/>
                          </a:solidFill>
                          <a:effectLst/>
                          <a:latin typeface="Calibri"/>
                        </a:rPr>
                        <a:t>44</a:t>
                      </a:r>
                    </a:p>
                  </a:txBody>
                  <a:tcPr marL="7620" marR="762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r" fontAlgn="t"/>
                      <a:r>
                        <a:rPr lang="en-US" sz="1100" b="0" i="0" u="none" strike="noStrike">
                          <a:solidFill>
                            <a:srgbClr val="000000"/>
                          </a:solidFill>
                          <a:effectLst/>
                          <a:latin typeface="Calibri"/>
                        </a:rPr>
                        <a:t>100</a:t>
                      </a:r>
                    </a:p>
                  </a:txBody>
                  <a:tcPr marL="7620" marR="762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r>
              <a:tr h="250517">
                <a:tc rowSpan="2">
                  <a:txBody>
                    <a:bodyPr/>
                    <a:lstStyle/>
                    <a:p>
                      <a:pPr algn="ctr" fontAlgn="t"/>
                      <a:r>
                        <a:rPr lang="en-US" sz="1100" b="1" i="0" u="none" strike="noStrike">
                          <a:solidFill>
                            <a:srgbClr val="000000"/>
                          </a:solidFill>
                          <a:effectLst/>
                          <a:latin typeface="Arial"/>
                        </a:rPr>
                        <a:t>Priors</a:t>
                      </a:r>
                    </a:p>
                  </a:txBody>
                  <a:tcPr marL="7620" marR="762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r" fontAlgn="t"/>
                      <a:r>
                        <a:rPr lang="en-US" sz="1100" b="0" i="0" u="none" strike="noStrike" dirty="0">
                          <a:solidFill>
                            <a:srgbClr val="000000"/>
                          </a:solidFill>
                          <a:effectLst/>
                          <a:latin typeface="Calibri"/>
                        </a:rPr>
                        <a:t>0.6</a:t>
                      </a:r>
                    </a:p>
                  </a:txBody>
                  <a:tcPr marL="7620" marR="762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r" fontAlgn="t"/>
                      <a:r>
                        <a:rPr lang="en-US" sz="1100" b="0" i="0" u="none" strike="noStrike" dirty="0">
                          <a:solidFill>
                            <a:srgbClr val="000000"/>
                          </a:solidFill>
                          <a:effectLst/>
                          <a:latin typeface="Calibri"/>
                        </a:rPr>
                        <a:t>0.4</a:t>
                      </a:r>
                    </a:p>
                  </a:txBody>
                  <a:tcPr marL="7620" marR="762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t"/>
                      <a:r>
                        <a:rPr lang="en-US" sz="1100" b="0" i="0" u="none" strike="noStrike">
                          <a:solidFill>
                            <a:srgbClr val="000000"/>
                          </a:solidFill>
                          <a:effectLst/>
                          <a:latin typeface="Calibri"/>
                        </a:rPr>
                        <a:t> </a:t>
                      </a:r>
                    </a:p>
                  </a:txBody>
                  <a:tcPr marL="7620" marR="762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r>
              <a:tr h="260954">
                <a:tc vMerge="1">
                  <a:txBody>
                    <a:bodyPr/>
                    <a:lstStyle/>
                    <a:p>
                      <a:endParaRPr lang="en-US"/>
                    </a:p>
                  </a:txBody>
                  <a:tcPr/>
                </a:tc>
                <a:tc>
                  <a:txBody>
                    <a:bodyPr/>
                    <a:lstStyle/>
                    <a:p>
                      <a:pPr algn="l" fontAlgn="t"/>
                      <a:r>
                        <a:rPr lang="en-US" sz="1100" b="0" i="0" u="none" strike="noStrike">
                          <a:solidFill>
                            <a:srgbClr val="000000"/>
                          </a:solidFill>
                          <a:effectLst/>
                          <a:latin typeface="Calibri"/>
                        </a:rPr>
                        <a:t> </a:t>
                      </a:r>
                    </a:p>
                  </a:txBody>
                  <a:tcPr marL="7620" marR="762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l" fontAlgn="t"/>
                      <a:r>
                        <a:rPr lang="en-US" sz="1100" b="0" i="0" u="none" strike="noStrike">
                          <a:solidFill>
                            <a:srgbClr val="000000"/>
                          </a:solidFill>
                          <a:effectLst/>
                          <a:latin typeface="Calibri"/>
                        </a:rPr>
                        <a:t> </a:t>
                      </a:r>
                    </a:p>
                  </a:txBody>
                  <a:tcPr marL="7620" marR="762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l" fontAlgn="t"/>
                      <a:r>
                        <a:rPr lang="en-US" sz="1100" b="0" i="0" u="none" strike="noStrike" dirty="0">
                          <a:solidFill>
                            <a:srgbClr val="000000"/>
                          </a:solidFill>
                          <a:effectLst/>
                          <a:latin typeface="Calibri"/>
                        </a:rPr>
                        <a:t> </a:t>
                      </a:r>
                    </a:p>
                  </a:txBody>
                  <a:tcPr marL="7620" marR="762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7" name="TextBox 6"/>
          <p:cNvSpPr txBox="1"/>
          <p:nvPr/>
        </p:nvSpPr>
        <p:spPr>
          <a:xfrm>
            <a:off x="6400800" y="5105400"/>
            <a:ext cx="3657600" cy="369332"/>
          </a:xfrm>
          <a:prstGeom prst="rect">
            <a:avLst/>
          </a:prstGeom>
          <a:noFill/>
        </p:spPr>
        <p:txBody>
          <a:bodyPr wrap="square" rtlCol="0">
            <a:spAutoFit/>
          </a:bodyPr>
          <a:lstStyle/>
          <a:p>
            <a:r>
              <a:rPr lang="en-US" dirty="0" smtClean="0"/>
              <a:t>Roughly 85% accuracy</a:t>
            </a:r>
            <a:endParaRPr lang="en-US" dirty="0"/>
          </a:p>
        </p:txBody>
      </p:sp>
    </p:spTree>
    <p:extLst>
      <p:ext uri="{BB962C8B-B14F-4D97-AF65-F5344CB8AC3E}">
        <p14:creationId xmlns:p14="http://schemas.microsoft.com/office/powerpoint/2010/main" val="84635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400" dirty="0" smtClean="0"/>
              <a:t>Classification summary </a:t>
            </a:r>
            <a:br>
              <a:rPr lang="en-US" sz="2400" dirty="0" smtClean="0"/>
            </a:br>
            <a:r>
              <a:rPr lang="en-US" sz="2400" dirty="0" smtClean="0"/>
              <a:t>How well we did (CROSS VALIDATION/ Not </a:t>
            </a:r>
            <a:r>
              <a:rPr lang="en-US" sz="2400" dirty="0" err="1" smtClean="0"/>
              <a:t>reSubstitution</a:t>
            </a:r>
            <a:r>
              <a:rPr lang="en-US" sz="2400" dirty="0" smtClean="0"/>
              <a:t>)</a:t>
            </a:r>
            <a:endParaRPr 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289285258"/>
              </p:ext>
            </p:extLst>
          </p:nvPr>
        </p:nvGraphicFramePr>
        <p:xfrm>
          <a:off x="409575" y="5105400"/>
          <a:ext cx="8407400" cy="1402080"/>
        </p:xfrm>
        <a:graphic>
          <a:graphicData uri="http://schemas.openxmlformats.org/drawingml/2006/table">
            <a:tbl>
              <a:tblPr/>
              <a:tblGrid>
                <a:gridCol w="2101850"/>
                <a:gridCol w="2101850"/>
                <a:gridCol w="2101850"/>
                <a:gridCol w="2101850"/>
              </a:tblGrid>
              <a:tr h="0">
                <a:tc gridSpan="4">
                  <a:txBody>
                    <a:bodyPr/>
                    <a:lstStyle/>
                    <a:p>
                      <a:pPr fontAlgn="t"/>
                      <a:r>
                        <a:rPr lang="en-US" b="0" i="0" dirty="0">
                          <a:solidFill>
                            <a:srgbClr val="000000"/>
                          </a:solidFill>
                          <a:effectLst/>
                          <a:latin typeface="Arial"/>
                        </a:rPr>
                        <a:t>Error Count Estimates for Group</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0">
                <a:tc>
                  <a:txBody>
                    <a:bodyPr/>
                    <a:lstStyle/>
                    <a:p>
                      <a:pPr fontAlgn="t"/>
                      <a:r>
                        <a:rPr lang="en-US" b="0" i="0">
                          <a:solidFill>
                            <a:srgbClr val="000000"/>
                          </a:solidFill>
                          <a:effectLst/>
                          <a:latin typeface="Arial"/>
                        </a:rPr>
                        <a:t> </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Carriers </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Noncarriers</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Total</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r>
              <a:tr h="0">
                <a:tc>
                  <a:txBody>
                    <a:bodyPr/>
                    <a:lstStyle/>
                    <a:p>
                      <a:pPr fontAlgn="t"/>
                      <a:r>
                        <a:rPr lang="en-US" b="0" i="0">
                          <a:solidFill>
                            <a:srgbClr val="000000"/>
                          </a:solidFill>
                          <a:effectLst/>
                          <a:latin typeface="Arial"/>
                        </a:rPr>
                        <a:t>Rate</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0.1556</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dirty="0">
                          <a:solidFill>
                            <a:srgbClr val="000000"/>
                          </a:solidFill>
                          <a:effectLst/>
                          <a:latin typeface="Arial"/>
                        </a:rPr>
                        <a:t>0.1333</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dirty="0">
                          <a:solidFill>
                            <a:srgbClr val="000000"/>
                          </a:solidFill>
                          <a:effectLst/>
                          <a:latin typeface="Arial"/>
                        </a:rPr>
                        <a:t>0.1467</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r>
              <a:tr h="0">
                <a:tc>
                  <a:txBody>
                    <a:bodyPr/>
                    <a:lstStyle/>
                    <a:p>
                      <a:pPr fontAlgn="t"/>
                      <a:r>
                        <a:rPr lang="en-US" b="0" i="0">
                          <a:solidFill>
                            <a:srgbClr val="000000"/>
                          </a:solidFill>
                          <a:effectLst/>
                          <a:latin typeface="Arial"/>
                        </a:rPr>
                        <a:t>Priors</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dirty="0">
                          <a:solidFill>
                            <a:srgbClr val="000000"/>
                          </a:solidFill>
                          <a:effectLst/>
                          <a:latin typeface="Arial"/>
                        </a:rPr>
                        <a:t>0.6000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dirty="0">
                          <a:solidFill>
                            <a:srgbClr val="000000"/>
                          </a:solidFill>
                          <a:effectLst/>
                          <a:latin typeface="Arial"/>
                        </a:rPr>
                        <a:t>0.4000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dirty="0">
                          <a:solidFill>
                            <a:srgbClr val="000000"/>
                          </a:solidFill>
                          <a:effectLst/>
                          <a:latin typeface="Arial"/>
                        </a:rPr>
                        <a:t> </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a:noFill/>
                    </a:lnB>
                    <a:solidFill>
                      <a:srgbClr val="FAFBFE"/>
                    </a:solidFill>
                  </a:tcPr>
                </a:tc>
              </a:tr>
            </a:tbl>
          </a:graphicData>
        </a:graphic>
      </p:graphicFrame>
      <p:sp>
        <p:nvSpPr>
          <p:cNvPr id="6" name="Rectangle 1"/>
          <p:cNvSpPr>
            <a:spLocks noChangeArrowheads="1"/>
          </p:cNvSpPr>
          <p:nvPr/>
        </p:nvSpPr>
        <p:spPr bwMode="auto">
          <a:xfrm>
            <a:off x="381000" y="3221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8088" tIns="45720" rIns="38088"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
            </a:r>
            <a:br>
              <a:rPr kumimoji="0" lang="en-US" altLang="en-US" sz="1800" b="0" i="0" u="none" strike="noStrike" cap="none" normalizeH="0" baseline="0" smtClean="0">
                <a:ln>
                  <a:noFill/>
                </a:ln>
                <a:solidFill>
                  <a:srgbClr val="000000"/>
                </a:solidFill>
                <a:effectLst/>
                <a:latin typeface="Arial" pitchFamily="34" charset="0"/>
                <a:cs typeface="Arial" pitchFamily="34" charset="0"/>
              </a:rPr>
            </a:br>
            <a:endParaRPr kumimoji="0" lang="en-US" altLang="en-US" sz="1800" b="0" i="0" u="none" strike="noStrike" cap="none" normalizeH="0" baseline="0" smtClean="0">
              <a:ln>
                <a:noFill/>
              </a:ln>
              <a:solidFill>
                <a:srgbClr val="0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
            </a:r>
            <a:br>
              <a:rPr kumimoji="0" lang="en-US" altLang="en-US" sz="1800" b="0" i="0" u="none" strike="noStrike" cap="none" normalizeH="0" baseline="0" smtClean="0">
                <a:ln>
                  <a:noFill/>
                </a:ln>
                <a:solidFill>
                  <a:srgbClr val="000000"/>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612341959"/>
              </p:ext>
            </p:extLst>
          </p:nvPr>
        </p:nvGraphicFramePr>
        <p:xfrm>
          <a:off x="381000" y="1676400"/>
          <a:ext cx="4191000" cy="3267153"/>
        </p:xfrm>
        <a:graphic>
          <a:graphicData uri="http://schemas.openxmlformats.org/drawingml/2006/table">
            <a:tbl>
              <a:tblPr/>
              <a:tblGrid>
                <a:gridCol w="824460"/>
                <a:gridCol w="1271040"/>
                <a:gridCol w="1271040"/>
                <a:gridCol w="824460"/>
              </a:tblGrid>
              <a:tr h="480157">
                <a:tc gridSpan="4">
                  <a:txBody>
                    <a:bodyPr/>
                    <a:lstStyle/>
                    <a:p>
                      <a:pPr algn="ctr" fontAlgn="t"/>
                      <a:r>
                        <a:rPr lang="en-US" sz="1100" b="1" i="0" u="none" strike="noStrike" dirty="0">
                          <a:solidFill>
                            <a:srgbClr val="000000"/>
                          </a:solidFill>
                          <a:effectLst/>
                          <a:latin typeface="Arial"/>
                        </a:rPr>
                        <a:t>Number of Observations and Percent Classified</a:t>
                      </a:r>
                    </a:p>
                  </a:txBody>
                  <a:tcPr marL="7620" marR="762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260954">
                <a:tc gridSpan="4">
                  <a:txBody>
                    <a:bodyPr/>
                    <a:lstStyle/>
                    <a:p>
                      <a:pPr algn="ctr" fontAlgn="t"/>
                      <a:r>
                        <a:rPr lang="en-US" sz="1100" b="1" i="0" u="none" strike="noStrike">
                          <a:solidFill>
                            <a:srgbClr val="000000"/>
                          </a:solidFill>
                          <a:effectLst/>
                          <a:latin typeface="Arial"/>
                        </a:rPr>
                        <a:t>into Group</a:t>
                      </a:r>
                    </a:p>
                  </a:txBody>
                  <a:tcPr marL="7620" marR="762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490595">
                <a:tc>
                  <a:txBody>
                    <a:bodyPr/>
                    <a:lstStyle/>
                    <a:p>
                      <a:pPr algn="ctr" fontAlgn="t"/>
                      <a:r>
                        <a:rPr lang="en-US" sz="1100" b="1" i="0" u="none" strike="noStrike">
                          <a:solidFill>
                            <a:srgbClr val="000000"/>
                          </a:solidFill>
                          <a:effectLst/>
                          <a:latin typeface="Arial"/>
                        </a:rPr>
                        <a:t>From Group</a:t>
                      </a:r>
                    </a:p>
                  </a:txBody>
                  <a:tcPr marL="7620" marR="7620" marT="762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t"/>
                      <a:r>
                        <a:rPr lang="en-US" sz="1100" b="1" i="0" u="none" strike="noStrike">
                          <a:solidFill>
                            <a:srgbClr val="000000"/>
                          </a:solidFill>
                          <a:effectLst/>
                          <a:latin typeface="Arial"/>
                        </a:rPr>
                        <a:t>Carriers</a:t>
                      </a:r>
                    </a:p>
                  </a:txBody>
                  <a:tcPr marL="7620" marR="7620" marT="762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t"/>
                      <a:r>
                        <a:rPr lang="en-US" sz="1100" b="1" i="0" u="none" strike="noStrike">
                          <a:solidFill>
                            <a:srgbClr val="000000"/>
                          </a:solidFill>
                          <a:effectLst/>
                          <a:latin typeface="Arial"/>
                        </a:rPr>
                        <a:t>Noncarriers</a:t>
                      </a:r>
                    </a:p>
                  </a:txBody>
                  <a:tcPr marL="7620" marR="7620" marT="762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t"/>
                      <a:r>
                        <a:rPr lang="en-US" sz="1100" b="1" i="0" u="none" strike="noStrike">
                          <a:solidFill>
                            <a:srgbClr val="000000"/>
                          </a:solidFill>
                          <a:effectLst/>
                          <a:latin typeface="Arial"/>
                        </a:rPr>
                        <a:t>Total</a:t>
                      </a:r>
                    </a:p>
                  </a:txBody>
                  <a:tcPr marL="7620" marR="7620" marT="762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50517">
                <a:tc rowSpan="2">
                  <a:txBody>
                    <a:bodyPr/>
                    <a:lstStyle/>
                    <a:p>
                      <a:pPr algn="ctr" fontAlgn="t"/>
                      <a:r>
                        <a:rPr lang="en-US" sz="1100" b="1" i="0" u="none" strike="noStrike">
                          <a:solidFill>
                            <a:srgbClr val="000000"/>
                          </a:solidFill>
                          <a:effectLst/>
                          <a:latin typeface="Arial"/>
                        </a:rPr>
                        <a:t>Carriers</a:t>
                      </a:r>
                    </a:p>
                  </a:txBody>
                  <a:tcPr marL="7620" marR="762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fontAlgn="t"/>
                      <a:r>
                        <a:rPr lang="en-US" sz="1100" b="0" i="0" u="none" strike="noStrike">
                          <a:solidFill>
                            <a:srgbClr val="000000"/>
                          </a:solidFill>
                          <a:effectLst/>
                          <a:latin typeface="Calibri"/>
                        </a:rPr>
                        <a:t>38</a:t>
                      </a:r>
                    </a:p>
                  </a:txBody>
                  <a:tcPr marL="7620" marR="762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r" fontAlgn="t"/>
                      <a:r>
                        <a:rPr lang="en-US" sz="1100" b="0" i="0" u="none" strike="noStrike">
                          <a:solidFill>
                            <a:srgbClr val="000000"/>
                          </a:solidFill>
                          <a:effectLst/>
                          <a:latin typeface="Calibri"/>
                        </a:rPr>
                        <a:t>7</a:t>
                      </a:r>
                    </a:p>
                  </a:txBody>
                  <a:tcPr marL="7620" marR="762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r" fontAlgn="t"/>
                      <a:r>
                        <a:rPr lang="en-US" sz="1100" b="0" i="0" u="none" strike="noStrike">
                          <a:solidFill>
                            <a:srgbClr val="000000"/>
                          </a:solidFill>
                          <a:effectLst/>
                          <a:latin typeface="Calibri"/>
                        </a:rPr>
                        <a:t>45</a:t>
                      </a:r>
                    </a:p>
                  </a:txBody>
                  <a:tcPr marL="7620" marR="762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tr>
              <a:tr h="260954">
                <a:tc vMerge="1">
                  <a:txBody>
                    <a:bodyPr/>
                    <a:lstStyle/>
                    <a:p>
                      <a:endParaRPr lang="en-US"/>
                    </a:p>
                  </a:txBody>
                  <a:tcPr/>
                </a:tc>
                <a:tc>
                  <a:txBody>
                    <a:bodyPr/>
                    <a:lstStyle/>
                    <a:p>
                      <a:pPr algn="r" fontAlgn="t"/>
                      <a:r>
                        <a:rPr lang="en-US" sz="1100" b="0" i="0" u="none" strike="noStrike">
                          <a:solidFill>
                            <a:srgbClr val="000000"/>
                          </a:solidFill>
                          <a:effectLst/>
                          <a:latin typeface="Calibri"/>
                        </a:rPr>
                        <a:t>84.44</a:t>
                      </a:r>
                    </a:p>
                  </a:txBody>
                  <a:tcPr marL="7620" marR="762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r" fontAlgn="t"/>
                      <a:r>
                        <a:rPr lang="en-US" sz="1100" b="0" i="0" u="none" strike="noStrike">
                          <a:solidFill>
                            <a:srgbClr val="000000"/>
                          </a:solidFill>
                          <a:effectLst/>
                          <a:latin typeface="Calibri"/>
                        </a:rPr>
                        <a:t>15.56</a:t>
                      </a:r>
                    </a:p>
                  </a:txBody>
                  <a:tcPr marL="7620" marR="762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r" fontAlgn="t"/>
                      <a:r>
                        <a:rPr lang="en-US" sz="1100" b="0" i="0" u="none" strike="noStrike">
                          <a:solidFill>
                            <a:srgbClr val="000000"/>
                          </a:solidFill>
                          <a:effectLst/>
                          <a:latin typeface="Calibri"/>
                        </a:rPr>
                        <a:t>100</a:t>
                      </a:r>
                    </a:p>
                  </a:txBody>
                  <a:tcPr marL="7620" marR="762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tr>
              <a:tr h="250517">
                <a:tc rowSpan="2">
                  <a:txBody>
                    <a:bodyPr/>
                    <a:lstStyle/>
                    <a:p>
                      <a:pPr algn="ctr" fontAlgn="t"/>
                      <a:r>
                        <a:rPr lang="en-US" sz="1100" b="1" i="0" u="none" strike="noStrike">
                          <a:solidFill>
                            <a:srgbClr val="000000"/>
                          </a:solidFill>
                          <a:effectLst/>
                          <a:latin typeface="Arial"/>
                        </a:rPr>
                        <a:t>Noncarriers</a:t>
                      </a:r>
                    </a:p>
                  </a:txBody>
                  <a:tcPr marL="7620" marR="762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fontAlgn="t"/>
                      <a:r>
                        <a:rPr lang="en-US" sz="1100" b="0" i="0" u="none" strike="noStrike">
                          <a:solidFill>
                            <a:srgbClr val="000000"/>
                          </a:solidFill>
                          <a:effectLst/>
                          <a:latin typeface="Calibri"/>
                        </a:rPr>
                        <a:t>4</a:t>
                      </a:r>
                    </a:p>
                  </a:txBody>
                  <a:tcPr marL="7620" marR="762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r" fontAlgn="t"/>
                      <a:r>
                        <a:rPr lang="en-US" sz="1100" b="0" i="0" u="none" strike="noStrike">
                          <a:solidFill>
                            <a:srgbClr val="000000"/>
                          </a:solidFill>
                          <a:effectLst/>
                          <a:latin typeface="Calibri"/>
                        </a:rPr>
                        <a:t>26</a:t>
                      </a:r>
                    </a:p>
                  </a:txBody>
                  <a:tcPr marL="7620" marR="762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r" fontAlgn="t"/>
                      <a:r>
                        <a:rPr lang="en-US" sz="1100" b="0" i="0" u="none" strike="noStrike">
                          <a:solidFill>
                            <a:srgbClr val="000000"/>
                          </a:solidFill>
                          <a:effectLst/>
                          <a:latin typeface="Calibri"/>
                        </a:rPr>
                        <a:t>30</a:t>
                      </a:r>
                    </a:p>
                  </a:txBody>
                  <a:tcPr marL="7620" marR="762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tr>
              <a:tr h="260954">
                <a:tc vMerge="1">
                  <a:txBody>
                    <a:bodyPr/>
                    <a:lstStyle/>
                    <a:p>
                      <a:endParaRPr lang="en-US"/>
                    </a:p>
                  </a:txBody>
                  <a:tcPr/>
                </a:tc>
                <a:tc>
                  <a:txBody>
                    <a:bodyPr/>
                    <a:lstStyle/>
                    <a:p>
                      <a:pPr algn="r" fontAlgn="t"/>
                      <a:r>
                        <a:rPr lang="en-US" sz="1100" b="0" i="0" u="none" strike="noStrike">
                          <a:solidFill>
                            <a:srgbClr val="000000"/>
                          </a:solidFill>
                          <a:effectLst/>
                          <a:latin typeface="Calibri"/>
                        </a:rPr>
                        <a:t>13.33</a:t>
                      </a:r>
                    </a:p>
                  </a:txBody>
                  <a:tcPr marL="7620" marR="762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r" fontAlgn="t"/>
                      <a:r>
                        <a:rPr lang="en-US" sz="1100" b="0" i="0" u="none" strike="noStrike">
                          <a:solidFill>
                            <a:srgbClr val="000000"/>
                          </a:solidFill>
                          <a:effectLst/>
                          <a:latin typeface="Calibri"/>
                        </a:rPr>
                        <a:t>86.67</a:t>
                      </a:r>
                    </a:p>
                  </a:txBody>
                  <a:tcPr marL="7620" marR="762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r" fontAlgn="t"/>
                      <a:r>
                        <a:rPr lang="en-US" sz="1100" b="0" i="0" u="none" strike="noStrike">
                          <a:solidFill>
                            <a:srgbClr val="000000"/>
                          </a:solidFill>
                          <a:effectLst/>
                          <a:latin typeface="Calibri"/>
                        </a:rPr>
                        <a:t>100</a:t>
                      </a:r>
                    </a:p>
                  </a:txBody>
                  <a:tcPr marL="7620" marR="762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tr>
              <a:tr h="250517">
                <a:tc rowSpan="2">
                  <a:txBody>
                    <a:bodyPr/>
                    <a:lstStyle/>
                    <a:p>
                      <a:pPr algn="ctr" fontAlgn="t"/>
                      <a:r>
                        <a:rPr lang="en-US" sz="1100" b="1" i="0" u="none" strike="noStrike">
                          <a:solidFill>
                            <a:srgbClr val="000000"/>
                          </a:solidFill>
                          <a:effectLst/>
                          <a:latin typeface="Arial"/>
                        </a:rPr>
                        <a:t>Total</a:t>
                      </a:r>
                    </a:p>
                  </a:txBody>
                  <a:tcPr marL="7620" marR="762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r" fontAlgn="t"/>
                      <a:r>
                        <a:rPr lang="en-US" sz="1100" b="0" i="0" u="none" strike="noStrike">
                          <a:solidFill>
                            <a:srgbClr val="000000"/>
                          </a:solidFill>
                          <a:effectLst/>
                          <a:latin typeface="Calibri"/>
                        </a:rPr>
                        <a:t>42</a:t>
                      </a:r>
                    </a:p>
                  </a:txBody>
                  <a:tcPr marL="7620" marR="762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r" fontAlgn="t"/>
                      <a:r>
                        <a:rPr lang="en-US" sz="1100" b="0" i="0" u="none" strike="noStrike">
                          <a:solidFill>
                            <a:srgbClr val="000000"/>
                          </a:solidFill>
                          <a:effectLst/>
                          <a:latin typeface="Calibri"/>
                        </a:rPr>
                        <a:t>33</a:t>
                      </a:r>
                    </a:p>
                  </a:txBody>
                  <a:tcPr marL="7620" marR="762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r" fontAlgn="t"/>
                      <a:r>
                        <a:rPr lang="en-US" sz="1100" b="0" i="0" u="none" strike="noStrike">
                          <a:solidFill>
                            <a:srgbClr val="000000"/>
                          </a:solidFill>
                          <a:effectLst/>
                          <a:latin typeface="Calibri"/>
                        </a:rPr>
                        <a:t>75</a:t>
                      </a:r>
                    </a:p>
                  </a:txBody>
                  <a:tcPr marL="7620" marR="762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tr>
              <a:tr h="250517">
                <a:tc vMerge="1">
                  <a:txBody>
                    <a:bodyPr/>
                    <a:lstStyle/>
                    <a:p>
                      <a:endParaRPr lang="en-US"/>
                    </a:p>
                  </a:txBody>
                  <a:tcPr/>
                </a:tc>
                <a:tc>
                  <a:txBody>
                    <a:bodyPr/>
                    <a:lstStyle/>
                    <a:p>
                      <a:pPr algn="r" fontAlgn="t"/>
                      <a:r>
                        <a:rPr lang="en-US" sz="1100" b="0" i="0" u="none" strike="noStrike">
                          <a:solidFill>
                            <a:srgbClr val="000000"/>
                          </a:solidFill>
                          <a:effectLst/>
                          <a:latin typeface="Calibri"/>
                        </a:rPr>
                        <a:t>56</a:t>
                      </a:r>
                    </a:p>
                  </a:txBody>
                  <a:tcPr marL="7620" marR="762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r" fontAlgn="t"/>
                      <a:r>
                        <a:rPr lang="en-US" sz="1100" b="0" i="0" u="none" strike="noStrike">
                          <a:solidFill>
                            <a:srgbClr val="000000"/>
                          </a:solidFill>
                          <a:effectLst/>
                          <a:latin typeface="Calibri"/>
                        </a:rPr>
                        <a:t>44</a:t>
                      </a:r>
                    </a:p>
                  </a:txBody>
                  <a:tcPr marL="7620" marR="762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r" fontAlgn="t"/>
                      <a:r>
                        <a:rPr lang="en-US" sz="1100" b="0" i="0" u="none" strike="noStrike">
                          <a:solidFill>
                            <a:srgbClr val="000000"/>
                          </a:solidFill>
                          <a:effectLst/>
                          <a:latin typeface="Calibri"/>
                        </a:rPr>
                        <a:t>100</a:t>
                      </a:r>
                    </a:p>
                  </a:txBody>
                  <a:tcPr marL="7620" marR="762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r>
              <a:tr h="250517">
                <a:tc rowSpan="2">
                  <a:txBody>
                    <a:bodyPr/>
                    <a:lstStyle/>
                    <a:p>
                      <a:pPr algn="ctr" fontAlgn="t"/>
                      <a:r>
                        <a:rPr lang="en-US" sz="1100" b="1" i="0" u="none" strike="noStrike">
                          <a:solidFill>
                            <a:srgbClr val="000000"/>
                          </a:solidFill>
                          <a:effectLst/>
                          <a:latin typeface="Arial"/>
                        </a:rPr>
                        <a:t>Priors</a:t>
                      </a:r>
                    </a:p>
                  </a:txBody>
                  <a:tcPr marL="7620" marR="762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r" fontAlgn="t"/>
                      <a:r>
                        <a:rPr lang="en-US" sz="1100" b="0" i="0" u="none" strike="noStrike" dirty="0">
                          <a:solidFill>
                            <a:srgbClr val="000000"/>
                          </a:solidFill>
                          <a:effectLst/>
                          <a:latin typeface="Calibri"/>
                        </a:rPr>
                        <a:t>0.6</a:t>
                      </a:r>
                    </a:p>
                  </a:txBody>
                  <a:tcPr marL="7620" marR="762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r" fontAlgn="t"/>
                      <a:r>
                        <a:rPr lang="en-US" sz="1100" b="0" i="0" u="none" strike="noStrike" dirty="0">
                          <a:solidFill>
                            <a:srgbClr val="000000"/>
                          </a:solidFill>
                          <a:effectLst/>
                          <a:latin typeface="Calibri"/>
                        </a:rPr>
                        <a:t>0.4</a:t>
                      </a:r>
                    </a:p>
                  </a:txBody>
                  <a:tcPr marL="7620" marR="762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t"/>
                      <a:r>
                        <a:rPr lang="en-US" sz="1100" b="0" i="0" u="none" strike="noStrike">
                          <a:solidFill>
                            <a:srgbClr val="000000"/>
                          </a:solidFill>
                          <a:effectLst/>
                          <a:latin typeface="Calibri"/>
                        </a:rPr>
                        <a:t> </a:t>
                      </a:r>
                    </a:p>
                  </a:txBody>
                  <a:tcPr marL="7620" marR="762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r>
              <a:tr h="260954">
                <a:tc vMerge="1">
                  <a:txBody>
                    <a:bodyPr/>
                    <a:lstStyle/>
                    <a:p>
                      <a:endParaRPr lang="en-US"/>
                    </a:p>
                  </a:txBody>
                  <a:tcPr/>
                </a:tc>
                <a:tc>
                  <a:txBody>
                    <a:bodyPr/>
                    <a:lstStyle/>
                    <a:p>
                      <a:pPr algn="l" fontAlgn="t"/>
                      <a:r>
                        <a:rPr lang="en-US" sz="1100" b="0" i="0" u="none" strike="noStrike">
                          <a:solidFill>
                            <a:srgbClr val="000000"/>
                          </a:solidFill>
                          <a:effectLst/>
                          <a:latin typeface="Calibri"/>
                        </a:rPr>
                        <a:t> </a:t>
                      </a:r>
                    </a:p>
                  </a:txBody>
                  <a:tcPr marL="7620" marR="762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l" fontAlgn="t"/>
                      <a:r>
                        <a:rPr lang="en-US" sz="1100" b="0" i="0" u="none" strike="noStrike">
                          <a:solidFill>
                            <a:srgbClr val="000000"/>
                          </a:solidFill>
                          <a:effectLst/>
                          <a:latin typeface="Calibri"/>
                        </a:rPr>
                        <a:t> </a:t>
                      </a:r>
                    </a:p>
                  </a:txBody>
                  <a:tcPr marL="7620" marR="762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l" fontAlgn="t"/>
                      <a:r>
                        <a:rPr lang="en-US" sz="1100" b="0" i="0" u="none" strike="noStrike" dirty="0">
                          <a:solidFill>
                            <a:srgbClr val="000000"/>
                          </a:solidFill>
                          <a:effectLst/>
                          <a:latin typeface="Calibri"/>
                        </a:rPr>
                        <a:t> </a:t>
                      </a:r>
                    </a:p>
                  </a:txBody>
                  <a:tcPr marL="7620" marR="762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7" name="TextBox 6"/>
          <p:cNvSpPr txBox="1"/>
          <p:nvPr/>
        </p:nvSpPr>
        <p:spPr>
          <a:xfrm>
            <a:off x="6400800" y="5105400"/>
            <a:ext cx="3657600" cy="369332"/>
          </a:xfrm>
          <a:prstGeom prst="rect">
            <a:avLst/>
          </a:prstGeom>
          <a:noFill/>
        </p:spPr>
        <p:txBody>
          <a:bodyPr wrap="square" rtlCol="0">
            <a:spAutoFit/>
          </a:bodyPr>
          <a:lstStyle/>
          <a:p>
            <a:r>
              <a:rPr lang="en-US" dirty="0" smtClean="0"/>
              <a:t>Roughly 85% accuracy</a:t>
            </a:r>
            <a:endParaRPr lang="en-US" dirty="0"/>
          </a:p>
        </p:txBody>
      </p:sp>
      <p:sp>
        <p:nvSpPr>
          <p:cNvPr id="9" name="TextBox 8"/>
          <p:cNvSpPr txBox="1"/>
          <p:nvPr/>
        </p:nvSpPr>
        <p:spPr>
          <a:xfrm>
            <a:off x="5105400" y="2856636"/>
            <a:ext cx="3657600" cy="1477328"/>
          </a:xfrm>
          <a:prstGeom prst="rect">
            <a:avLst/>
          </a:prstGeom>
          <a:noFill/>
        </p:spPr>
        <p:txBody>
          <a:bodyPr wrap="square" rtlCol="0">
            <a:spAutoFit/>
          </a:bodyPr>
          <a:lstStyle/>
          <a:p>
            <a:r>
              <a:rPr lang="en-US" dirty="0" smtClean="0"/>
              <a:t>% Correct just by chance</a:t>
            </a:r>
          </a:p>
          <a:p>
            <a:endParaRPr lang="en-US" dirty="0"/>
          </a:p>
          <a:p>
            <a:r>
              <a:rPr lang="en-US" dirty="0" smtClean="0"/>
              <a:t>.6(45) +.4(30) = 39</a:t>
            </a:r>
          </a:p>
          <a:p>
            <a:endParaRPr lang="en-US" dirty="0"/>
          </a:p>
          <a:p>
            <a:r>
              <a:rPr lang="en-US" dirty="0" smtClean="0"/>
              <a:t>39/75=52%</a:t>
            </a:r>
            <a:endParaRPr lang="en-US" dirty="0"/>
          </a:p>
        </p:txBody>
      </p:sp>
    </p:spTree>
    <p:extLst>
      <p:ext uri="{BB962C8B-B14F-4D97-AF65-F5344CB8AC3E}">
        <p14:creationId xmlns:p14="http://schemas.microsoft.com/office/powerpoint/2010/main" val="2648537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243046907"/>
              </p:ext>
            </p:extLst>
          </p:nvPr>
        </p:nvGraphicFramePr>
        <p:xfrm>
          <a:off x="228600" y="2971800"/>
          <a:ext cx="8407400" cy="1752600"/>
        </p:xfrm>
        <a:graphic>
          <a:graphicData uri="http://schemas.openxmlformats.org/drawingml/2006/table">
            <a:tbl>
              <a:tblPr/>
              <a:tblGrid>
                <a:gridCol w="1681480"/>
                <a:gridCol w="1681480"/>
                <a:gridCol w="1681480"/>
                <a:gridCol w="1681480"/>
                <a:gridCol w="1681480"/>
              </a:tblGrid>
              <a:tr h="0">
                <a:tc gridSpan="5">
                  <a:txBody>
                    <a:bodyPr/>
                    <a:lstStyle/>
                    <a:p>
                      <a:pPr fontAlgn="t"/>
                      <a:r>
                        <a:rPr lang="en-US" b="0" i="0" dirty="0">
                          <a:solidFill>
                            <a:srgbClr val="000000"/>
                          </a:solidFill>
                          <a:effectLst/>
                          <a:latin typeface="Arial"/>
                        </a:rPr>
                        <a:t>Posterior Probability of Membership in Group</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a:txBody>
                    <a:bodyPr/>
                    <a:lstStyle/>
                    <a:p>
                      <a:pPr fontAlgn="t"/>
                      <a:r>
                        <a:rPr lang="en-US" b="0" i="0">
                          <a:solidFill>
                            <a:srgbClr val="000000"/>
                          </a:solidFill>
                          <a:effectLst/>
                          <a:latin typeface="Arial"/>
                        </a:rPr>
                        <a:t>Obs</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gridSpan="2">
                  <a:txBody>
                    <a:bodyPr/>
                    <a:lstStyle/>
                    <a:p>
                      <a:pPr fontAlgn="t"/>
                      <a:r>
                        <a:rPr lang="en-US" b="0" i="0">
                          <a:solidFill>
                            <a:srgbClr val="000000"/>
                          </a:solidFill>
                          <a:effectLst/>
                          <a:latin typeface="Arial"/>
                        </a:rPr>
                        <a:t>Classified into Group</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hMerge="1">
                  <a:txBody>
                    <a:bodyPr/>
                    <a:lstStyle/>
                    <a:p>
                      <a:endParaRPr lang="en-US"/>
                    </a:p>
                  </a:txBody>
                  <a:tcPr/>
                </a:tc>
                <a:tc>
                  <a:txBody>
                    <a:bodyPr/>
                    <a:lstStyle/>
                    <a:p>
                      <a:pPr fontAlgn="t"/>
                      <a:r>
                        <a:rPr lang="en-US" b="0" i="0" dirty="0">
                          <a:solidFill>
                            <a:srgbClr val="000000"/>
                          </a:solidFill>
                          <a:effectLst/>
                          <a:latin typeface="Arial"/>
                        </a:rPr>
                        <a:t>Carriers </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dirty="0" err="1">
                          <a:solidFill>
                            <a:srgbClr val="000000"/>
                          </a:solidFill>
                          <a:effectLst/>
                          <a:latin typeface="Arial"/>
                        </a:rPr>
                        <a:t>Noncarriers</a:t>
                      </a:r>
                      <a:endParaRPr lang="en-US" b="0" i="0" dirty="0">
                        <a:solidFill>
                          <a:srgbClr val="000000"/>
                        </a:solidFill>
                        <a:effectLst/>
                        <a:latin typeface="Arial"/>
                      </a:endParaRP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r>
              <a:tr h="0">
                <a:tc>
                  <a:txBody>
                    <a:bodyPr/>
                    <a:lstStyle/>
                    <a:p>
                      <a:pPr fontAlgn="t"/>
                      <a:r>
                        <a:rPr lang="en-US" b="0" i="0">
                          <a:solidFill>
                            <a:srgbClr val="000000"/>
                          </a:solidFill>
                          <a:effectLst/>
                          <a:latin typeface="Arial"/>
                        </a:rPr>
                        <a:t>1</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Noncarriers</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 </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dirty="0">
                          <a:solidFill>
                            <a:srgbClr val="000000"/>
                          </a:solidFill>
                          <a:effectLst/>
                          <a:latin typeface="Arial"/>
                        </a:rPr>
                        <a:t>0.0621</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dirty="0">
                          <a:solidFill>
                            <a:srgbClr val="000000"/>
                          </a:solidFill>
                          <a:effectLst/>
                          <a:latin typeface="Arial"/>
                        </a:rPr>
                        <a:t>0.9379</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r>
              <a:tr h="0">
                <a:tc>
                  <a:txBody>
                    <a:bodyPr/>
                    <a:lstStyle/>
                    <a:p>
                      <a:pPr fontAlgn="t"/>
                      <a:r>
                        <a:rPr lang="en-US" b="0" i="0">
                          <a:solidFill>
                            <a:srgbClr val="000000"/>
                          </a:solidFill>
                          <a:effectLst/>
                          <a:latin typeface="Arial"/>
                        </a:rPr>
                        <a:t>2</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Carriers</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 </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dirty="0">
                          <a:solidFill>
                            <a:srgbClr val="000000"/>
                          </a:solidFill>
                          <a:effectLst/>
                          <a:latin typeface="Arial"/>
                        </a:rPr>
                        <a:t>0.6704</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a:rPr>
                        <a:t>0.3296</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r>
              <a:tr h="0">
                <a:tc>
                  <a:txBody>
                    <a:bodyPr/>
                    <a:lstStyle/>
                    <a:p>
                      <a:pPr fontAlgn="t"/>
                      <a:r>
                        <a:rPr lang="en-US" b="0" i="0">
                          <a:solidFill>
                            <a:srgbClr val="000000"/>
                          </a:solidFill>
                          <a:effectLst/>
                          <a:latin typeface="Arial"/>
                        </a:rPr>
                        <a:t>3</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a:rPr>
                        <a:t>Carriers</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a:rPr>
                        <a:t> </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a:rPr>
                        <a:t>0.9335</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dirty="0">
                          <a:solidFill>
                            <a:srgbClr val="000000"/>
                          </a:solidFill>
                          <a:effectLst/>
                          <a:latin typeface="Arial"/>
                        </a:rPr>
                        <a:t>0.0665</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a:noFill/>
                    </a:lnB>
                    <a:solidFill>
                      <a:srgbClr val="FAFBFE"/>
                    </a:solidFill>
                  </a:tcPr>
                </a:tc>
              </a:tr>
            </a:tbl>
          </a:graphicData>
        </a:graphic>
      </p:graphicFrame>
      <p:sp>
        <p:nvSpPr>
          <p:cNvPr id="3" name="Title 2"/>
          <p:cNvSpPr>
            <a:spLocks noGrp="1"/>
          </p:cNvSpPr>
          <p:nvPr>
            <p:ph type="title"/>
          </p:nvPr>
        </p:nvSpPr>
        <p:spPr/>
        <p:txBody>
          <a:bodyPr/>
          <a:lstStyle/>
          <a:p>
            <a:r>
              <a:rPr lang="en-US" sz="1800" dirty="0" smtClean="0"/>
              <a:t>Predicting new observations that were in TEST based off posterior Probabilities</a:t>
            </a:r>
            <a:endParaRPr lang="en-US" sz="1800" dirty="0"/>
          </a:p>
        </p:txBody>
      </p:sp>
      <p:sp>
        <p:nvSpPr>
          <p:cNvPr id="5" name="Rectangle 1"/>
          <p:cNvSpPr>
            <a:spLocks noChangeArrowheads="1"/>
          </p:cNvSpPr>
          <p:nvPr/>
        </p:nvSpPr>
        <p:spPr bwMode="auto">
          <a:xfrm>
            <a:off x="381000" y="3046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8088" tIns="45720" rIns="38088"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itchFamily="34" charset="0"/>
                <a:cs typeface="Arial" pitchFamily="34" charset="0"/>
              </a:rPr>
              <a:t/>
            </a:r>
            <a:br>
              <a:rPr kumimoji="0" lang="en-US" altLang="en-US" sz="1800" b="0" i="0" u="none" strike="noStrike" cap="none" normalizeH="0" baseline="0" smtClean="0">
                <a:ln>
                  <a:noFill/>
                </a:ln>
                <a:solidFill>
                  <a:srgbClr val="000000"/>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9803620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Additional helpful </a:t>
            </a:r>
            <a:r>
              <a:rPr lang="en-US" dirty="0" err="1" smtClean="0"/>
              <a:t>TaBLE</a:t>
            </a:r>
            <a:r>
              <a:rPr lang="en-US" dirty="0" smtClean="0"/>
              <a:t> when lots of variables are being analyze</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376093575"/>
              </p:ext>
            </p:extLst>
          </p:nvPr>
        </p:nvGraphicFramePr>
        <p:xfrm>
          <a:off x="381000" y="2819400"/>
          <a:ext cx="8305803" cy="3276601"/>
        </p:xfrm>
        <a:graphic>
          <a:graphicData uri="http://schemas.openxmlformats.org/drawingml/2006/table">
            <a:tbl>
              <a:tblPr/>
              <a:tblGrid>
                <a:gridCol w="755073"/>
                <a:gridCol w="755073"/>
                <a:gridCol w="755073"/>
                <a:gridCol w="755073"/>
                <a:gridCol w="755073"/>
                <a:gridCol w="755073"/>
                <a:gridCol w="755073"/>
                <a:gridCol w="755073"/>
                <a:gridCol w="755073"/>
                <a:gridCol w="755073"/>
                <a:gridCol w="755073"/>
              </a:tblGrid>
              <a:tr h="971687">
                <a:tc>
                  <a:txBody>
                    <a:bodyPr/>
                    <a:lstStyle/>
                    <a:p>
                      <a:pPr fontAlgn="t"/>
                      <a:r>
                        <a:rPr lang="en-US" sz="1800" b="0" i="0" dirty="0">
                          <a:solidFill>
                            <a:srgbClr val="000000"/>
                          </a:solidFill>
                          <a:effectLst/>
                          <a:latin typeface="Arial"/>
                        </a:rPr>
                        <a:t> </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rowSpan="2">
                  <a:txBody>
                    <a:bodyPr/>
                    <a:lstStyle/>
                    <a:p>
                      <a:pPr fontAlgn="t"/>
                      <a:r>
                        <a:rPr lang="en-US" sz="1050" b="0" i="0">
                          <a:solidFill>
                            <a:srgbClr val="000000"/>
                          </a:solidFill>
                          <a:effectLst/>
                          <a:latin typeface="Arial"/>
                        </a:rPr>
                        <a:t>Canonical</a:t>
                      </a:r>
                      <a:br>
                        <a:rPr lang="en-US" sz="1050" b="0" i="0">
                          <a:solidFill>
                            <a:srgbClr val="000000"/>
                          </a:solidFill>
                          <a:effectLst/>
                          <a:latin typeface="Arial"/>
                        </a:rPr>
                      </a:br>
                      <a:r>
                        <a:rPr lang="en-US" sz="1050" b="0" i="0">
                          <a:solidFill>
                            <a:srgbClr val="000000"/>
                          </a:solidFill>
                          <a:effectLst/>
                          <a:latin typeface="Arial"/>
                        </a:rPr>
                        <a:t>Correlation</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gridSpan="4">
                  <a:txBody>
                    <a:bodyPr/>
                    <a:lstStyle/>
                    <a:p>
                      <a:pPr fontAlgn="t"/>
                      <a:r>
                        <a:rPr lang="en-US" sz="1050" b="0" i="0" dirty="0">
                          <a:solidFill>
                            <a:srgbClr val="000000"/>
                          </a:solidFill>
                          <a:effectLst/>
                          <a:latin typeface="Arial"/>
                        </a:rPr>
                        <a:t>Eigenvalues of </a:t>
                      </a:r>
                      <a:r>
                        <a:rPr lang="en-US" sz="1050" b="0" i="0" dirty="0" err="1">
                          <a:solidFill>
                            <a:srgbClr val="000000"/>
                          </a:solidFill>
                          <a:effectLst/>
                          <a:latin typeface="Arial"/>
                        </a:rPr>
                        <a:t>Inv</a:t>
                      </a:r>
                      <a:r>
                        <a:rPr lang="en-US" sz="1050" b="0" i="0" dirty="0">
                          <a:solidFill>
                            <a:srgbClr val="000000"/>
                          </a:solidFill>
                          <a:effectLst/>
                          <a:latin typeface="Arial"/>
                        </a:rPr>
                        <a:t>(E)*H</a:t>
                      </a:r>
                      <a:br>
                        <a:rPr lang="en-US" sz="1050" b="0" i="0" dirty="0">
                          <a:solidFill>
                            <a:srgbClr val="000000"/>
                          </a:solidFill>
                          <a:effectLst/>
                          <a:latin typeface="Arial"/>
                        </a:rPr>
                      </a:br>
                      <a:r>
                        <a:rPr lang="en-US" sz="1050" b="0" i="0" dirty="0">
                          <a:solidFill>
                            <a:srgbClr val="000000"/>
                          </a:solidFill>
                          <a:effectLst/>
                          <a:latin typeface="Arial"/>
                        </a:rPr>
                        <a:t>= </a:t>
                      </a:r>
                      <a:r>
                        <a:rPr lang="en-US" sz="1050" b="0" i="0" dirty="0" err="1">
                          <a:solidFill>
                            <a:srgbClr val="000000"/>
                          </a:solidFill>
                          <a:effectLst/>
                          <a:latin typeface="Arial"/>
                        </a:rPr>
                        <a:t>CanRsq</a:t>
                      </a:r>
                      <a:r>
                        <a:rPr lang="en-US" sz="1050" b="0" i="0" dirty="0">
                          <a:solidFill>
                            <a:srgbClr val="000000"/>
                          </a:solidFill>
                          <a:effectLst/>
                          <a:latin typeface="Arial"/>
                        </a:rPr>
                        <a:t>/(1-CanRsq)</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fontAlgn="t"/>
                      <a:r>
                        <a:rPr lang="en-US" sz="1050" b="0" i="0">
                          <a:solidFill>
                            <a:srgbClr val="000000"/>
                          </a:solidFill>
                          <a:effectLst/>
                          <a:latin typeface="Arial"/>
                        </a:rPr>
                        <a:t>Test of H0: The canonical correlations in the current row and all that follow are zero</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564581">
                <a:tc>
                  <a:txBody>
                    <a:bodyPr/>
                    <a:lstStyle/>
                    <a:p>
                      <a:pPr fontAlgn="t"/>
                      <a:r>
                        <a:rPr lang="en-US" sz="1800" b="0" i="0">
                          <a:solidFill>
                            <a:srgbClr val="000000"/>
                          </a:solidFill>
                          <a:effectLst/>
                          <a:latin typeface="Arial"/>
                        </a:rPr>
                        <a:t> </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vMerge="1">
                  <a:txBody>
                    <a:bodyPr/>
                    <a:lstStyle/>
                    <a:p>
                      <a:endParaRPr lang="en-US"/>
                    </a:p>
                  </a:txBody>
                  <a:tcPr/>
                </a:tc>
                <a:tc>
                  <a:txBody>
                    <a:bodyPr/>
                    <a:lstStyle/>
                    <a:p>
                      <a:pPr fontAlgn="t"/>
                      <a:r>
                        <a:rPr lang="en-US" sz="1050" b="0" i="0" dirty="0">
                          <a:solidFill>
                            <a:srgbClr val="000000"/>
                          </a:solidFill>
                          <a:effectLst/>
                          <a:latin typeface="Arial"/>
                        </a:rPr>
                        <a:t>Eigenvalue</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sz="1050" b="0" i="0">
                          <a:solidFill>
                            <a:srgbClr val="000000"/>
                          </a:solidFill>
                          <a:effectLst/>
                          <a:latin typeface="Arial"/>
                        </a:rPr>
                        <a:t>Difference</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sz="1050" b="0" i="0" dirty="0">
                          <a:solidFill>
                            <a:srgbClr val="000000"/>
                          </a:solidFill>
                          <a:effectLst/>
                          <a:latin typeface="Arial"/>
                        </a:rPr>
                        <a:t>Proportion</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sz="1050" b="0" i="0">
                          <a:solidFill>
                            <a:srgbClr val="000000"/>
                          </a:solidFill>
                          <a:effectLst/>
                          <a:latin typeface="Arial"/>
                        </a:rPr>
                        <a:t>Cumulative</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sz="1050" b="0" i="0">
                          <a:solidFill>
                            <a:srgbClr val="000000"/>
                          </a:solidFill>
                          <a:effectLst/>
                          <a:latin typeface="Arial"/>
                        </a:rPr>
                        <a:t>Likelihood</a:t>
                      </a:r>
                      <a:br>
                        <a:rPr lang="en-US" sz="1050" b="0" i="0">
                          <a:solidFill>
                            <a:srgbClr val="000000"/>
                          </a:solidFill>
                          <a:effectLst/>
                          <a:latin typeface="Arial"/>
                        </a:rPr>
                      </a:br>
                      <a:r>
                        <a:rPr lang="en-US" sz="1050" b="0" i="0">
                          <a:solidFill>
                            <a:srgbClr val="000000"/>
                          </a:solidFill>
                          <a:effectLst/>
                          <a:latin typeface="Arial"/>
                        </a:rPr>
                        <a:t>Ratio</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sz="1050" b="0" i="0">
                          <a:solidFill>
                            <a:srgbClr val="000000"/>
                          </a:solidFill>
                          <a:effectLst/>
                          <a:latin typeface="Arial"/>
                        </a:rPr>
                        <a:t>Approximate</a:t>
                      </a:r>
                      <a:br>
                        <a:rPr lang="en-US" sz="1050" b="0" i="0">
                          <a:solidFill>
                            <a:srgbClr val="000000"/>
                          </a:solidFill>
                          <a:effectLst/>
                          <a:latin typeface="Arial"/>
                        </a:rPr>
                      </a:br>
                      <a:r>
                        <a:rPr lang="en-US" sz="1050" b="0" i="0">
                          <a:solidFill>
                            <a:srgbClr val="000000"/>
                          </a:solidFill>
                          <a:effectLst/>
                          <a:latin typeface="Arial"/>
                        </a:rPr>
                        <a:t>F Value</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sz="1050" b="0" i="0">
                          <a:solidFill>
                            <a:srgbClr val="000000"/>
                          </a:solidFill>
                          <a:effectLst/>
                          <a:latin typeface="Arial"/>
                        </a:rPr>
                        <a:t>Num DF</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sz="1050" b="0" i="0">
                          <a:solidFill>
                            <a:srgbClr val="000000"/>
                          </a:solidFill>
                          <a:effectLst/>
                          <a:latin typeface="Arial"/>
                        </a:rPr>
                        <a:t>Den DF</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c>
                  <a:txBody>
                    <a:bodyPr/>
                    <a:lstStyle/>
                    <a:p>
                      <a:pPr fontAlgn="t"/>
                      <a:r>
                        <a:rPr lang="en-US" sz="1050" b="0" i="0" dirty="0" err="1">
                          <a:solidFill>
                            <a:srgbClr val="000000"/>
                          </a:solidFill>
                          <a:effectLst/>
                          <a:latin typeface="Arial"/>
                        </a:rPr>
                        <a:t>Pr</a:t>
                      </a:r>
                      <a:r>
                        <a:rPr lang="en-US" sz="1050" b="0" i="0" dirty="0">
                          <a:solidFill>
                            <a:srgbClr val="000000"/>
                          </a:solidFill>
                          <a:effectLst/>
                          <a:latin typeface="Arial"/>
                        </a:rPr>
                        <a:t> &gt; F</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w="7620" cap="flat" cmpd="sng" algn="ctr">
                      <a:solidFill>
                        <a:srgbClr val="C1C1C1"/>
                      </a:solidFill>
                      <a:prstDash val="solid"/>
                      <a:round/>
                      <a:headEnd type="none" w="med" len="med"/>
                      <a:tailEnd type="none" w="med" len="med"/>
                    </a:lnB>
                    <a:solidFill>
                      <a:srgbClr val="FAFBFE"/>
                    </a:solidFill>
                  </a:tcPr>
                </a:tc>
              </a:tr>
              <a:tr h="740333">
                <a:tc>
                  <a:txBody>
                    <a:bodyPr/>
                    <a:lstStyle/>
                    <a:p>
                      <a:pPr fontAlgn="t"/>
                      <a:r>
                        <a:rPr lang="en-US" sz="1800" b="0" i="0" dirty="0">
                          <a:solidFill>
                            <a:srgbClr val="000000"/>
                          </a:solidFill>
                          <a:effectLst/>
                          <a:latin typeface="Arial"/>
                        </a:rPr>
                        <a:t>1</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800" b="0" i="0" dirty="0" smtClean="0">
                          <a:solidFill>
                            <a:srgbClr val="000000"/>
                          </a:solidFill>
                          <a:effectLst/>
                          <a:latin typeface="Arial"/>
                        </a:rPr>
                        <a:t>0.72</a:t>
                      </a:r>
                      <a:endParaRPr lang="en-US" sz="1800" b="0" i="0" dirty="0">
                        <a:solidFill>
                          <a:srgbClr val="000000"/>
                        </a:solidFill>
                        <a:effectLst/>
                        <a:latin typeface="Arial"/>
                      </a:endParaRP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800" b="0" i="0" dirty="0" smtClean="0">
                          <a:solidFill>
                            <a:srgbClr val="000000"/>
                          </a:solidFill>
                          <a:effectLst/>
                          <a:latin typeface="Arial"/>
                        </a:rPr>
                        <a:t>1.12</a:t>
                      </a:r>
                      <a:endParaRPr lang="en-US" sz="1800" b="0" i="0" dirty="0">
                        <a:solidFill>
                          <a:srgbClr val="000000"/>
                        </a:solidFill>
                        <a:effectLst/>
                        <a:latin typeface="Arial"/>
                      </a:endParaRP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800" b="0" i="0" dirty="0">
                          <a:solidFill>
                            <a:srgbClr val="000000"/>
                          </a:solidFill>
                          <a:effectLst/>
                          <a:latin typeface="Arial"/>
                        </a:rPr>
                        <a:t> </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800" b="0" i="0" dirty="0" smtClean="0">
                          <a:solidFill>
                            <a:srgbClr val="000000"/>
                          </a:solidFill>
                          <a:effectLst/>
                          <a:latin typeface="Arial"/>
                        </a:rPr>
                        <a:t>1.00</a:t>
                      </a:r>
                      <a:endParaRPr lang="en-US" sz="1800" b="0" i="0" dirty="0">
                        <a:solidFill>
                          <a:srgbClr val="000000"/>
                        </a:solidFill>
                        <a:effectLst/>
                        <a:latin typeface="Arial"/>
                      </a:endParaRP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800" b="0" i="0" dirty="0" smtClean="0">
                          <a:solidFill>
                            <a:srgbClr val="000000"/>
                          </a:solidFill>
                          <a:effectLst/>
                          <a:latin typeface="Arial"/>
                        </a:rPr>
                        <a:t>1.0</a:t>
                      </a:r>
                      <a:endParaRPr lang="en-US" sz="1800" b="0" i="0" dirty="0">
                        <a:solidFill>
                          <a:srgbClr val="000000"/>
                        </a:solidFill>
                        <a:effectLst/>
                        <a:latin typeface="Arial"/>
                      </a:endParaRP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800" b="0" i="0" dirty="0" smtClean="0">
                          <a:solidFill>
                            <a:srgbClr val="000000"/>
                          </a:solidFill>
                          <a:effectLst/>
                          <a:latin typeface="Arial"/>
                        </a:rPr>
                        <a:t>0.46</a:t>
                      </a:r>
                      <a:endParaRPr lang="en-US" sz="1800" b="0" i="0" dirty="0">
                        <a:solidFill>
                          <a:srgbClr val="000000"/>
                        </a:solidFill>
                        <a:effectLst/>
                        <a:latin typeface="Arial"/>
                      </a:endParaRP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800" b="0" i="0" dirty="0">
                          <a:solidFill>
                            <a:srgbClr val="000000"/>
                          </a:solidFill>
                          <a:effectLst/>
                          <a:latin typeface="Arial"/>
                        </a:rPr>
                        <a:t>40.60</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800" b="0" i="0" dirty="0">
                          <a:solidFill>
                            <a:srgbClr val="000000"/>
                          </a:solidFill>
                          <a:effectLst/>
                          <a:latin typeface="Arial"/>
                        </a:rPr>
                        <a:t>2</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800" b="0" i="0" dirty="0">
                          <a:solidFill>
                            <a:srgbClr val="000000"/>
                          </a:solidFill>
                          <a:effectLst/>
                          <a:latin typeface="Arial"/>
                        </a:rPr>
                        <a:t>72</a:t>
                      </a:r>
                    </a:p>
                  </a:txBody>
                  <a:tcPr marL="38100" marR="38100" marT="38100" marB="38100">
                    <a:lnL w="7620" cap="flat" cmpd="sng" algn="ctr">
                      <a:solidFill>
                        <a:srgbClr val="C1C1C1"/>
                      </a:solidFill>
                      <a:prstDash val="solid"/>
                      <a:round/>
                      <a:headEnd type="none" w="med" len="med"/>
                      <a:tailEnd type="none" w="med" len="med"/>
                    </a:lnL>
                    <a:lnR w="7620" cap="flat" cmpd="sng" algn="ctr">
                      <a:solidFill>
                        <a:srgbClr val="C1C1C1"/>
                      </a:solidFill>
                      <a:prstDash val="solid"/>
                      <a:round/>
                      <a:headEnd type="none" w="med" len="med"/>
                      <a:tailEnd type="none" w="med" len="med"/>
                    </a:lnR>
                    <a:lnT w="762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800" b="0" i="0" dirty="0">
                          <a:solidFill>
                            <a:srgbClr val="000000"/>
                          </a:solidFill>
                          <a:effectLst/>
                          <a:latin typeface="Arial"/>
                        </a:rPr>
                        <a:t>&lt;.0001</a:t>
                      </a:r>
                    </a:p>
                  </a:txBody>
                  <a:tcPr marL="38100" marR="38100" marT="38100" marB="38100">
                    <a:lnL w="7620" cap="flat" cmpd="sng" algn="ctr">
                      <a:solidFill>
                        <a:srgbClr val="C1C1C1"/>
                      </a:solidFill>
                      <a:prstDash val="solid"/>
                      <a:round/>
                      <a:headEnd type="none" w="med" len="med"/>
                      <a:tailEnd type="none" w="med" len="med"/>
                    </a:lnL>
                    <a:lnR>
                      <a:noFill/>
                    </a:lnR>
                    <a:lnT w="7620" cap="flat" cmpd="sng" algn="ctr">
                      <a:solidFill>
                        <a:srgbClr val="C1C1C1"/>
                      </a:solidFill>
                      <a:prstDash val="solid"/>
                      <a:round/>
                      <a:headEnd type="none" w="med" len="med"/>
                      <a:tailEnd type="none" w="med" len="med"/>
                    </a:lnT>
                    <a:lnB>
                      <a:noFill/>
                    </a:lnB>
                    <a:solidFill>
                      <a:srgbClr val="FAFBFE"/>
                    </a:solidFill>
                  </a:tcPr>
                </a:tc>
              </a:tr>
            </a:tbl>
          </a:graphicData>
        </a:graphic>
      </p:graphicFrame>
      <p:sp>
        <p:nvSpPr>
          <p:cNvPr id="6" name="Rectangle 1"/>
          <p:cNvSpPr>
            <a:spLocks noChangeArrowheads="1"/>
          </p:cNvSpPr>
          <p:nvPr/>
        </p:nvSpPr>
        <p:spPr bwMode="auto">
          <a:xfrm>
            <a:off x="304800" y="1674674"/>
            <a:ext cx="8643368"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8088" tIns="45720" rIns="38088"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Arial" pitchFamily="34" charset="0"/>
                <a:cs typeface="Arial" pitchFamily="34" charset="0"/>
              </a:rPr>
              <a:t>This</a:t>
            </a:r>
            <a:r>
              <a:rPr kumimoji="0" lang="en-US" altLang="en-US" sz="1800" b="0" i="0" u="none" strike="noStrike" cap="none" normalizeH="0" dirty="0" smtClean="0">
                <a:ln>
                  <a:noFill/>
                </a:ln>
                <a:solidFill>
                  <a:srgbClr val="000000"/>
                </a:solidFill>
                <a:effectLst/>
                <a:latin typeface="Arial" pitchFamily="34" charset="0"/>
                <a:cs typeface="Arial" pitchFamily="34" charset="0"/>
              </a:rPr>
              <a:t> graph provides a way to assess which of the discriminating function provides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smtClean="0">
                <a:solidFill>
                  <a:srgbClr val="000000"/>
                </a:solidFill>
                <a:latin typeface="Arial" pitchFamily="34" charset="0"/>
                <a:cs typeface="Arial" pitchFamily="34" charset="0"/>
              </a:rPr>
              <a:t>a better ability to discriminate, with 2 variables its not very informative but with many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Arial" pitchFamily="34" charset="0"/>
                <a:cs typeface="Arial" pitchFamily="34" charset="0"/>
              </a:rPr>
              <a:t>It</a:t>
            </a:r>
            <a:r>
              <a:rPr kumimoji="0" lang="en-US" altLang="en-US" sz="1800" b="0" i="0" u="none" strike="noStrike" cap="none" normalizeH="0" dirty="0" smtClean="0">
                <a:ln>
                  <a:noFill/>
                </a:ln>
                <a:solidFill>
                  <a:srgbClr val="000000"/>
                </a:solidFill>
                <a:effectLst/>
                <a:latin typeface="Arial" pitchFamily="34" charset="0"/>
                <a:cs typeface="Arial" pitchFamily="34" charset="0"/>
              </a:rPr>
              <a:t> is much more helpful.  Seen by adding the CANONICAL option.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rgbClr val="0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Arial" pitchFamily="34" charset="0"/>
                <a:cs typeface="Arial" pitchFamily="34" charset="0"/>
              </a:rPr>
              <a:t/>
            </a:r>
            <a:br>
              <a:rPr kumimoji="0" lang="en-US" altLang="en-US" sz="1800" b="0" i="0" u="none" strike="noStrike" cap="none" normalizeH="0" baseline="0" dirty="0" smtClean="0">
                <a:ln>
                  <a:noFill/>
                </a:ln>
                <a:solidFill>
                  <a:srgbClr val="000000"/>
                </a:solidFill>
                <a:effectLst/>
                <a:latin typeface="Arial" pitchFamily="34" charset="0"/>
                <a:cs typeface="Arial" pitchFamily="34" charset="0"/>
              </a:rPr>
            </a:b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8404161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986530"/>
          </a:xfrm>
        </p:spPr>
        <p:txBody>
          <a:bodyPr>
            <a:normAutofit fontScale="70000" lnSpcReduction="20000"/>
          </a:bodyPr>
          <a:lstStyle/>
          <a:p>
            <a:r>
              <a:rPr lang="en-US" dirty="0" smtClean="0"/>
              <a:t>Lecturer: </a:t>
            </a:r>
            <a:r>
              <a:rPr lang="en-US" dirty="0"/>
              <a:t>Derek Blankenship</a:t>
            </a:r>
          </a:p>
          <a:p>
            <a:r>
              <a:rPr lang="en-US" dirty="0"/>
              <a:t>Topics: Principal Components Analysis (PCA) and Canonical Correlations Analysis (CCA</a:t>
            </a:r>
            <a:r>
              <a:rPr lang="en-US" dirty="0" smtClean="0"/>
              <a:t>)</a:t>
            </a:r>
          </a:p>
          <a:p>
            <a:r>
              <a:rPr lang="en-US" dirty="0" smtClean="0"/>
              <a:t>Lecture Overview: A lot of material is given in the readings and videos. For class we </a:t>
            </a:r>
            <a:r>
              <a:rPr lang="en-US" dirty="0"/>
              <a:t>will focus on the basics and practical approaches to </a:t>
            </a:r>
            <a:r>
              <a:rPr lang="en-US" dirty="0" smtClean="0"/>
              <a:t>PCA.  </a:t>
            </a:r>
            <a:r>
              <a:rPr lang="en-US" dirty="0"/>
              <a:t>As time permits, we will delve into advanced </a:t>
            </a:r>
            <a:r>
              <a:rPr lang="en-US" dirty="0" smtClean="0"/>
              <a:t>applications.</a:t>
            </a:r>
          </a:p>
          <a:p>
            <a:r>
              <a:rPr lang="en-US" dirty="0" smtClean="0"/>
              <a:t>Suggest reading and viewing material in this order:</a:t>
            </a:r>
            <a:endParaRPr lang="en-US" dirty="0"/>
          </a:p>
          <a:p>
            <a:r>
              <a:rPr lang="en-US" dirty="0"/>
              <a:t>Text</a:t>
            </a:r>
          </a:p>
          <a:p>
            <a:pPr lvl="1"/>
            <a:r>
              <a:rPr lang="en-US" dirty="0" smtClean="0"/>
              <a:t>17.1 to 17.4 </a:t>
            </a:r>
          </a:p>
          <a:p>
            <a:pPr lvl="1"/>
            <a:r>
              <a:rPr lang="en-US" dirty="0" smtClean="0"/>
              <a:t>***17.5.3 &amp; 17.5.4 These sections </a:t>
            </a:r>
            <a:r>
              <a:rPr lang="en-US" dirty="0"/>
              <a:t>(</a:t>
            </a:r>
            <a:r>
              <a:rPr lang="en-US" dirty="0" smtClean="0"/>
              <a:t>Multidimensional </a:t>
            </a:r>
            <a:r>
              <a:rPr lang="en-US" dirty="0"/>
              <a:t>Scaling and Correspondence </a:t>
            </a:r>
            <a:r>
              <a:rPr lang="en-US" dirty="0" smtClean="0"/>
              <a:t>Analysis) are needed for the quiz.  You will be presented study scenarios and will need to pick the appropriate analysis among PCA, CCA, Multidimensional Scaling and Correspondence Analysis.</a:t>
            </a:r>
            <a:endParaRPr lang="en-US" dirty="0"/>
          </a:p>
          <a:p>
            <a:pPr lvl="1"/>
            <a:r>
              <a:rPr lang="en-US" dirty="0"/>
              <a:t>17.6 </a:t>
            </a:r>
            <a:r>
              <a:rPr lang="en-US" dirty="0" smtClean="0"/>
              <a:t>Summary</a:t>
            </a:r>
          </a:p>
          <a:p>
            <a:r>
              <a:rPr lang="en-US" dirty="0" smtClean="0"/>
              <a:t>Reading</a:t>
            </a:r>
          </a:p>
          <a:p>
            <a:pPr lvl="1"/>
            <a:r>
              <a:rPr lang="en-US" dirty="0"/>
              <a:t>“Statistical Learning: Principle Components and Partial Least Squares Regression</a:t>
            </a:r>
            <a:r>
              <a:rPr lang="en-US" dirty="0" smtClean="0"/>
              <a:t>” </a:t>
            </a:r>
            <a:r>
              <a:rPr lang="en-US" dirty="0" err="1" smtClean="0"/>
              <a:t>pgs</a:t>
            </a:r>
            <a:r>
              <a:rPr lang="en-US" dirty="0" smtClean="0"/>
              <a:t> 1-14</a:t>
            </a:r>
          </a:p>
          <a:p>
            <a:r>
              <a:rPr lang="en-US" dirty="0" smtClean="0"/>
              <a:t>Videos</a:t>
            </a:r>
          </a:p>
          <a:p>
            <a:pPr lvl="1"/>
            <a:r>
              <a:rPr lang="en-US" dirty="0" smtClean="0"/>
              <a:t>A lot of material is presented and well outlined.  Watch the videos in order, but focus on the purpose and uses of PCA, SAS code, and interpreting results.  Don’t let the mathematics and theory bog you down.</a:t>
            </a:r>
          </a:p>
          <a:p>
            <a:pPr lvl="1"/>
            <a:endParaRPr lang="en-US" dirty="0" smtClean="0"/>
          </a:p>
          <a:p>
            <a:r>
              <a:rPr lang="en-US" dirty="0" smtClean="0"/>
              <a:t>Additional Readings</a:t>
            </a:r>
          </a:p>
          <a:p>
            <a:pPr lvl="1"/>
            <a:r>
              <a:rPr lang="en-US" dirty="0" smtClean="0"/>
              <a:t>For those interested, the remaining articles dig deeper into the math and theory of PCA and CCA.</a:t>
            </a:r>
            <a:endParaRPr lang="en-US" dirty="0"/>
          </a:p>
        </p:txBody>
      </p:sp>
      <p:sp>
        <p:nvSpPr>
          <p:cNvPr id="3" name="Title 2"/>
          <p:cNvSpPr>
            <a:spLocks noGrp="1"/>
          </p:cNvSpPr>
          <p:nvPr>
            <p:ph type="title"/>
          </p:nvPr>
        </p:nvSpPr>
        <p:spPr/>
        <p:txBody>
          <a:bodyPr/>
          <a:lstStyle/>
          <a:p>
            <a:r>
              <a:rPr lang="en-US" dirty="0" smtClean="0"/>
              <a:t>Next Week: Items To Focus On</a:t>
            </a:r>
            <a:endParaRPr lang="en-US" dirty="0"/>
          </a:p>
        </p:txBody>
      </p:sp>
    </p:spTree>
    <p:extLst>
      <p:ext uri="{BB962C8B-B14F-4D97-AF65-F5344CB8AC3E}">
        <p14:creationId xmlns:p14="http://schemas.microsoft.com/office/powerpoint/2010/main" val="40250757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solidFill>
                  <a:schemeClr val="tx1"/>
                </a:solidFill>
              </a:rPr>
              <a:t>Suppose I had height (X1) and weight (X2) and I wanted to test if the mean height and weight was (68inches,150lbs)</a:t>
            </a:r>
          </a:p>
          <a:p>
            <a:endParaRPr lang="en-US" dirty="0">
              <a:solidFill>
                <a:schemeClr val="tx1"/>
              </a:solidFill>
            </a:endParaRPr>
          </a:p>
          <a:p>
            <a:r>
              <a:rPr lang="en-US" dirty="0" smtClean="0">
                <a:solidFill>
                  <a:schemeClr val="tx1"/>
                </a:solidFill>
              </a:rPr>
              <a:t>Two options</a:t>
            </a:r>
          </a:p>
          <a:p>
            <a:pPr marL="45720" indent="0">
              <a:buNone/>
            </a:pPr>
            <a:r>
              <a:rPr lang="en-US" dirty="0" smtClean="0">
                <a:solidFill>
                  <a:schemeClr val="tx1"/>
                </a:solidFill>
              </a:rPr>
              <a:t>One at a time testing</a:t>
            </a:r>
            <a:endParaRPr lang="en-US" dirty="0">
              <a:solidFill>
                <a:schemeClr val="tx1"/>
              </a:solidFill>
            </a:endParaRPr>
          </a:p>
          <a:p>
            <a:pPr lvl="1"/>
            <a:r>
              <a:rPr lang="en-US" dirty="0" smtClean="0">
                <a:solidFill>
                  <a:schemeClr val="tx1"/>
                </a:solidFill>
              </a:rPr>
              <a:t>One sample t-test for height (X1)</a:t>
            </a:r>
          </a:p>
          <a:p>
            <a:pPr lvl="1"/>
            <a:r>
              <a:rPr lang="en-US" dirty="0" smtClean="0">
                <a:solidFill>
                  <a:schemeClr val="tx1"/>
                </a:solidFill>
              </a:rPr>
              <a:t>One sample t-test for weight (X2)</a:t>
            </a:r>
          </a:p>
          <a:p>
            <a:pPr marL="365760" lvl="1" indent="0">
              <a:buNone/>
            </a:pPr>
            <a:endParaRPr lang="en-US" dirty="0" smtClean="0">
              <a:solidFill>
                <a:schemeClr val="tx1"/>
              </a:solidFill>
            </a:endParaRPr>
          </a:p>
          <a:p>
            <a:pPr marL="365760" lvl="1" indent="0">
              <a:buNone/>
            </a:pPr>
            <a:r>
              <a:rPr lang="en-US" dirty="0" smtClean="0">
                <a:solidFill>
                  <a:schemeClr val="tx1"/>
                </a:solidFill>
              </a:rPr>
              <a:t>Multivariate Analysis </a:t>
            </a:r>
          </a:p>
          <a:p>
            <a:pPr marL="365760" lvl="1" indent="0">
              <a:buNone/>
            </a:pPr>
            <a:r>
              <a:rPr lang="en-US" dirty="0" smtClean="0">
                <a:solidFill>
                  <a:schemeClr val="tx1"/>
                </a:solidFill>
              </a:rPr>
              <a:t>Conduct a joint hypothesis that takes into account they are correlated </a:t>
            </a:r>
            <a:endParaRPr lang="en-US" dirty="0">
              <a:solidFill>
                <a:schemeClr val="tx1"/>
              </a:solidFill>
            </a:endParaRPr>
          </a:p>
        </p:txBody>
      </p:sp>
      <p:sp>
        <p:nvSpPr>
          <p:cNvPr id="3" name="Title 2"/>
          <p:cNvSpPr>
            <a:spLocks noGrp="1"/>
          </p:cNvSpPr>
          <p:nvPr>
            <p:ph type="title"/>
          </p:nvPr>
        </p:nvSpPr>
        <p:spPr/>
        <p:txBody>
          <a:bodyPr/>
          <a:lstStyle/>
          <a:p>
            <a:r>
              <a:rPr lang="en-US" dirty="0" smtClean="0"/>
              <a:t>Simple example</a:t>
            </a:r>
            <a:endParaRPr lang="en-US" dirty="0"/>
          </a:p>
        </p:txBody>
      </p:sp>
    </p:spTree>
    <p:extLst>
      <p:ext uri="{BB962C8B-B14F-4D97-AF65-F5344CB8AC3E}">
        <p14:creationId xmlns:p14="http://schemas.microsoft.com/office/powerpoint/2010/main" val="34412614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986529"/>
          </a:xfrm>
        </p:spPr>
        <p:txBody>
          <a:bodyPr>
            <a:normAutofit/>
          </a:bodyPr>
          <a:lstStyle/>
          <a:p>
            <a:r>
              <a:rPr lang="en-US" dirty="0"/>
              <a:t>R</a:t>
            </a:r>
            <a:r>
              <a:rPr lang="en-US" dirty="0" smtClean="0"/>
              <a:t>ead </a:t>
            </a:r>
            <a:r>
              <a:rPr lang="en-US" dirty="0"/>
              <a:t>problem 17.16 and conduct the following analyses (ignore questions a-d in the textbook).</a:t>
            </a:r>
          </a:p>
          <a:p>
            <a:pPr lvl="1"/>
            <a:r>
              <a:rPr lang="en-US" dirty="0"/>
              <a:t>PCA</a:t>
            </a:r>
          </a:p>
          <a:p>
            <a:pPr lvl="2"/>
            <a:r>
              <a:rPr lang="en-US" dirty="0"/>
              <a:t>Run summary statistics and correlation analysis on variables: Fire, Theft, Age, Income, and Race</a:t>
            </a:r>
            <a:endParaRPr lang="en-US" sz="2000" dirty="0"/>
          </a:p>
          <a:p>
            <a:pPr lvl="2"/>
            <a:r>
              <a:rPr lang="en-US" dirty="0"/>
              <a:t>With only these variables (Fire, Theft, Age, Income, and Race) run PCA with and without the COV option using </a:t>
            </a:r>
            <a:r>
              <a:rPr lang="en-US" dirty="0" err="1"/>
              <a:t>proc</a:t>
            </a:r>
            <a:r>
              <a:rPr lang="en-US" dirty="0"/>
              <a:t> </a:t>
            </a:r>
            <a:r>
              <a:rPr lang="en-US" dirty="0" err="1"/>
              <a:t>princomp</a:t>
            </a:r>
            <a:r>
              <a:rPr lang="en-US" dirty="0"/>
              <a:t>.</a:t>
            </a:r>
            <a:endParaRPr lang="en-US" sz="2000" dirty="0"/>
          </a:p>
          <a:p>
            <a:pPr lvl="3"/>
            <a:r>
              <a:rPr lang="en-US" dirty="0"/>
              <a:t>How do you interpret the results of each analysis?</a:t>
            </a:r>
          </a:p>
          <a:p>
            <a:pPr lvl="3"/>
            <a:r>
              <a:rPr lang="en-US" dirty="0"/>
              <a:t>What are the differences between the two analyses?</a:t>
            </a:r>
          </a:p>
          <a:p>
            <a:pPr lvl="3"/>
            <a:r>
              <a:rPr lang="en-US" dirty="0"/>
              <a:t>Which analysis would you use and why?</a:t>
            </a:r>
          </a:p>
          <a:p>
            <a:pPr lvl="2"/>
            <a:r>
              <a:rPr lang="en-US" dirty="0"/>
              <a:t>Bonus: Using the </a:t>
            </a:r>
            <a:r>
              <a:rPr lang="en-US" dirty="0" err="1"/>
              <a:t>proc</a:t>
            </a:r>
            <a:r>
              <a:rPr lang="en-US" dirty="0"/>
              <a:t> you desire, run </a:t>
            </a:r>
            <a:r>
              <a:rPr lang="en-US" dirty="0" smtClean="0"/>
              <a:t>multiple </a:t>
            </a:r>
            <a:r>
              <a:rPr lang="en-US" dirty="0"/>
              <a:t>regression analysis with “</a:t>
            </a:r>
            <a:r>
              <a:rPr lang="en-US" dirty="0" err="1"/>
              <a:t>vol</a:t>
            </a:r>
            <a:r>
              <a:rPr lang="en-US" dirty="0"/>
              <a:t>” as the outcome and the principle component variables as predictors. </a:t>
            </a:r>
            <a:endParaRPr lang="en-US" sz="2000" dirty="0"/>
          </a:p>
          <a:p>
            <a:r>
              <a:rPr lang="en-US" dirty="0" smtClean="0"/>
              <a:t>How do you think Principle components could be used in “real world” settings?”</a:t>
            </a:r>
          </a:p>
          <a:p>
            <a:pPr marL="45720" indent="0">
              <a:buNone/>
            </a:pPr>
            <a:endParaRPr lang="en-US" dirty="0"/>
          </a:p>
          <a:p>
            <a:endParaRPr lang="en-US" dirty="0"/>
          </a:p>
        </p:txBody>
      </p:sp>
      <p:sp>
        <p:nvSpPr>
          <p:cNvPr id="3" name="Title 2"/>
          <p:cNvSpPr>
            <a:spLocks noGrp="1"/>
          </p:cNvSpPr>
          <p:nvPr>
            <p:ph type="title"/>
          </p:nvPr>
        </p:nvSpPr>
        <p:spPr/>
        <p:txBody>
          <a:bodyPr/>
          <a:lstStyle/>
          <a:p>
            <a:r>
              <a:rPr lang="en-US" dirty="0" smtClean="0"/>
              <a:t>Assignment</a:t>
            </a:r>
            <a:endParaRPr lang="en-US" dirty="0"/>
          </a:p>
        </p:txBody>
      </p:sp>
    </p:spTree>
    <p:extLst>
      <p:ext uri="{BB962C8B-B14F-4D97-AF65-F5344CB8AC3E}">
        <p14:creationId xmlns:p14="http://schemas.microsoft.com/office/powerpoint/2010/main" val="33088794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Agenda</a:t>
            </a:r>
          </a:p>
          <a:p>
            <a:pPr lvl="1"/>
            <a:r>
              <a:rPr lang="en-US" dirty="0" smtClean="0"/>
              <a:t>PCA as standalone analysis </a:t>
            </a:r>
            <a:r>
              <a:rPr lang="en-US" dirty="0" err="1" smtClean="0"/>
              <a:t>proc</a:t>
            </a:r>
            <a:r>
              <a:rPr lang="en-US" dirty="0" smtClean="0"/>
              <a:t> </a:t>
            </a:r>
            <a:r>
              <a:rPr lang="en-US" dirty="0" err="1" smtClean="0"/>
              <a:t>princomp</a:t>
            </a:r>
            <a:endParaRPr lang="en-US" dirty="0" smtClean="0"/>
          </a:p>
          <a:p>
            <a:pPr lvl="1"/>
            <a:r>
              <a:rPr lang="en-US" dirty="0" smtClean="0"/>
              <a:t>vs</a:t>
            </a:r>
          </a:p>
          <a:p>
            <a:pPr lvl="1"/>
            <a:r>
              <a:rPr lang="en-US" dirty="0" smtClean="0"/>
              <a:t>Data reduction for multiple regression</a:t>
            </a:r>
          </a:p>
          <a:p>
            <a:pPr lvl="1"/>
            <a:endParaRPr lang="en-US" dirty="0"/>
          </a:p>
          <a:p>
            <a:pPr lvl="1"/>
            <a:endParaRPr lang="en-US" dirty="0" smtClean="0"/>
          </a:p>
          <a:p>
            <a:pPr lvl="1"/>
            <a:r>
              <a:rPr lang="en-US" dirty="0" smtClean="0"/>
              <a:t>Canonical correlation as standalone </a:t>
            </a:r>
            <a:r>
              <a:rPr lang="en-US" dirty="0" err="1" smtClean="0"/>
              <a:t>proc</a:t>
            </a:r>
            <a:r>
              <a:rPr lang="en-US" dirty="0" smtClean="0"/>
              <a:t> </a:t>
            </a:r>
            <a:r>
              <a:rPr lang="en-US" dirty="0" err="1" smtClean="0"/>
              <a:t>cancorr</a:t>
            </a:r>
            <a:endParaRPr lang="en-US" dirty="0" smtClean="0"/>
          </a:p>
          <a:p>
            <a:pPr lvl="1"/>
            <a:r>
              <a:rPr lang="en-US" dirty="0" smtClean="0"/>
              <a:t>vs</a:t>
            </a:r>
          </a:p>
          <a:p>
            <a:pPr lvl="1"/>
            <a:r>
              <a:rPr lang="en-US" dirty="0" smtClean="0"/>
              <a:t>Using within MANOVA and LDA</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4410241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Let’s Take a </a:t>
            </a:r>
            <a:r>
              <a:rPr lang="en-US" dirty="0" err="1" smtClean="0"/>
              <a:t>StEp</a:t>
            </a:r>
            <a:r>
              <a:rPr lang="en-US" dirty="0" smtClean="0"/>
              <a:t> BACK: ANOVA!</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905000"/>
            <a:ext cx="5734050" cy="35675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184321" y="2362200"/>
            <a:ext cx="1162050" cy="381000"/>
          </a:xfrm>
          <a:prstGeom prst="rect">
            <a:avLst/>
          </a:prstGeom>
          <a:noFill/>
        </p:spPr>
        <p:txBody>
          <a:bodyPr wrap="square" rtlCol="0">
            <a:spAutoFit/>
          </a:bodyPr>
          <a:lstStyle/>
          <a:p>
            <a:r>
              <a:rPr lang="en-US" dirty="0" smtClean="0"/>
              <a:t>GROUP</a:t>
            </a:r>
            <a:endParaRPr lang="en-US" dirty="0"/>
          </a:p>
        </p:txBody>
      </p:sp>
      <p:sp>
        <p:nvSpPr>
          <p:cNvPr id="6" name="TextBox 5"/>
          <p:cNvSpPr txBox="1"/>
          <p:nvPr/>
        </p:nvSpPr>
        <p:spPr>
          <a:xfrm>
            <a:off x="1809750" y="4050268"/>
            <a:ext cx="1619250" cy="369332"/>
          </a:xfrm>
          <a:prstGeom prst="rect">
            <a:avLst/>
          </a:prstGeom>
          <a:noFill/>
        </p:spPr>
        <p:txBody>
          <a:bodyPr wrap="square" rtlCol="0">
            <a:spAutoFit/>
          </a:bodyPr>
          <a:lstStyle/>
          <a:p>
            <a:r>
              <a:rPr lang="en-US" dirty="0" smtClean="0"/>
              <a:t>OBSERVATION</a:t>
            </a:r>
            <a:endParaRPr lang="en-US" dirty="0"/>
          </a:p>
        </p:txBody>
      </p:sp>
    </p:spTree>
    <p:extLst>
      <p:ext uri="{BB962C8B-B14F-4D97-AF65-F5344CB8AC3E}">
        <p14:creationId xmlns:p14="http://schemas.microsoft.com/office/powerpoint/2010/main" val="9316416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Let’s Take a </a:t>
            </a:r>
            <a:r>
              <a:rPr lang="en-US" dirty="0" err="1" smtClean="0"/>
              <a:t>StEp</a:t>
            </a:r>
            <a:r>
              <a:rPr lang="en-US" dirty="0" smtClean="0"/>
              <a:t> BACK: ANOVA!</a:t>
            </a:r>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676400"/>
            <a:ext cx="3615543"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4419600"/>
            <a:ext cx="5922405"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6517" y="1676400"/>
            <a:ext cx="4856839"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242246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667000"/>
            <a:ext cx="8407893" cy="2395729"/>
          </a:xfrm>
        </p:spPr>
        <p:txBody>
          <a:bodyPr/>
          <a:lstStyle/>
          <a:p>
            <a:r>
              <a:rPr lang="en-US" dirty="0" smtClean="0"/>
              <a:t>1. The responses in each group come from normal distributions.</a:t>
            </a:r>
          </a:p>
          <a:p>
            <a:r>
              <a:rPr lang="en-US" dirty="0" smtClean="0"/>
              <a:t>2. Each group’s distribution of responses have the same standard deviation.</a:t>
            </a:r>
          </a:p>
          <a:p>
            <a:r>
              <a:rPr lang="en-US" dirty="0" smtClean="0"/>
              <a:t>3. Observations / responses are independent both within and between groups.</a:t>
            </a:r>
          </a:p>
          <a:p>
            <a:pPr marL="45720" indent="0">
              <a:buNone/>
            </a:pPr>
            <a:endParaRPr lang="en-US" dirty="0"/>
          </a:p>
        </p:txBody>
      </p:sp>
      <p:sp>
        <p:nvSpPr>
          <p:cNvPr id="3" name="Title 2"/>
          <p:cNvSpPr>
            <a:spLocks noGrp="1"/>
          </p:cNvSpPr>
          <p:nvPr>
            <p:ph type="title"/>
          </p:nvPr>
        </p:nvSpPr>
        <p:spPr/>
        <p:txBody>
          <a:bodyPr/>
          <a:lstStyle/>
          <a:p>
            <a:r>
              <a:rPr lang="en-US" dirty="0" smtClean="0"/>
              <a:t>ANOVA ASSUMPTIONS</a:t>
            </a:r>
            <a:endParaRPr lang="en-US" dirty="0"/>
          </a:p>
        </p:txBody>
      </p:sp>
    </p:spTree>
    <p:extLst>
      <p:ext uri="{BB962C8B-B14F-4D97-AF65-F5344CB8AC3E}">
        <p14:creationId xmlns:p14="http://schemas.microsoft.com/office/powerpoint/2010/main" val="14357174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MANOVA: EXTENTION OF ANOVA</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143" y="2895600"/>
            <a:ext cx="3933825" cy="2487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2168" y="2618087"/>
            <a:ext cx="4474740" cy="3219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134155" y="2248755"/>
            <a:ext cx="2209800" cy="369332"/>
          </a:xfrm>
          <a:prstGeom prst="rect">
            <a:avLst/>
          </a:prstGeom>
          <a:noFill/>
        </p:spPr>
        <p:txBody>
          <a:bodyPr wrap="square" rtlCol="0">
            <a:spAutoFit/>
          </a:bodyPr>
          <a:lstStyle/>
          <a:p>
            <a:pPr algn="ctr"/>
            <a:r>
              <a:rPr lang="en-US" dirty="0" smtClean="0"/>
              <a:t>ANOVA</a:t>
            </a:r>
            <a:endParaRPr lang="en-US" dirty="0"/>
          </a:p>
        </p:txBody>
      </p:sp>
      <p:sp>
        <p:nvSpPr>
          <p:cNvPr id="7" name="TextBox 6"/>
          <p:cNvSpPr txBox="1"/>
          <p:nvPr/>
        </p:nvSpPr>
        <p:spPr>
          <a:xfrm>
            <a:off x="5414638" y="2080490"/>
            <a:ext cx="2209800" cy="369332"/>
          </a:xfrm>
          <a:prstGeom prst="rect">
            <a:avLst/>
          </a:prstGeom>
          <a:noFill/>
        </p:spPr>
        <p:txBody>
          <a:bodyPr wrap="square" rtlCol="0">
            <a:spAutoFit/>
          </a:bodyPr>
          <a:lstStyle/>
          <a:p>
            <a:pPr algn="ctr"/>
            <a:r>
              <a:rPr lang="en-US" dirty="0" smtClean="0"/>
              <a:t>MANOVA</a:t>
            </a:r>
            <a:endParaRPr lang="en-US" dirty="0"/>
          </a:p>
        </p:txBody>
      </p:sp>
      <p:sp>
        <p:nvSpPr>
          <p:cNvPr id="8" name="TextBox 7"/>
          <p:cNvSpPr txBox="1"/>
          <p:nvPr/>
        </p:nvSpPr>
        <p:spPr>
          <a:xfrm>
            <a:off x="5414638" y="2710934"/>
            <a:ext cx="914400" cy="369332"/>
          </a:xfrm>
          <a:prstGeom prst="rect">
            <a:avLst/>
          </a:prstGeom>
          <a:noFill/>
        </p:spPr>
        <p:txBody>
          <a:bodyPr wrap="square" rtlCol="0">
            <a:spAutoFit/>
          </a:bodyPr>
          <a:lstStyle/>
          <a:p>
            <a:pPr algn="ctr"/>
            <a:r>
              <a:rPr lang="en-US" dirty="0" smtClean="0"/>
              <a:t>GROUP</a:t>
            </a:r>
            <a:endParaRPr lang="en-US" dirty="0"/>
          </a:p>
        </p:txBody>
      </p:sp>
      <p:sp>
        <p:nvSpPr>
          <p:cNvPr id="9" name="TextBox 8"/>
          <p:cNvSpPr txBox="1"/>
          <p:nvPr/>
        </p:nvSpPr>
        <p:spPr>
          <a:xfrm>
            <a:off x="4282168" y="4419600"/>
            <a:ext cx="914400" cy="369332"/>
          </a:xfrm>
          <a:prstGeom prst="rect">
            <a:avLst/>
          </a:prstGeom>
          <a:noFill/>
        </p:spPr>
        <p:txBody>
          <a:bodyPr wrap="square" rtlCol="0">
            <a:spAutoFit/>
          </a:bodyPr>
          <a:lstStyle/>
          <a:p>
            <a:pPr algn="ctr"/>
            <a:r>
              <a:rPr lang="en-US" dirty="0" smtClean="0"/>
              <a:t>OBS</a:t>
            </a:r>
            <a:endParaRPr lang="en-US" dirty="0"/>
          </a:p>
        </p:txBody>
      </p:sp>
    </p:spTree>
    <p:extLst>
      <p:ext uri="{BB962C8B-B14F-4D97-AF65-F5344CB8AC3E}">
        <p14:creationId xmlns:p14="http://schemas.microsoft.com/office/powerpoint/2010/main" val="26273982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MANOVA: EXTENTION OF ANOVA</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5439" y="1784865"/>
            <a:ext cx="3963761" cy="28477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7029" y="1773979"/>
            <a:ext cx="2231571" cy="27947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4876800"/>
            <a:ext cx="7848878" cy="1609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86123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MANOVA ASSUMPTIONS</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667000"/>
            <a:ext cx="8020369" cy="2905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71892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ANOVA: TEST STATISTIC</a:t>
            </a:r>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1" y="1828800"/>
            <a:ext cx="5858492" cy="27574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mc:Choice xmlns:a14="http://schemas.microsoft.com/office/drawing/2010/main" Requires="a14">
          <p:sp>
            <p:nvSpPr>
              <p:cNvPr id="5" name="TextBox 4"/>
              <p:cNvSpPr txBox="1"/>
              <p:nvPr/>
            </p:nvSpPr>
            <p:spPr>
              <a:xfrm>
                <a:off x="2493081" y="4876800"/>
                <a:ext cx="4225131" cy="970650"/>
              </a:xfrm>
              <a:prstGeom prst="rect">
                <a:avLst/>
              </a:prstGeom>
              <a:noFill/>
            </p:spPr>
            <p:txBody>
              <a:bodyPr wrap="none" rtlCol="0">
                <a:spAutoFit/>
              </a:bodyPr>
              <a:lstStyle/>
              <a:p>
                <a14:m>
                  <m:oMath xmlns:m="http://schemas.openxmlformats.org/officeDocument/2006/math">
                    <m:f>
                      <m:fPr>
                        <m:ctrlPr>
                          <a:rPr lang="en-US" sz="4000" i="1" smtClean="0">
                            <a:latin typeface="Cambria Math"/>
                          </a:rPr>
                        </m:ctrlPr>
                      </m:fPr>
                      <m:num>
                        <m:sSub>
                          <m:sSubPr>
                            <m:ctrlPr>
                              <a:rPr lang="en-US" sz="4000" i="1" smtClean="0">
                                <a:latin typeface="Cambria Math"/>
                              </a:rPr>
                            </m:ctrlPr>
                          </m:sSubPr>
                          <m:e>
                            <m:r>
                              <a:rPr lang="en-US" sz="4000" b="0" i="1" smtClean="0">
                                <a:latin typeface="Cambria Math"/>
                              </a:rPr>
                              <m:t>𝑀𝑆</m:t>
                            </m:r>
                          </m:e>
                          <m:sub>
                            <m:r>
                              <a:rPr lang="en-US" sz="4000" b="0" i="1" smtClean="0">
                                <a:latin typeface="Cambria Math"/>
                              </a:rPr>
                              <m:t>𝑇𝑟𝑒𝑎𝑡𝑚𝑒𝑛𝑡</m:t>
                            </m:r>
                          </m:sub>
                        </m:sSub>
                      </m:num>
                      <m:den>
                        <m:r>
                          <a:rPr lang="en-US" sz="4000" b="0" i="1" smtClean="0">
                            <a:latin typeface="Cambria Math"/>
                          </a:rPr>
                          <m:t>𝑀𝑆𝐸</m:t>
                        </m:r>
                      </m:den>
                    </m:f>
                  </m:oMath>
                </a14:m>
                <a:r>
                  <a:rPr lang="en-US" sz="4000" dirty="0" smtClean="0"/>
                  <a:t>~ F</a:t>
                </a:r>
                <a:r>
                  <a:rPr lang="en-US" sz="4000" baseline="-25000" dirty="0" smtClean="0"/>
                  <a:t>g-1,N-g</a:t>
                </a:r>
                <a:endParaRPr lang="en-US" sz="4000" baseline="-25000" dirty="0"/>
              </a:p>
            </p:txBody>
          </p:sp>
        </mc:Choice>
        <mc:Fallback>
          <p:sp>
            <p:nvSpPr>
              <p:cNvPr id="5" name="TextBox 4"/>
              <p:cNvSpPr txBox="1">
                <a:spLocks noRot="1" noChangeAspect="1" noMove="1" noResize="1" noEditPoints="1" noAdjustHandles="1" noChangeArrowheads="1" noChangeShapeType="1" noTextEdit="1"/>
              </p:cNvSpPr>
              <p:nvPr/>
            </p:nvSpPr>
            <p:spPr>
              <a:xfrm>
                <a:off x="2493081" y="4876800"/>
                <a:ext cx="4225131" cy="970650"/>
              </a:xfrm>
              <a:prstGeom prst="rect">
                <a:avLst/>
              </a:prstGeom>
              <a:blipFill rotWithShape="1">
                <a:blip r:embed="rId3"/>
                <a:stretch>
                  <a:fillRect r="-1587" b="-11321"/>
                </a:stretch>
              </a:blipFill>
            </p:spPr>
            <p:txBody>
              <a:bodyPr/>
              <a:lstStyle/>
              <a:p>
                <a:r>
                  <a:rPr lang="en-US">
                    <a:noFill/>
                  </a:rPr>
                  <a:t> </a:t>
                </a:r>
              </a:p>
            </p:txBody>
          </p:sp>
        </mc:Fallback>
      </mc:AlternateContent>
    </p:spTree>
    <p:extLst>
      <p:ext uri="{BB962C8B-B14F-4D97-AF65-F5344CB8AC3E}">
        <p14:creationId xmlns:p14="http://schemas.microsoft.com/office/powerpoint/2010/main" val="24456448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MANOVA: </a:t>
            </a:r>
            <a:br>
              <a:rPr lang="en-US" dirty="0" smtClean="0"/>
            </a:br>
            <a:r>
              <a:rPr lang="en-US" dirty="0" smtClean="0"/>
              <a:t>APPROXIMATING THE F-DISTRIBUTION</a:t>
            </a:r>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905000"/>
            <a:ext cx="5700713" cy="45268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7162800" y="3797549"/>
            <a:ext cx="1295400" cy="646331"/>
          </a:xfrm>
          <a:prstGeom prst="rect">
            <a:avLst/>
          </a:prstGeom>
          <a:noFill/>
        </p:spPr>
        <p:txBody>
          <a:bodyPr wrap="square" rtlCol="0">
            <a:spAutoFit/>
          </a:bodyPr>
          <a:lstStyle/>
          <a:p>
            <a:r>
              <a:rPr lang="en-US" sz="3600" dirty="0" smtClean="0"/>
              <a:t>~ F</a:t>
            </a:r>
            <a:r>
              <a:rPr lang="en-US" sz="3600" baseline="-25000" dirty="0" smtClean="0"/>
              <a:t>_,_</a:t>
            </a:r>
            <a:endParaRPr lang="en-US" sz="3600" baseline="-25000" dirty="0"/>
          </a:p>
        </p:txBody>
      </p:sp>
    </p:spTree>
    <p:extLst>
      <p:ext uri="{BB962C8B-B14F-4D97-AF65-F5344CB8AC3E}">
        <p14:creationId xmlns:p14="http://schemas.microsoft.com/office/powerpoint/2010/main" val="3124736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Graphical Difference</a:t>
            </a:r>
            <a:br>
              <a:rPr lang="en-US" dirty="0" smtClean="0"/>
            </a:br>
            <a:r>
              <a:rPr lang="en-US" dirty="0" smtClean="0"/>
              <a:t>One at a time vs Jointly</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14800" y="1676400"/>
            <a:ext cx="4800600" cy="4976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Oval 3"/>
          <p:cNvSpPr/>
          <p:nvPr/>
        </p:nvSpPr>
        <p:spPr>
          <a:xfrm>
            <a:off x="7771646" y="4765895"/>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28600" y="1752600"/>
            <a:ext cx="3657600" cy="1477328"/>
          </a:xfrm>
          <a:prstGeom prst="rect">
            <a:avLst/>
          </a:prstGeom>
          <a:noFill/>
        </p:spPr>
        <p:txBody>
          <a:bodyPr wrap="square" rtlCol="0">
            <a:spAutoFit/>
          </a:bodyPr>
          <a:lstStyle/>
          <a:p>
            <a:endParaRPr lang="en-US" dirty="0"/>
          </a:p>
          <a:p>
            <a:endParaRPr lang="en-US" dirty="0" smtClean="0"/>
          </a:p>
          <a:p>
            <a:r>
              <a:rPr lang="en-US" dirty="0" smtClean="0"/>
              <a:t>One at a time tests/confidence intervals can in a 2 dimensional graph can be viewed as a box</a:t>
            </a:r>
            <a:endParaRPr lang="en-US" dirty="0"/>
          </a:p>
        </p:txBody>
      </p:sp>
      <p:sp>
        <p:nvSpPr>
          <p:cNvPr id="2" name="Rectangle 1"/>
          <p:cNvSpPr/>
          <p:nvPr/>
        </p:nvSpPr>
        <p:spPr>
          <a:xfrm>
            <a:off x="5638800" y="2895600"/>
            <a:ext cx="2590800" cy="2286000"/>
          </a:xfrm>
          <a:prstGeom prst="rect">
            <a:avLst/>
          </a:prstGeom>
          <a:solidFill>
            <a:schemeClr val="accent1">
              <a:alpha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41251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MANOVA A NOTE ON ASSUMPTIONS</a:t>
            </a:r>
            <a:endParaRPr lang="en-US" dirty="0"/>
          </a:p>
        </p:txBody>
      </p:sp>
      <p:sp>
        <p:nvSpPr>
          <p:cNvPr id="4" name="Content Placeholder 1"/>
          <p:cNvSpPr>
            <a:spLocks noGrp="1"/>
          </p:cNvSpPr>
          <p:nvPr>
            <p:ph idx="1"/>
          </p:nvPr>
        </p:nvSpPr>
        <p:spPr>
          <a:xfrm>
            <a:off x="380999" y="1719071"/>
            <a:ext cx="8407893" cy="2014729"/>
          </a:xfrm>
        </p:spPr>
        <p:txBody>
          <a:bodyPr/>
          <a:lstStyle/>
          <a:p>
            <a:pPr marL="45720" indent="0">
              <a:buNone/>
            </a:pPr>
            <a:r>
              <a:rPr lang="en-US" dirty="0" smtClean="0"/>
              <a:t> CHECK ASSUMPTIONS:</a:t>
            </a:r>
          </a:p>
          <a:p>
            <a:r>
              <a:rPr lang="en-US" dirty="0" smtClean="0"/>
              <a:t>NORMALITY</a:t>
            </a:r>
          </a:p>
          <a:p>
            <a:r>
              <a:rPr lang="en-US" dirty="0" smtClean="0"/>
              <a:t>VERY DIFFICULT TO CHECK Multi Variate Normal Assumption. </a:t>
            </a:r>
          </a:p>
          <a:p>
            <a:r>
              <a:rPr lang="en-US" dirty="0" smtClean="0"/>
              <a:t>IN PRACTICE CHECK ALL BIVARIATE (PAIRWISE) NORMAL DISTRIBUTIONS</a:t>
            </a:r>
          </a:p>
          <a:p>
            <a:endParaRPr lang="en-US" dirty="0"/>
          </a:p>
        </p:txBody>
      </p:sp>
    </p:spTree>
    <p:extLst>
      <p:ext uri="{BB962C8B-B14F-4D97-AF65-F5344CB8AC3E}">
        <p14:creationId xmlns:p14="http://schemas.microsoft.com/office/powerpoint/2010/main" val="11864100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R Simulation</a:t>
            </a:r>
          </a:p>
          <a:p>
            <a:r>
              <a:rPr lang="en-US" dirty="0" smtClean="0"/>
              <a:t>Looking for </a:t>
            </a:r>
            <a:r>
              <a:rPr lang="en-US" dirty="0" err="1" smtClean="0"/>
              <a:t>Elipses</a:t>
            </a:r>
            <a:r>
              <a:rPr lang="en-US" dirty="0" smtClean="0"/>
              <a:t>!</a:t>
            </a:r>
          </a:p>
          <a:p>
            <a:r>
              <a:rPr lang="en-US" dirty="0" smtClean="0"/>
              <a:t>RUBUST FOR LARGE SAMPLE SIZES (CLT)! </a:t>
            </a:r>
            <a:endParaRPr lang="en-US" dirty="0"/>
          </a:p>
        </p:txBody>
      </p:sp>
      <p:sp>
        <p:nvSpPr>
          <p:cNvPr id="3" name="Title 2"/>
          <p:cNvSpPr>
            <a:spLocks noGrp="1"/>
          </p:cNvSpPr>
          <p:nvPr>
            <p:ph type="title"/>
          </p:nvPr>
        </p:nvSpPr>
        <p:spPr/>
        <p:txBody>
          <a:bodyPr/>
          <a:lstStyle/>
          <a:p>
            <a:r>
              <a:rPr lang="en-US" dirty="0" smtClean="0"/>
              <a:t>MANOVA ASSUMPTIONS: MVN</a:t>
            </a:r>
            <a:endParaRPr lang="en-US" dirty="0"/>
          </a:p>
        </p:txBody>
      </p:sp>
    </p:spTree>
    <p:extLst>
      <p:ext uri="{BB962C8B-B14F-4D97-AF65-F5344CB8AC3E}">
        <p14:creationId xmlns:p14="http://schemas.microsoft.com/office/powerpoint/2010/main" val="38026516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LOOKING FOR EQUAL ELIPSES</a:t>
            </a:r>
          </a:p>
          <a:p>
            <a:r>
              <a:rPr lang="en-US" dirty="0" smtClean="0"/>
              <a:t>If you can’t tell … similar to Brown Forsythe for ANOVA …we have Bartlett’s Test (proc </a:t>
            </a:r>
            <a:r>
              <a:rPr lang="en-US" dirty="0" err="1" smtClean="0"/>
              <a:t>descrim</a:t>
            </a:r>
            <a:r>
              <a:rPr lang="en-US" dirty="0" smtClean="0"/>
              <a:t>.)</a:t>
            </a:r>
          </a:p>
          <a:p>
            <a:endParaRPr lang="en-US" dirty="0"/>
          </a:p>
          <a:p>
            <a:endParaRPr lang="en-US" dirty="0" smtClean="0"/>
          </a:p>
          <a:p>
            <a:endParaRPr lang="en-US" dirty="0"/>
          </a:p>
          <a:p>
            <a:endParaRPr lang="en-US" dirty="0" smtClean="0"/>
          </a:p>
          <a:p>
            <a:pPr marL="45720" indent="0">
              <a:buNone/>
            </a:pPr>
            <a:endParaRPr lang="en-US" dirty="0" smtClean="0"/>
          </a:p>
          <a:p>
            <a:r>
              <a:rPr lang="en-US" dirty="0" smtClean="0"/>
              <a:t>MANOVA is not ROBUST TO THIS ASSUMPTION!!!!  If not met, try an transformation.</a:t>
            </a:r>
          </a:p>
          <a:p>
            <a:endParaRPr lang="en-US" dirty="0" smtClean="0"/>
          </a:p>
        </p:txBody>
      </p:sp>
      <p:sp>
        <p:nvSpPr>
          <p:cNvPr id="3" name="Title 2"/>
          <p:cNvSpPr>
            <a:spLocks noGrp="1"/>
          </p:cNvSpPr>
          <p:nvPr>
            <p:ph type="title"/>
          </p:nvPr>
        </p:nvSpPr>
        <p:spPr/>
        <p:txBody>
          <a:bodyPr/>
          <a:lstStyle/>
          <a:p>
            <a:r>
              <a:rPr lang="en-US" dirty="0" smtClean="0"/>
              <a:t>MANOVA ASSUMPTIONS: </a:t>
            </a:r>
            <a:r>
              <a:rPr lang="en-US" dirty="0" err="1" smtClean="0"/>
              <a:t>HoMOGENEITY</a:t>
            </a:r>
            <a:r>
              <a:rPr lang="en-US" dirty="0" smtClean="0"/>
              <a:t/>
            </a:r>
            <a:br>
              <a:rPr lang="en-US" dirty="0" smtClean="0"/>
            </a:br>
            <a:r>
              <a:rPr lang="en-US" dirty="0" smtClean="0"/>
              <a:t>EQUAL SSCP </a:t>
            </a:r>
            <a:r>
              <a:rPr lang="en-US" dirty="0" err="1" smtClean="0"/>
              <a:t>matriCES</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2954111"/>
            <a:ext cx="3028950" cy="1323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048000" y="3842658"/>
            <a:ext cx="533400" cy="307777"/>
          </a:xfrm>
          <a:prstGeom prst="rect">
            <a:avLst/>
          </a:prstGeom>
          <a:solidFill>
            <a:schemeClr val="bg1"/>
          </a:solidFill>
        </p:spPr>
        <p:txBody>
          <a:bodyPr wrap="square" rtlCol="0">
            <a:spAutoFit/>
          </a:bodyPr>
          <a:lstStyle/>
          <a:p>
            <a:pPr algn="r"/>
            <a:r>
              <a:rPr lang="en-US" sz="1400" i="1" dirty="0" smtClean="0"/>
              <a:t>H</a:t>
            </a:r>
            <a:r>
              <a:rPr lang="en-US" sz="1400" i="1" baseline="-25000" dirty="0" smtClean="0"/>
              <a:t>a</a:t>
            </a:r>
            <a:endParaRPr lang="en-US" sz="1400" i="1" baseline="-25000" dirty="0"/>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041" y="5323114"/>
            <a:ext cx="3533775" cy="123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5479596"/>
            <a:ext cx="3726846" cy="9252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63936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681729"/>
          </a:xfrm>
        </p:spPr>
        <p:txBody>
          <a:bodyPr>
            <a:normAutofit fontScale="92500" lnSpcReduction="20000"/>
          </a:bodyPr>
          <a:lstStyle/>
          <a:p>
            <a:r>
              <a:rPr lang="en-US" dirty="0" smtClean="0">
                <a:solidFill>
                  <a:schemeClr val="tx1"/>
                </a:solidFill>
              </a:rPr>
              <a:t>What does multivariate get you?</a:t>
            </a:r>
          </a:p>
          <a:p>
            <a:endParaRPr lang="en-US" dirty="0">
              <a:solidFill>
                <a:schemeClr val="tx1"/>
              </a:solidFill>
            </a:endParaRPr>
          </a:p>
          <a:p>
            <a:r>
              <a:rPr lang="en-US" dirty="0" smtClean="0">
                <a:solidFill>
                  <a:schemeClr val="tx1"/>
                </a:solidFill>
              </a:rPr>
              <a:t>Its all about type-I error control and power</a:t>
            </a:r>
          </a:p>
          <a:p>
            <a:pPr lvl="1"/>
            <a:r>
              <a:rPr lang="en-US" dirty="0" smtClean="0">
                <a:solidFill>
                  <a:schemeClr val="tx1"/>
                </a:solidFill>
              </a:rPr>
              <a:t>Type-I error:   Probability(reject the Null  when the Null is true)  aka False Positive</a:t>
            </a:r>
          </a:p>
          <a:p>
            <a:pPr lvl="1"/>
            <a:r>
              <a:rPr lang="en-US" dirty="0" smtClean="0">
                <a:solidFill>
                  <a:schemeClr val="tx1"/>
                </a:solidFill>
              </a:rPr>
              <a:t>Power:  Probability(reject the Null when the Null is FALSE) aka reject when you should reject</a:t>
            </a:r>
          </a:p>
          <a:p>
            <a:pPr lvl="1"/>
            <a:endParaRPr lang="en-US" dirty="0">
              <a:solidFill>
                <a:schemeClr val="tx1"/>
              </a:solidFill>
            </a:endParaRPr>
          </a:p>
          <a:p>
            <a:pPr lvl="1"/>
            <a:r>
              <a:rPr lang="en-US" dirty="0" smtClean="0">
                <a:solidFill>
                  <a:schemeClr val="tx1"/>
                </a:solidFill>
              </a:rPr>
              <a:t>Analyzing multiple response variables one at a time is another way of multiple testing, just like in our one variable analysis when we do different types of comparisons.  We could do a single comparison but multiple times across different response variables.</a:t>
            </a:r>
          </a:p>
          <a:p>
            <a:pPr lvl="1"/>
            <a:endParaRPr lang="en-US" dirty="0">
              <a:solidFill>
                <a:schemeClr val="tx1"/>
              </a:solidFill>
            </a:endParaRPr>
          </a:p>
          <a:p>
            <a:pPr lvl="1"/>
            <a:r>
              <a:rPr lang="en-US" dirty="0" smtClean="0">
                <a:solidFill>
                  <a:schemeClr val="tx1"/>
                </a:solidFill>
              </a:rPr>
              <a:t>The idea is that correlated data tend to yield similar results so when you commit a type-I error for variable 1 you are now setting yourself up for another type=I error for the correlated variable 2.  </a:t>
            </a:r>
          </a:p>
          <a:p>
            <a:pPr lvl="1"/>
            <a:r>
              <a:rPr lang="en-US" dirty="0" smtClean="0">
                <a:solidFill>
                  <a:schemeClr val="tx1"/>
                </a:solidFill>
              </a:rPr>
              <a:t>Also correlated variables are more consistent and its easier to identify scenarios that are not null and thus reject more often (increasing power)</a:t>
            </a:r>
            <a:endParaRPr lang="en-US" dirty="0">
              <a:solidFill>
                <a:schemeClr val="tx1"/>
              </a:solidFill>
            </a:endParaRPr>
          </a:p>
          <a:p>
            <a:pPr lvl="1"/>
            <a:endParaRPr lang="en-US" dirty="0" smtClean="0"/>
          </a:p>
          <a:p>
            <a:pPr lvl="1"/>
            <a:endParaRPr lang="en-US" dirty="0"/>
          </a:p>
          <a:p>
            <a:pPr marL="365760" lvl="1" indent="0">
              <a:buNone/>
            </a:pPr>
            <a:endParaRPr lang="en-US" dirty="0" smtClean="0"/>
          </a:p>
          <a:p>
            <a:pPr marL="45720" indent="0">
              <a:buNone/>
            </a:pPr>
            <a:endParaRPr lang="en-US" dirty="0" smtClean="0"/>
          </a:p>
          <a:p>
            <a:endParaRPr lang="en-US" dirty="0"/>
          </a:p>
          <a:p>
            <a:pPr marL="45720" indent="0">
              <a:buNone/>
            </a:pPr>
            <a:endParaRPr lang="en-US" dirty="0"/>
          </a:p>
        </p:txBody>
      </p:sp>
      <p:sp>
        <p:nvSpPr>
          <p:cNvPr id="3" name="Title 2"/>
          <p:cNvSpPr>
            <a:spLocks noGrp="1"/>
          </p:cNvSpPr>
          <p:nvPr>
            <p:ph type="title"/>
          </p:nvPr>
        </p:nvSpPr>
        <p:spPr/>
        <p:txBody>
          <a:bodyPr/>
          <a:lstStyle/>
          <a:p>
            <a:r>
              <a:rPr lang="en-US" sz="4400" dirty="0" err="1" smtClean="0"/>
              <a:t>WhY</a:t>
            </a:r>
            <a:r>
              <a:rPr lang="en-US" sz="4400" dirty="0"/>
              <a:t> </a:t>
            </a:r>
            <a:r>
              <a:rPr lang="en-US" sz="4400" dirty="0" smtClean="0"/>
              <a:t>MANOVA!?</a:t>
            </a:r>
            <a:endParaRPr lang="en-US" sz="6600" dirty="0"/>
          </a:p>
        </p:txBody>
      </p:sp>
    </p:spTree>
    <p:extLst>
      <p:ext uri="{BB962C8B-B14F-4D97-AF65-F5344CB8AC3E}">
        <p14:creationId xmlns:p14="http://schemas.microsoft.com/office/powerpoint/2010/main" val="194925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solidFill>
                  <a:schemeClr val="tx1"/>
                </a:solidFill>
              </a:rPr>
              <a:t>Suppose I had height (X1) and weight (X2) and I wanted to test if the mean height and weight was (68inches,150lbs)</a:t>
            </a:r>
          </a:p>
          <a:p>
            <a:endParaRPr lang="en-US" dirty="0">
              <a:solidFill>
                <a:schemeClr val="tx1"/>
              </a:solidFill>
            </a:endParaRPr>
          </a:p>
          <a:p>
            <a:r>
              <a:rPr lang="en-US" dirty="0" smtClean="0">
                <a:solidFill>
                  <a:schemeClr val="tx1"/>
                </a:solidFill>
              </a:rPr>
              <a:t>Two options</a:t>
            </a:r>
          </a:p>
          <a:p>
            <a:pPr marL="45720" indent="0">
              <a:buNone/>
            </a:pPr>
            <a:r>
              <a:rPr lang="en-US" dirty="0" smtClean="0">
                <a:solidFill>
                  <a:schemeClr val="tx1"/>
                </a:solidFill>
              </a:rPr>
              <a:t>One at a time testing</a:t>
            </a:r>
            <a:endParaRPr lang="en-US" dirty="0">
              <a:solidFill>
                <a:schemeClr val="tx1"/>
              </a:solidFill>
            </a:endParaRPr>
          </a:p>
          <a:p>
            <a:pPr lvl="1"/>
            <a:r>
              <a:rPr lang="en-US" dirty="0" smtClean="0">
                <a:solidFill>
                  <a:schemeClr val="tx1"/>
                </a:solidFill>
              </a:rPr>
              <a:t>One sample t-test for height (X1)</a:t>
            </a:r>
          </a:p>
          <a:p>
            <a:pPr lvl="1"/>
            <a:r>
              <a:rPr lang="en-US" dirty="0" smtClean="0">
                <a:solidFill>
                  <a:schemeClr val="tx1"/>
                </a:solidFill>
              </a:rPr>
              <a:t>One sample t-test for weight (X2)</a:t>
            </a:r>
          </a:p>
          <a:p>
            <a:pPr marL="365760" lvl="1" indent="0">
              <a:buNone/>
            </a:pPr>
            <a:endParaRPr lang="en-US" dirty="0" smtClean="0">
              <a:solidFill>
                <a:schemeClr val="tx1"/>
              </a:solidFill>
            </a:endParaRPr>
          </a:p>
          <a:p>
            <a:pPr marL="365760" lvl="1" indent="0">
              <a:buNone/>
            </a:pPr>
            <a:r>
              <a:rPr lang="en-US" dirty="0" smtClean="0">
                <a:solidFill>
                  <a:schemeClr val="tx1"/>
                </a:solidFill>
              </a:rPr>
              <a:t>Multivariate Analysis </a:t>
            </a:r>
          </a:p>
          <a:p>
            <a:pPr marL="365760" lvl="1" indent="0">
              <a:buNone/>
            </a:pPr>
            <a:r>
              <a:rPr lang="en-US" dirty="0" smtClean="0">
                <a:solidFill>
                  <a:schemeClr val="tx1"/>
                </a:solidFill>
              </a:rPr>
              <a:t>Conduct a joint hypothesis that takes into account they are correlated </a:t>
            </a:r>
            <a:endParaRPr lang="en-US" dirty="0">
              <a:solidFill>
                <a:schemeClr val="tx1"/>
              </a:solidFill>
            </a:endParaRPr>
          </a:p>
        </p:txBody>
      </p:sp>
      <p:sp>
        <p:nvSpPr>
          <p:cNvPr id="3" name="Title 2"/>
          <p:cNvSpPr>
            <a:spLocks noGrp="1"/>
          </p:cNvSpPr>
          <p:nvPr>
            <p:ph type="title"/>
          </p:nvPr>
        </p:nvSpPr>
        <p:spPr/>
        <p:txBody>
          <a:bodyPr/>
          <a:lstStyle/>
          <a:p>
            <a:r>
              <a:rPr lang="en-US" dirty="0" smtClean="0"/>
              <a:t>Simple example</a:t>
            </a:r>
            <a:endParaRPr lang="en-US" dirty="0"/>
          </a:p>
        </p:txBody>
      </p:sp>
    </p:spTree>
    <p:extLst>
      <p:ext uri="{BB962C8B-B14F-4D97-AF65-F5344CB8AC3E}">
        <p14:creationId xmlns:p14="http://schemas.microsoft.com/office/powerpoint/2010/main" val="15675448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Graphical Difference</a:t>
            </a:r>
            <a:br>
              <a:rPr lang="en-US" dirty="0" smtClean="0"/>
            </a:br>
            <a:r>
              <a:rPr lang="en-US" dirty="0" smtClean="0"/>
              <a:t>One at a time vs Jointly</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14800" y="1676400"/>
            <a:ext cx="4800600" cy="4976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Oval 3"/>
          <p:cNvSpPr/>
          <p:nvPr/>
        </p:nvSpPr>
        <p:spPr>
          <a:xfrm>
            <a:off x="7771646" y="4765895"/>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28600" y="1752600"/>
            <a:ext cx="3657600" cy="1477328"/>
          </a:xfrm>
          <a:prstGeom prst="rect">
            <a:avLst/>
          </a:prstGeom>
          <a:noFill/>
        </p:spPr>
        <p:txBody>
          <a:bodyPr wrap="square" rtlCol="0">
            <a:spAutoFit/>
          </a:bodyPr>
          <a:lstStyle/>
          <a:p>
            <a:endParaRPr lang="en-US" dirty="0"/>
          </a:p>
          <a:p>
            <a:endParaRPr lang="en-US" dirty="0" smtClean="0"/>
          </a:p>
          <a:p>
            <a:r>
              <a:rPr lang="en-US" dirty="0" smtClean="0"/>
              <a:t>One at a time tests/confidence intervals can in a 2 dimensional graph can be viewed as a box</a:t>
            </a:r>
            <a:endParaRPr lang="en-US" dirty="0"/>
          </a:p>
        </p:txBody>
      </p:sp>
      <p:sp>
        <p:nvSpPr>
          <p:cNvPr id="2" name="Rectangle 1"/>
          <p:cNvSpPr/>
          <p:nvPr/>
        </p:nvSpPr>
        <p:spPr>
          <a:xfrm>
            <a:off x="5638800" y="2895600"/>
            <a:ext cx="2590800" cy="2286000"/>
          </a:xfrm>
          <a:prstGeom prst="rect">
            <a:avLst/>
          </a:prstGeom>
          <a:solidFill>
            <a:schemeClr val="accent1">
              <a:alpha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4843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Graphical Difference</a:t>
            </a:r>
            <a:br>
              <a:rPr lang="en-US" dirty="0" smtClean="0"/>
            </a:br>
            <a:r>
              <a:rPr lang="en-US" dirty="0" smtClean="0"/>
              <a:t>One at a time vs Jointly</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14800" y="1676400"/>
            <a:ext cx="4800600" cy="4976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Oval 3"/>
          <p:cNvSpPr/>
          <p:nvPr/>
        </p:nvSpPr>
        <p:spPr>
          <a:xfrm>
            <a:off x="7771646" y="4765895"/>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28600" y="1752600"/>
            <a:ext cx="3657600" cy="1477328"/>
          </a:xfrm>
          <a:prstGeom prst="rect">
            <a:avLst/>
          </a:prstGeom>
          <a:noFill/>
        </p:spPr>
        <p:txBody>
          <a:bodyPr wrap="square" rtlCol="0">
            <a:spAutoFit/>
          </a:bodyPr>
          <a:lstStyle/>
          <a:p>
            <a:endParaRPr lang="en-US" dirty="0"/>
          </a:p>
          <a:p>
            <a:endParaRPr lang="en-US" dirty="0" smtClean="0"/>
          </a:p>
          <a:p>
            <a:r>
              <a:rPr lang="en-US" dirty="0" smtClean="0"/>
              <a:t>Multivariate tests/confidence intervals can be thought of as an ellipse</a:t>
            </a:r>
            <a:endParaRPr lang="en-US" dirty="0"/>
          </a:p>
        </p:txBody>
      </p:sp>
      <p:sp>
        <p:nvSpPr>
          <p:cNvPr id="6" name="Oval 5"/>
          <p:cNvSpPr/>
          <p:nvPr/>
        </p:nvSpPr>
        <p:spPr>
          <a:xfrm rot="19153128">
            <a:off x="4701293" y="3810118"/>
            <a:ext cx="4390705" cy="512589"/>
          </a:xfrm>
          <a:prstGeom prst="ellipse">
            <a:avLst/>
          </a:prstGeom>
          <a:solidFill>
            <a:schemeClr val="accent1">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26012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Example scenario for greater power</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14800" y="1676400"/>
            <a:ext cx="4800600" cy="4976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Oval 3"/>
          <p:cNvSpPr/>
          <p:nvPr/>
        </p:nvSpPr>
        <p:spPr>
          <a:xfrm>
            <a:off x="7771646" y="476589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28600" y="1752600"/>
            <a:ext cx="3657600" cy="4801314"/>
          </a:xfrm>
          <a:prstGeom prst="rect">
            <a:avLst/>
          </a:prstGeom>
          <a:noFill/>
        </p:spPr>
        <p:txBody>
          <a:bodyPr wrap="square" rtlCol="0">
            <a:spAutoFit/>
          </a:bodyPr>
          <a:lstStyle/>
          <a:p>
            <a:r>
              <a:rPr lang="en-US" dirty="0" smtClean="0"/>
              <a:t>Suppose </a:t>
            </a:r>
            <a:r>
              <a:rPr lang="en-US" dirty="0" smtClean="0"/>
              <a:t>our</a:t>
            </a:r>
            <a:r>
              <a:rPr lang="en-US" dirty="0" smtClean="0"/>
              <a:t> </a:t>
            </a:r>
            <a:r>
              <a:rPr lang="en-US" dirty="0" smtClean="0"/>
              <a:t>null hypothesis for the mean of height and weight is given by the yellow dot</a:t>
            </a:r>
          </a:p>
          <a:p>
            <a:endParaRPr lang="en-US" dirty="0"/>
          </a:p>
          <a:p>
            <a:r>
              <a:rPr lang="en-US" dirty="0" smtClean="0"/>
              <a:t>One at a time confidence intervals say for both variables we will not reject the null hypothesis</a:t>
            </a:r>
          </a:p>
          <a:p>
            <a:endParaRPr lang="en-US" dirty="0"/>
          </a:p>
          <a:p>
            <a:endParaRPr lang="en-US" dirty="0" smtClean="0"/>
          </a:p>
          <a:p>
            <a:r>
              <a:rPr lang="en-US" dirty="0" smtClean="0"/>
              <a:t>Joint confidence ellipse (taking into account correlation)  says the hypothesized value is outside of the confidence ellipse indicating that we should reject the null.</a:t>
            </a:r>
          </a:p>
          <a:p>
            <a:endParaRPr lang="en-US" dirty="0"/>
          </a:p>
          <a:p>
            <a:endParaRPr lang="en-US" dirty="0" smtClean="0"/>
          </a:p>
          <a:p>
            <a:endParaRPr lang="en-US" dirty="0"/>
          </a:p>
        </p:txBody>
      </p:sp>
    </p:spTree>
    <p:extLst>
      <p:ext uri="{BB962C8B-B14F-4D97-AF65-F5344CB8AC3E}">
        <p14:creationId xmlns:p14="http://schemas.microsoft.com/office/powerpoint/2010/main" val="3339786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Example scenario for controlling type I error</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14800" y="1676400"/>
            <a:ext cx="4800600" cy="4976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Oval 3"/>
          <p:cNvSpPr/>
          <p:nvPr/>
        </p:nvSpPr>
        <p:spPr>
          <a:xfrm>
            <a:off x="7771646" y="4765895"/>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28600" y="1752600"/>
            <a:ext cx="3657600" cy="4801314"/>
          </a:xfrm>
          <a:prstGeom prst="rect">
            <a:avLst/>
          </a:prstGeom>
          <a:noFill/>
        </p:spPr>
        <p:txBody>
          <a:bodyPr wrap="square" rtlCol="0">
            <a:spAutoFit/>
          </a:bodyPr>
          <a:lstStyle/>
          <a:p>
            <a:r>
              <a:rPr lang="en-US" dirty="0" smtClean="0"/>
              <a:t>Suppose are null hypothesis for the mean of height and weight is given by the yellow dot</a:t>
            </a:r>
          </a:p>
          <a:p>
            <a:endParaRPr lang="en-US" dirty="0"/>
          </a:p>
          <a:p>
            <a:r>
              <a:rPr lang="en-US" dirty="0" smtClean="0"/>
              <a:t>One at a time confidence intervals say for both variables we will reject the null</a:t>
            </a:r>
          </a:p>
          <a:p>
            <a:endParaRPr lang="en-US" dirty="0"/>
          </a:p>
          <a:p>
            <a:endParaRPr lang="en-US" dirty="0" smtClean="0"/>
          </a:p>
          <a:p>
            <a:r>
              <a:rPr lang="en-US" dirty="0" smtClean="0"/>
              <a:t>Joint confidence ellipse (taking into account correlation)  says the hypothesized value is inside of the confidence ellipse indicating that we should fail to reject</a:t>
            </a:r>
          </a:p>
          <a:p>
            <a:endParaRPr lang="en-US" dirty="0"/>
          </a:p>
          <a:p>
            <a:endParaRPr lang="en-US" dirty="0" smtClean="0"/>
          </a:p>
          <a:p>
            <a:endParaRPr lang="en-US" dirty="0"/>
          </a:p>
        </p:txBody>
      </p:sp>
      <p:sp>
        <p:nvSpPr>
          <p:cNvPr id="8" name="Oval 7"/>
          <p:cNvSpPr/>
          <p:nvPr/>
        </p:nvSpPr>
        <p:spPr>
          <a:xfrm>
            <a:off x="5334000" y="5257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18635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EXAMPLE: STEPS: POTTERY</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2209800"/>
            <a:ext cx="5905500" cy="428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Content Placeholder 3"/>
          <p:cNvSpPr>
            <a:spLocks noGrp="1"/>
          </p:cNvSpPr>
          <p:nvPr>
            <p:ph idx="1"/>
          </p:nvPr>
        </p:nvSpPr>
        <p:spPr/>
        <p:txBody>
          <a:bodyPr/>
          <a:lstStyle/>
          <a:p>
            <a:endParaRPr lang="en-US" dirty="0"/>
          </a:p>
        </p:txBody>
      </p:sp>
    </p:spTree>
    <p:extLst>
      <p:ext uri="{BB962C8B-B14F-4D97-AF65-F5344CB8AC3E}">
        <p14:creationId xmlns:p14="http://schemas.microsoft.com/office/powerpoint/2010/main" val="26882090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Graphical Difference</a:t>
            </a:r>
            <a:br>
              <a:rPr lang="en-US" dirty="0" smtClean="0"/>
            </a:br>
            <a:r>
              <a:rPr lang="en-US" dirty="0" smtClean="0"/>
              <a:t>One at a time vs Jointly</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14800" y="1676400"/>
            <a:ext cx="4800600" cy="4976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Oval 3"/>
          <p:cNvSpPr/>
          <p:nvPr/>
        </p:nvSpPr>
        <p:spPr>
          <a:xfrm>
            <a:off x="7771646" y="4765895"/>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28600" y="1752600"/>
            <a:ext cx="3657600" cy="1477328"/>
          </a:xfrm>
          <a:prstGeom prst="rect">
            <a:avLst/>
          </a:prstGeom>
          <a:noFill/>
        </p:spPr>
        <p:txBody>
          <a:bodyPr wrap="square" rtlCol="0">
            <a:spAutoFit/>
          </a:bodyPr>
          <a:lstStyle/>
          <a:p>
            <a:endParaRPr lang="en-US" dirty="0"/>
          </a:p>
          <a:p>
            <a:endParaRPr lang="en-US" dirty="0" smtClean="0"/>
          </a:p>
          <a:p>
            <a:r>
              <a:rPr lang="en-US" dirty="0" smtClean="0"/>
              <a:t>Multivariate tests/confidence intervals can be thought of as an ellipse</a:t>
            </a:r>
            <a:endParaRPr lang="en-US" dirty="0"/>
          </a:p>
        </p:txBody>
      </p:sp>
      <p:sp>
        <p:nvSpPr>
          <p:cNvPr id="6" name="Oval 5"/>
          <p:cNvSpPr/>
          <p:nvPr/>
        </p:nvSpPr>
        <p:spPr>
          <a:xfrm rot="19153128">
            <a:off x="4701293" y="3810118"/>
            <a:ext cx="4390705" cy="512589"/>
          </a:xfrm>
          <a:prstGeom prst="ellipse">
            <a:avLst/>
          </a:prstGeom>
          <a:solidFill>
            <a:schemeClr val="accent1">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51996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POTTERY: CONTRASTS</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133600"/>
            <a:ext cx="7564304"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44829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Example scenario for greater power</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14800" y="1676400"/>
            <a:ext cx="4800600" cy="4976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Oval 3"/>
          <p:cNvSpPr/>
          <p:nvPr/>
        </p:nvSpPr>
        <p:spPr>
          <a:xfrm>
            <a:off x="7771646" y="476589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28600" y="1752600"/>
            <a:ext cx="3657600" cy="4801314"/>
          </a:xfrm>
          <a:prstGeom prst="rect">
            <a:avLst/>
          </a:prstGeom>
          <a:noFill/>
        </p:spPr>
        <p:txBody>
          <a:bodyPr wrap="square" rtlCol="0">
            <a:spAutoFit/>
          </a:bodyPr>
          <a:lstStyle/>
          <a:p>
            <a:r>
              <a:rPr lang="en-US" dirty="0" smtClean="0"/>
              <a:t>Suppose </a:t>
            </a:r>
            <a:r>
              <a:rPr lang="en-US" dirty="0" smtClean="0"/>
              <a:t>our</a:t>
            </a:r>
            <a:r>
              <a:rPr lang="en-US" dirty="0" smtClean="0"/>
              <a:t> </a:t>
            </a:r>
            <a:r>
              <a:rPr lang="en-US" dirty="0" smtClean="0"/>
              <a:t>null hypothesis for the mean of height and weight is given by the yellow dot</a:t>
            </a:r>
          </a:p>
          <a:p>
            <a:endParaRPr lang="en-US" dirty="0"/>
          </a:p>
          <a:p>
            <a:r>
              <a:rPr lang="en-US" dirty="0" smtClean="0"/>
              <a:t>One at a time confidence intervals say for both variables we will not reject the null hypothesis</a:t>
            </a:r>
          </a:p>
          <a:p>
            <a:endParaRPr lang="en-US" dirty="0"/>
          </a:p>
          <a:p>
            <a:endParaRPr lang="en-US" dirty="0" smtClean="0"/>
          </a:p>
          <a:p>
            <a:r>
              <a:rPr lang="en-US" dirty="0" smtClean="0"/>
              <a:t>Joint confidence ellipse (taking into account correlation)  says the hypothesized value is outside of the confidence ellipse indicating that we should reject the null.</a:t>
            </a:r>
          </a:p>
          <a:p>
            <a:endParaRPr lang="en-US" dirty="0"/>
          </a:p>
          <a:p>
            <a:endParaRPr lang="en-US" dirty="0" smtClean="0"/>
          </a:p>
          <a:p>
            <a:endParaRPr lang="en-US" dirty="0"/>
          </a:p>
        </p:txBody>
      </p:sp>
    </p:spTree>
    <p:extLst>
      <p:ext uri="{BB962C8B-B14F-4D97-AF65-F5344CB8AC3E}">
        <p14:creationId xmlns:p14="http://schemas.microsoft.com/office/powerpoint/2010/main" val="13963311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Example scenario for controlling type I error</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14800" y="1676400"/>
            <a:ext cx="4800600" cy="4976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Oval 3"/>
          <p:cNvSpPr/>
          <p:nvPr/>
        </p:nvSpPr>
        <p:spPr>
          <a:xfrm>
            <a:off x="7771646" y="4765895"/>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28600" y="1752600"/>
            <a:ext cx="3657600" cy="4801314"/>
          </a:xfrm>
          <a:prstGeom prst="rect">
            <a:avLst/>
          </a:prstGeom>
          <a:noFill/>
        </p:spPr>
        <p:txBody>
          <a:bodyPr wrap="square" rtlCol="0">
            <a:spAutoFit/>
          </a:bodyPr>
          <a:lstStyle/>
          <a:p>
            <a:r>
              <a:rPr lang="en-US" dirty="0" smtClean="0"/>
              <a:t>Suppose are null hypothesis for the mean of height and weight is given by the yellow dot</a:t>
            </a:r>
          </a:p>
          <a:p>
            <a:endParaRPr lang="en-US" dirty="0"/>
          </a:p>
          <a:p>
            <a:r>
              <a:rPr lang="en-US" dirty="0" smtClean="0"/>
              <a:t>One at a time confidence intervals say for both variables we will reject the null</a:t>
            </a:r>
          </a:p>
          <a:p>
            <a:endParaRPr lang="en-US" dirty="0"/>
          </a:p>
          <a:p>
            <a:endParaRPr lang="en-US" dirty="0" smtClean="0"/>
          </a:p>
          <a:p>
            <a:r>
              <a:rPr lang="en-US" dirty="0" smtClean="0"/>
              <a:t>Joint confidence ellipse (taking into account correlation)  says the hypothesized value is inside of the confidence ellipse indicating that we should fail to reject</a:t>
            </a:r>
          </a:p>
          <a:p>
            <a:endParaRPr lang="en-US" dirty="0"/>
          </a:p>
          <a:p>
            <a:endParaRPr lang="en-US" dirty="0" smtClean="0"/>
          </a:p>
          <a:p>
            <a:endParaRPr lang="en-US" dirty="0"/>
          </a:p>
        </p:txBody>
      </p:sp>
      <p:sp>
        <p:nvSpPr>
          <p:cNvPr id="8" name="Oval 7"/>
          <p:cNvSpPr/>
          <p:nvPr/>
        </p:nvSpPr>
        <p:spPr>
          <a:xfrm>
            <a:off x="5334000" y="5257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44217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2917</TotalTime>
  <Words>4060</Words>
  <Application>Microsoft Office PowerPoint</Application>
  <PresentationFormat>On-screen Show (4:3)</PresentationFormat>
  <Paragraphs>666</Paragraphs>
  <Slides>70</Slides>
  <Notes>0</Notes>
  <HiddenSlides>0</HiddenSlides>
  <MMClips>0</MMClips>
  <ScaleCrop>false</ScaleCrop>
  <HeadingPairs>
    <vt:vector size="4" baseType="variant">
      <vt:variant>
        <vt:lpstr>Theme</vt:lpstr>
      </vt:variant>
      <vt:variant>
        <vt:i4>1</vt:i4>
      </vt:variant>
      <vt:variant>
        <vt:lpstr>Slide Titles</vt:lpstr>
      </vt:variant>
      <vt:variant>
        <vt:i4>70</vt:i4>
      </vt:variant>
    </vt:vector>
  </HeadingPairs>
  <TitlesOfParts>
    <vt:vector size="71" baseType="lpstr">
      <vt:lpstr>Grid</vt:lpstr>
      <vt:lpstr>Live session 7 manova AND lda</vt:lpstr>
      <vt:lpstr>PowerPoint Presentation</vt:lpstr>
      <vt:lpstr>Multivariate Analysis Basic Topics</vt:lpstr>
      <vt:lpstr>Multivariate Analysis can be extended to handle all of those but for multiple, continuous response variables </vt:lpstr>
      <vt:lpstr>Simple example</vt:lpstr>
      <vt:lpstr>Graphical Difference One at a time vs Jointly</vt:lpstr>
      <vt:lpstr>Graphical Difference One at a time vs Jointly</vt:lpstr>
      <vt:lpstr>Example scenario for greater power</vt:lpstr>
      <vt:lpstr>Example scenario for controlling type I error</vt:lpstr>
      <vt:lpstr>Removing the Curtain</vt:lpstr>
      <vt:lpstr>The MANOVA analysis idea In terms of testing</vt:lpstr>
      <vt:lpstr>The MANOVA analysis idea In terms of testing</vt:lpstr>
      <vt:lpstr>MANOVA DERIVED F tests</vt:lpstr>
      <vt:lpstr>Recap MANOVA</vt:lpstr>
      <vt:lpstr>AnalySis Plan for one way MANOVA</vt:lpstr>
      <vt:lpstr>Analysis Plan</vt:lpstr>
      <vt:lpstr>Hemophilia data</vt:lpstr>
      <vt:lpstr>Added difficulties</vt:lpstr>
      <vt:lpstr>Run the model</vt:lpstr>
      <vt:lpstr>Final checks</vt:lpstr>
      <vt:lpstr>If everything checks out Conduct MANOVA F-tests</vt:lpstr>
      <vt:lpstr>Fail to Reject=Done   Reject=Move On to univariate results</vt:lpstr>
      <vt:lpstr>Activity Result</vt:lpstr>
      <vt:lpstr>LDA</vt:lpstr>
      <vt:lpstr>LDA (Data Reduction pov)</vt:lpstr>
      <vt:lpstr>LDA Graphical presentation</vt:lpstr>
      <vt:lpstr>LDA Graphical presentation</vt:lpstr>
      <vt:lpstr>LDA (Graphical presentation)</vt:lpstr>
      <vt:lpstr>PowerPoint Presentation</vt:lpstr>
      <vt:lpstr>With one discriminant variable and two groups</vt:lpstr>
      <vt:lpstr>Boxplots of Z1 for carriers and noncarriers</vt:lpstr>
      <vt:lpstr>Boxplots of Z1 for carriers and noncarriers</vt:lpstr>
      <vt:lpstr>When Z1 is all you need</vt:lpstr>
      <vt:lpstr>Sometimes you need more than Just one discriminant variable </vt:lpstr>
      <vt:lpstr>Use of the discriminant functions</vt:lpstr>
      <vt:lpstr>Partitioning the Variable space </vt:lpstr>
      <vt:lpstr>General Idea</vt:lpstr>
      <vt:lpstr>If I choose my prior probabilitys such that its much more likely that blue and red occur.  The cutoff regions change to reflect that P(Red)=P(Blue)=.4   P(Green)=.2</vt:lpstr>
      <vt:lpstr>RUNNING LDA in Practice (Classifying)</vt:lpstr>
      <vt:lpstr>Running LDA in PRACTICE</vt:lpstr>
      <vt:lpstr>Frequency table to See what we can possibly use as priors for test set</vt:lpstr>
      <vt:lpstr>Running LDA on our example</vt:lpstr>
      <vt:lpstr>Swimming in SAS Output  (Main Components)</vt:lpstr>
      <vt:lpstr>Swimming in SAS (Main Components)</vt:lpstr>
      <vt:lpstr>Classification summary  How well we did (CROSS VALIDATION/ Not reSubstitution)</vt:lpstr>
      <vt:lpstr>Classification summary  How well we did (CROSS VALIDATION/ Not reSubstitution)</vt:lpstr>
      <vt:lpstr>Predicting new observations that were in TEST based off posterior Probabilities</vt:lpstr>
      <vt:lpstr>Additional helpful TaBLE when lots of variables are being analyze</vt:lpstr>
      <vt:lpstr>Next Week: Items To Focus On</vt:lpstr>
      <vt:lpstr>Assignment</vt:lpstr>
      <vt:lpstr>PowerPoint Presentation</vt:lpstr>
      <vt:lpstr>Let’s Take a StEp BACK: ANOVA!</vt:lpstr>
      <vt:lpstr>Let’s Take a StEp BACK: ANOVA!</vt:lpstr>
      <vt:lpstr>ANOVA ASSUMPTIONS</vt:lpstr>
      <vt:lpstr>MANOVA: EXTENTION OF ANOVA</vt:lpstr>
      <vt:lpstr>MANOVA: EXTENTION OF ANOVA</vt:lpstr>
      <vt:lpstr>MANOVA ASSUMPTIONS</vt:lpstr>
      <vt:lpstr>ANOVA: TEST STATISTIC</vt:lpstr>
      <vt:lpstr>MANOVA:  APPROXIMATING THE F-DISTRIBUTION</vt:lpstr>
      <vt:lpstr>MANOVA A NOTE ON ASSUMPTIONS</vt:lpstr>
      <vt:lpstr>MANOVA ASSUMPTIONS: MVN</vt:lpstr>
      <vt:lpstr>MANOVA ASSUMPTIONS: HoMOGENEITY EQUAL SSCP matriCES</vt:lpstr>
      <vt:lpstr>WhY MANOVA!?</vt:lpstr>
      <vt:lpstr>Simple example</vt:lpstr>
      <vt:lpstr>Graphical Difference One at a time vs Jointly</vt:lpstr>
      <vt:lpstr>Graphical Difference One at a time vs Jointly</vt:lpstr>
      <vt:lpstr>Example scenario for greater power</vt:lpstr>
      <vt:lpstr>Example scenario for controlling type I error</vt:lpstr>
      <vt:lpstr>EXAMPLE: STEPS: POTTERY</vt:lpstr>
      <vt:lpstr>POTTERY: CONTRASTS</vt:lpstr>
    </vt:vector>
  </TitlesOfParts>
  <Company>Baylor Health Care System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Live session 7 manova AND lda</dc:title>
  <dc:creator>Turner, Jacob</dc:creator>
  <cp:lastModifiedBy>Bivin Sadler</cp:lastModifiedBy>
  <cp:revision>95</cp:revision>
  <dcterms:created xsi:type="dcterms:W3CDTF">2015-06-22T23:33:14Z</dcterms:created>
  <dcterms:modified xsi:type="dcterms:W3CDTF">2016-02-25T23:51:18Z</dcterms:modified>
</cp:coreProperties>
</file>