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44" r:id="rId1"/>
  </p:sldMasterIdLst>
  <p:notesMasterIdLst>
    <p:notesMasterId r:id="rId2"/>
  </p:notesMasterIdLst>
  <p:sldIdLst>
    <p:sldId id="256" r:id="rId3"/>
    <p:sldId id="257" r:id="rId4"/>
    <p:sldId id="264" r:id="rId5"/>
    <p:sldId id="259" r:id="rId6"/>
    <p:sldId id="261" r:id="rId7"/>
    <p:sldId id="265" r:id="rId8"/>
    <p:sldId id="266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길 찾기 프로그램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>
              <a:defRPr/>
            </a:pPr>
            <a:r>
              <a:rPr lang="ko-KR" altLang="en-US"/>
              <a:t>김현호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순서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04000" indent="-444000">
              <a:buAutoNum type="circleNumDbPlain"/>
              <a:defRPr/>
            </a:pPr>
            <a:r>
              <a:rPr lang="ko-KR" altLang="en-US"/>
              <a:t>동작 계획</a:t>
            </a:r>
            <a:endParaRPr lang="ko-KR" altLang="en-US"/>
          </a:p>
          <a:p>
            <a:pPr marL="404000" indent="-444000">
              <a:buAutoNum type="circleNumDbPlain"/>
              <a:defRPr/>
            </a:pPr>
            <a:r>
              <a:rPr lang="ko-KR" altLang="en-US"/>
              <a:t>실제 코딩시 문제점</a:t>
            </a:r>
            <a:endParaRPr lang="ko-KR" altLang="en-US"/>
          </a:p>
          <a:p>
            <a:pPr marL="404000" indent="-444000">
              <a:buAutoNum type="circleNumDbPlain"/>
              <a:defRPr/>
            </a:pPr>
            <a:r>
              <a:rPr lang="ko-KR" altLang="en-US"/>
              <a:t>해결 방법</a:t>
            </a:r>
            <a:endParaRPr lang="ko-KR" altLang="en-US"/>
          </a:p>
          <a:p>
            <a:pPr marL="404000" indent="-444000">
              <a:buAutoNum type="circleNumDbPlain"/>
              <a:defRPr/>
            </a:pPr>
            <a:r>
              <a:rPr lang="ko-KR" altLang="en-US"/>
              <a:t>코드 리뷰</a:t>
            </a:r>
            <a:endParaRPr lang="ko-KR" altLang="en-US"/>
          </a:p>
          <a:p>
            <a:pPr marL="404000" indent="-444000">
              <a:buAutoNum type="circleNumDbPlain"/>
              <a:defRPr/>
            </a:pPr>
            <a:r>
              <a:rPr lang="ko-KR" altLang="en-US"/>
              <a:t>실행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동작 계획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000"/>
              <a:t>Qt Designer</a:t>
            </a:r>
            <a:r>
              <a:rPr lang="ko-KR" altLang="en-US" sz="3000"/>
              <a:t> 이용하여 화면 작성</a:t>
            </a:r>
            <a:endParaRPr lang="ko-KR" altLang="en-US" sz="3000"/>
          </a:p>
          <a:p>
            <a:pPr marL="0" indent="0">
              <a:buNone/>
              <a:defRPr/>
            </a:pPr>
            <a:endParaRPr lang="ko-KR" altLang="en-US" sz="3000"/>
          </a:p>
          <a:p>
            <a:pPr>
              <a:defRPr/>
            </a:pPr>
            <a:r>
              <a:rPr lang="ko-KR" altLang="en-US" sz="3000"/>
              <a:t>서울시 및 광역시들 중 출발지</a:t>
            </a:r>
            <a:r>
              <a:rPr lang="en-US" altLang="ko-KR" sz="3000"/>
              <a:t>,</a:t>
            </a:r>
            <a:r>
              <a:rPr lang="ko-KR" altLang="en-US" sz="3000"/>
              <a:t> 목적지 사용자가 입력</a:t>
            </a:r>
            <a:endParaRPr lang="ko-KR" altLang="en-US" sz="3000"/>
          </a:p>
          <a:p>
            <a:pPr>
              <a:defRPr/>
            </a:pPr>
            <a:endParaRPr lang="ko-KR" altLang="en-US" sz="3000"/>
          </a:p>
          <a:p>
            <a:pPr>
              <a:defRPr/>
            </a:pPr>
            <a:r>
              <a:rPr lang="ko-KR" altLang="en-US" sz="3000"/>
              <a:t>출발지와 목적지 간 최단거리 구간 파악하여 출력</a:t>
            </a:r>
            <a:endParaRPr lang="ko-KR" altLang="en-US" sz="3000"/>
          </a:p>
          <a:p>
            <a:pPr marL="0" indent="0">
              <a:buNone/>
              <a:defRPr/>
            </a:pPr>
            <a:r>
              <a:rPr lang="en-US" altLang="ko-KR" sz="3000"/>
              <a:t>    - </a:t>
            </a:r>
            <a:r>
              <a:rPr lang="ko-KR" altLang="en-US" sz="3000"/>
              <a:t>도시들간의 거리는 기본 코드로 입력해 놓을 것</a:t>
            </a:r>
            <a:endParaRPr lang="ko-KR" altLang="en-US" sz="3000"/>
          </a:p>
          <a:p>
            <a:pPr>
              <a:defRPr/>
            </a:pPr>
            <a:endParaRPr lang="ko-KR" altLang="en-US" sz="3000"/>
          </a:p>
          <a:p>
            <a:pPr>
              <a:defRPr/>
            </a:pPr>
            <a:r>
              <a:rPr lang="ko-KR" altLang="en-US" sz="3000"/>
              <a:t>출력시 지나가는 도시</a:t>
            </a:r>
            <a:r>
              <a:rPr lang="en-US" altLang="ko-KR" sz="3000"/>
              <a:t>,</a:t>
            </a:r>
            <a:r>
              <a:rPr lang="ko-KR" altLang="en-US" sz="3000"/>
              <a:t> 총 거리 출력할 것</a:t>
            </a:r>
            <a:endParaRPr lang="ko-KR" altLang="en-US" sz="3000"/>
          </a:p>
          <a:p>
            <a:pPr marL="0" indent="0">
              <a:buNone/>
              <a:defRPr/>
            </a:pPr>
            <a:r>
              <a:rPr lang="ko-KR" altLang="en-US" sz="3000"/>
              <a:t>    </a:t>
            </a:r>
            <a:r>
              <a:rPr lang="en-US" altLang="ko-KR" sz="3000"/>
              <a:t>ex) OO-OO-OO, 00KM</a:t>
            </a:r>
            <a:endParaRPr lang="en-US" altLang="ko-KR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실제 코딩시 문제점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4000"/>
              <a:t>다익스트라 알고리즘을 코드로 만들지 못했음</a:t>
            </a:r>
            <a:endParaRPr lang="ko-KR" altLang="en-US" sz="4000"/>
          </a:p>
          <a:p>
            <a:pPr>
              <a:defRPr/>
            </a:pPr>
            <a:endParaRPr lang="ko-KR" altLang="en-US" sz="4000"/>
          </a:p>
          <a:p>
            <a:pPr>
              <a:defRPr/>
            </a:pPr>
            <a:r>
              <a:rPr lang="ko-KR" altLang="en-US" sz="4000"/>
              <a:t>겹치는 구간이 많으면 중복되어 출력</a:t>
            </a:r>
            <a:endParaRPr lang="ko-KR" altLang="en-US" sz="4000"/>
          </a:p>
          <a:p>
            <a:pPr>
              <a:defRPr/>
            </a:pPr>
            <a:endParaRPr lang="ko-KR" altLang="en-US" sz="4000"/>
          </a:p>
          <a:p>
            <a:pPr>
              <a:defRPr/>
            </a:pPr>
            <a:r>
              <a:rPr lang="ko-KR" altLang="en-US" sz="4000"/>
              <a:t>부산</a:t>
            </a:r>
            <a:r>
              <a:rPr lang="en-US" altLang="ko-KR" sz="4000"/>
              <a:t>/</a:t>
            </a:r>
            <a:r>
              <a:rPr lang="ko-KR" altLang="en-US" sz="4000"/>
              <a:t>울산 </a:t>
            </a:r>
            <a:r>
              <a:rPr lang="en-US" altLang="ko-KR" sz="4000"/>
              <a:t>-</a:t>
            </a:r>
            <a:r>
              <a:rPr lang="ko-KR" altLang="en-US" sz="4000"/>
              <a:t> 인천은 인접도시가 겹치는 구간이 없어 출력되지 않음</a:t>
            </a:r>
            <a:endParaRPr lang="ko-KR" altLang="en-US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6095999" y="6052492"/>
            <a:ext cx="1041104" cy="805508"/>
          </a:xfrm>
          <a:prstGeom prst="ellipse">
            <a:avLst/>
          </a:prstGeom>
          <a:solidFill>
            <a:schemeClr val="lt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4" name=""/>
          <p:cNvSpPr/>
          <p:nvPr/>
        </p:nvSpPr>
        <p:spPr>
          <a:xfrm>
            <a:off x="3107697" y="2285335"/>
            <a:ext cx="978416" cy="822472"/>
          </a:xfrm>
          <a:prstGeom prst="ellipse">
            <a:avLst/>
          </a:prstGeom>
          <a:solidFill>
            <a:schemeClr val="l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해결방법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다익스트라 알고리즘을 코드로 만들지 못했음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-&gt;</a:t>
            </a:r>
            <a:r>
              <a:rPr lang="ko-KR" altLang="en-US"/>
              <a:t> 출발지</a:t>
            </a:r>
            <a:r>
              <a:rPr lang="en-US" altLang="ko-KR"/>
              <a:t>,</a:t>
            </a:r>
            <a:r>
              <a:rPr lang="ko-KR" altLang="en-US"/>
              <a:t> 목적지에서 각각 인접도시 거리 구한 후 합치도록 했음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1308911" y="2498650"/>
            <a:ext cx="653459" cy="39872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인천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3236505" y="2498650"/>
            <a:ext cx="653459" cy="398721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서울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8" name=""/>
          <p:cNvSpPr/>
          <p:nvPr/>
        </p:nvSpPr>
        <p:spPr>
          <a:xfrm>
            <a:off x="3236505" y="4419878"/>
            <a:ext cx="653459" cy="398721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대전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9" name=""/>
          <p:cNvSpPr/>
          <p:nvPr/>
        </p:nvSpPr>
        <p:spPr>
          <a:xfrm>
            <a:off x="3236505" y="6269039"/>
            <a:ext cx="653459" cy="398721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광주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20" name=""/>
          <p:cNvSpPr/>
          <p:nvPr/>
        </p:nvSpPr>
        <p:spPr>
          <a:xfrm>
            <a:off x="6310201" y="4419878"/>
            <a:ext cx="653459" cy="398721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대구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21" name=""/>
          <p:cNvSpPr/>
          <p:nvPr/>
        </p:nvSpPr>
        <p:spPr>
          <a:xfrm>
            <a:off x="6310201" y="6269039"/>
            <a:ext cx="653459" cy="398721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부산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22" name=""/>
          <p:cNvSpPr/>
          <p:nvPr/>
        </p:nvSpPr>
        <p:spPr>
          <a:xfrm>
            <a:off x="8046412" y="5237863"/>
            <a:ext cx="653459" cy="398721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울산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  <p:cxnSp>
        <p:nvCxnSpPr>
          <p:cNvPr id="23" name=""/>
          <p:cNvCxnSpPr>
            <a:stCxn id="7" idx="3"/>
            <a:endCxn id="17" idx="1"/>
          </p:cNvCxnSpPr>
          <p:nvPr/>
        </p:nvCxnSpPr>
        <p:spPr>
          <a:xfrm>
            <a:off x="1962370" y="2698011"/>
            <a:ext cx="127413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4" name=""/>
          <p:cNvCxnSpPr>
            <a:stCxn id="17" idx="2"/>
            <a:endCxn id="18" idx="0"/>
          </p:cNvCxnSpPr>
          <p:nvPr/>
        </p:nvCxnSpPr>
        <p:spPr>
          <a:xfrm rot="16200000" flipH="1" flipV="1">
            <a:off x="2801982" y="3658624"/>
            <a:ext cx="152250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5" name=""/>
          <p:cNvCxnSpPr>
            <a:stCxn id="18" idx="2"/>
            <a:endCxn id="19" idx="0"/>
          </p:cNvCxnSpPr>
          <p:nvPr/>
        </p:nvCxnSpPr>
        <p:spPr>
          <a:xfrm rot="16200000" flipH="1" flipV="1">
            <a:off x="2838015" y="5543818"/>
            <a:ext cx="145044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6" name=""/>
          <p:cNvCxnSpPr>
            <a:stCxn id="18" idx="3"/>
            <a:endCxn id="20" idx="1"/>
          </p:cNvCxnSpPr>
          <p:nvPr/>
        </p:nvCxnSpPr>
        <p:spPr>
          <a:xfrm>
            <a:off x="3889965" y="4619238"/>
            <a:ext cx="242023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7" name=""/>
          <p:cNvCxnSpPr>
            <a:stCxn id="7" idx="2"/>
            <a:endCxn id="18" idx="1"/>
          </p:cNvCxnSpPr>
          <p:nvPr/>
        </p:nvCxnSpPr>
        <p:spPr>
          <a:xfrm rot="16200000" flipH="1">
            <a:off x="1575139" y="2957871"/>
            <a:ext cx="1721868" cy="160086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8" name=""/>
          <p:cNvCxnSpPr>
            <a:stCxn id="17" idx="3"/>
            <a:endCxn id="20" idx="0"/>
          </p:cNvCxnSpPr>
          <p:nvPr/>
        </p:nvCxnSpPr>
        <p:spPr>
          <a:xfrm>
            <a:off x="3889965" y="2698011"/>
            <a:ext cx="2746965" cy="172186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9" name=""/>
          <p:cNvCxnSpPr>
            <a:stCxn id="19" idx="3"/>
            <a:endCxn id="21" idx="1"/>
          </p:cNvCxnSpPr>
          <p:nvPr/>
        </p:nvCxnSpPr>
        <p:spPr>
          <a:xfrm>
            <a:off x="3889965" y="6468399"/>
            <a:ext cx="242023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0" name=""/>
          <p:cNvCxnSpPr>
            <a:stCxn id="20" idx="2"/>
            <a:endCxn id="21" idx="0"/>
          </p:cNvCxnSpPr>
          <p:nvPr/>
        </p:nvCxnSpPr>
        <p:spPr>
          <a:xfrm rot="16200000" flipH="1" flipV="1">
            <a:off x="5911711" y="5543818"/>
            <a:ext cx="1450440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1" name=""/>
          <p:cNvCxnSpPr>
            <a:stCxn id="20" idx="3"/>
            <a:endCxn id="22" idx="0"/>
          </p:cNvCxnSpPr>
          <p:nvPr/>
        </p:nvCxnSpPr>
        <p:spPr>
          <a:xfrm>
            <a:off x="6963660" y="4619238"/>
            <a:ext cx="1409481" cy="6186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2" name=""/>
          <p:cNvCxnSpPr>
            <a:stCxn id="22" idx="2"/>
            <a:endCxn id="21" idx="3"/>
          </p:cNvCxnSpPr>
          <p:nvPr/>
        </p:nvCxnSpPr>
        <p:spPr>
          <a:xfrm rot="10800000" flipV="1">
            <a:off x="6963660" y="5636584"/>
            <a:ext cx="1409481" cy="83181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3" name=""/>
          <p:cNvSpPr txBox="1"/>
          <p:nvPr/>
        </p:nvSpPr>
        <p:spPr>
          <a:xfrm>
            <a:off x="2204483" y="2285335"/>
            <a:ext cx="786366" cy="3607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32KM</a:t>
            </a:r>
            <a:endParaRPr lang="en-US" altLang="ko-KR"/>
          </a:p>
        </p:txBody>
      </p:sp>
      <p:sp>
        <p:nvSpPr>
          <p:cNvPr id="34" name=""/>
          <p:cNvSpPr txBox="1"/>
          <p:nvPr/>
        </p:nvSpPr>
        <p:spPr>
          <a:xfrm>
            <a:off x="1491657" y="3758304"/>
            <a:ext cx="930349" cy="36411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174KM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3563235" y="3429000"/>
            <a:ext cx="1045756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162KM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5263448" y="3248645"/>
            <a:ext cx="1046753" cy="3594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289KM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4608991" y="6088684"/>
            <a:ext cx="949732" cy="36736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262KM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2652158" y="5256869"/>
            <a:ext cx="911078" cy="3609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169KM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4608991" y="4277535"/>
            <a:ext cx="949732" cy="3592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153KM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5684433" y="5275653"/>
            <a:ext cx="952498" cy="36093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109KM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7586776" y="4457890"/>
            <a:ext cx="908197" cy="3598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108KM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7586776" y="6088684"/>
            <a:ext cx="786366" cy="36736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51KM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cxnSp>
        <p:nvCxnSpPr>
          <p:cNvPr id="45" name=""/>
          <p:cNvCxnSpPr/>
          <p:nvPr/>
        </p:nvCxnSpPr>
        <p:spPr>
          <a:xfrm rot="10800000">
            <a:off x="1962370" y="2897370"/>
            <a:ext cx="114532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/>
          <p:nvPr/>
        </p:nvCxnSpPr>
        <p:spPr>
          <a:xfrm rot="16200000" flipH="1" flipV="1">
            <a:off x="2756462" y="3763842"/>
            <a:ext cx="1312070" cy="0"/>
          </a:xfrm>
          <a:prstGeom prst="straightConnector1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47" name=""/>
          <p:cNvCxnSpPr/>
          <p:nvPr/>
        </p:nvCxnSpPr>
        <p:spPr>
          <a:xfrm>
            <a:off x="4004588" y="2987359"/>
            <a:ext cx="2305612" cy="1432518"/>
          </a:xfrm>
          <a:prstGeom prst="straightConnector1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49" name=""/>
          <p:cNvCxnSpPr>
            <a:stCxn id="48" idx="7"/>
          </p:cNvCxnSpPr>
          <p:nvPr/>
        </p:nvCxnSpPr>
        <p:spPr>
          <a:xfrm flipV="1">
            <a:off x="6984637" y="5636584"/>
            <a:ext cx="1061775" cy="533871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"/>
          <p:cNvCxnSpPr/>
          <p:nvPr/>
        </p:nvCxnSpPr>
        <p:spPr>
          <a:xfrm rot="16200000">
            <a:off x="6137716" y="5453641"/>
            <a:ext cx="1270084" cy="0"/>
          </a:xfrm>
          <a:prstGeom prst="straightConnector1">
            <a:avLst/>
          </a:prstGeom>
          <a:noFill/>
          <a:ln w="254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51" name=""/>
          <p:cNvCxnSpPr/>
          <p:nvPr/>
        </p:nvCxnSpPr>
        <p:spPr>
          <a:xfrm rot="10800000" flipV="1">
            <a:off x="3942828" y="6622556"/>
            <a:ext cx="2153171" cy="1"/>
          </a:xfrm>
          <a:prstGeom prst="straightConnector1">
            <a:avLst/>
          </a:prstGeom>
          <a:noFill/>
          <a:ln w="254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6096000" y="4277535"/>
            <a:ext cx="1118632" cy="846029"/>
          </a:xfrm>
          <a:prstGeom prst="ellipse">
            <a:avLst/>
          </a:prstGeom>
          <a:solidFill>
            <a:schemeClr val="lt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85" name=""/>
          <p:cNvSpPr/>
          <p:nvPr/>
        </p:nvSpPr>
        <p:spPr>
          <a:xfrm>
            <a:off x="3107697" y="6088684"/>
            <a:ext cx="978416" cy="769316"/>
          </a:xfrm>
          <a:prstGeom prst="ellipse">
            <a:avLst/>
          </a:prstGeom>
          <a:solidFill>
            <a:schemeClr val="l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해결방법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겹치는 구간이 많으면 경로 및 거리가 중복되어 출력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-&gt;</a:t>
            </a:r>
            <a:r>
              <a:rPr lang="ko-KR" altLang="en-US"/>
              <a:t> 처음 겹치는 구간이 나오면 그 구간을 출력하게 수정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52" name=""/>
          <p:cNvSpPr/>
          <p:nvPr/>
        </p:nvSpPr>
        <p:spPr>
          <a:xfrm>
            <a:off x="1308911" y="2498650"/>
            <a:ext cx="653459" cy="398721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인천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53" name=""/>
          <p:cNvSpPr/>
          <p:nvPr/>
        </p:nvSpPr>
        <p:spPr>
          <a:xfrm>
            <a:off x="3236505" y="2498650"/>
            <a:ext cx="653459" cy="398721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서울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54" name=""/>
          <p:cNvSpPr/>
          <p:nvPr/>
        </p:nvSpPr>
        <p:spPr>
          <a:xfrm>
            <a:off x="3236505" y="4419878"/>
            <a:ext cx="653459" cy="398721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대전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55" name=""/>
          <p:cNvSpPr/>
          <p:nvPr/>
        </p:nvSpPr>
        <p:spPr>
          <a:xfrm>
            <a:off x="3236505" y="6269039"/>
            <a:ext cx="653459" cy="398721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광주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56" name=""/>
          <p:cNvSpPr/>
          <p:nvPr/>
        </p:nvSpPr>
        <p:spPr>
          <a:xfrm>
            <a:off x="6310201" y="4419878"/>
            <a:ext cx="653459" cy="398721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대구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57" name=""/>
          <p:cNvSpPr/>
          <p:nvPr/>
        </p:nvSpPr>
        <p:spPr>
          <a:xfrm>
            <a:off x="6310201" y="6269039"/>
            <a:ext cx="653459" cy="398721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부산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58" name=""/>
          <p:cNvSpPr/>
          <p:nvPr/>
        </p:nvSpPr>
        <p:spPr>
          <a:xfrm>
            <a:off x="8046412" y="5237863"/>
            <a:ext cx="653459" cy="398721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울산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  <p:cxnSp>
        <p:nvCxnSpPr>
          <p:cNvPr id="59" name=""/>
          <p:cNvCxnSpPr>
            <a:stCxn id="52" idx="3"/>
            <a:endCxn id="53" idx="1"/>
          </p:cNvCxnSpPr>
          <p:nvPr/>
        </p:nvCxnSpPr>
        <p:spPr>
          <a:xfrm>
            <a:off x="1962370" y="2698011"/>
            <a:ext cx="1274134" cy="0"/>
          </a:xfrm>
          <a:prstGeom prst="straightConnector1">
            <a:avLst/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181818">
                <a:alpha val="100000"/>
              </a:srgbClr>
            </a:solidFill>
            <a:prstDash val="solid"/>
            <a:headEnd type="arrow" w="med" len="med"/>
            <a:tailEnd type="arrow" w="med" len="med"/>
          </a:ln>
        </p:spPr>
      </p:cxnSp>
      <p:cxnSp>
        <p:nvCxnSpPr>
          <p:cNvPr id="60" name=""/>
          <p:cNvCxnSpPr>
            <a:stCxn id="53" idx="2"/>
            <a:endCxn id="54" idx="0"/>
          </p:cNvCxnSpPr>
          <p:nvPr/>
        </p:nvCxnSpPr>
        <p:spPr>
          <a:xfrm rot="16200000" flipH="1" flipV="1">
            <a:off x="2801982" y="3658624"/>
            <a:ext cx="1522506" cy="0"/>
          </a:xfrm>
          <a:prstGeom prst="straightConnector1">
            <a:avLst/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181818">
                <a:alpha val="100000"/>
              </a:srgbClr>
            </a:solidFill>
            <a:prstDash val="solid"/>
            <a:headEnd type="arrow" w="med" len="med"/>
            <a:tailEnd type="arrow" w="med" len="med"/>
          </a:ln>
        </p:spPr>
      </p:cxnSp>
      <p:cxnSp>
        <p:nvCxnSpPr>
          <p:cNvPr id="61" name=""/>
          <p:cNvCxnSpPr>
            <a:stCxn id="54" idx="2"/>
            <a:endCxn id="55" idx="0"/>
          </p:cNvCxnSpPr>
          <p:nvPr/>
        </p:nvCxnSpPr>
        <p:spPr>
          <a:xfrm rot="16200000" flipH="1" flipV="1">
            <a:off x="2838015" y="5543818"/>
            <a:ext cx="1450440" cy="0"/>
          </a:xfrm>
          <a:prstGeom prst="straightConnector1">
            <a:avLst/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181818">
                <a:alpha val="100000"/>
              </a:srgbClr>
            </a:solidFill>
            <a:prstDash val="solid"/>
            <a:headEnd type="arrow" w="med" len="med"/>
            <a:tailEnd type="arrow" w="med" len="med"/>
          </a:ln>
        </p:spPr>
      </p:cxnSp>
      <p:cxnSp>
        <p:nvCxnSpPr>
          <p:cNvPr id="62" name=""/>
          <p:cNvCxnSpPr>
            <a:stCxn id="54" idx="3"/>
            <a:endCxn id="56" idx="1"/>
          </p:cNvCxnSpPr>
          <p:nvPr/>
        </p:nvCxnSpPr>
        <p:spPr>
          <a:xfrm>
            <a:off x="3889965" y="4619238"/>
            <a:ext cx="2420236" cy="0"/>
          </a:xfrm>
          <a:prstGeom prst="straightConnector1">
            <a:avLst/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181818">
                <a:alpha val="100000"/>
              </a:srgbClr>
            </a:solidFill>
            <a:prstDash val="solid"/>
            <a:headEnd type="arrow" w="med" len="med"/>
            <a:tailEnd type="arrow" w="med" len="med"/>
          </a:ln>
        </p:spPr>
      </p:cxnSp>
      <p:cxnSp>
        <p:nvCxnSpPr>
          <p:cNvPr id="63" name=""/>
          <p:cNvCxnSpPr>
            <a:stCxn id="52" idx="2"/>
            <a:endCxn id="54" idx="1"/>
          </p:cNvCxnSpPr>
          <p:nvPr/>
        </p:nvCxnSpPr>
        <p:spPr>
          <a:xfrm rot="16200000" flipH="1">
            <a:off x="1575139" y="2957871"/>
            <a:ext cx="1721868" cy="1600865"/>
          </a:xfrm>
          <a:prstGeom prst="straightConnector1">
            <a:avLst/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181818">
                <a:alpha val="100000"/>
              </a:srgbClr>
            </a:solidFill>
            <a:prstDash val="solid"/>
            <a:headEnd type="arrow" w="med" len="med"/>
            <a:tailEnd type="arrow" w="med" len="med"/>
          </a:ln>
        </p:spPr>
      </p:cxnSp>
      <p:cxnSp>
        <p:nvCxnSpPr>
          <p:cNvPr id="64" name=""/>
          <p:cNvCxnSpPr>
            <a:stCxn id="53" idx="3"/>
            <a:endCxn id="56" idx="0"/>
          </p:cNvCxnSpPr>
          <p:nvPr/>
        </p:nvCxnSpPr>
        <p:spPr>
          <a:xfrm>
            <a:off x="3889965" y="2698011"/>
            <a:ext cx="2746965" cy="1721867"/>
          </a:xfrm>
          <a:prstGeom prst="straightConnector1">
            <a:avLst/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181818">
                <a:alpha val="100000"/>
              </a:srgbClr>
            </a:solidFill>
            <a:prstDash val="solid"/>
            <a:headEnd type="arrow" w="med" len="med"/>
            <a:tailEnd type="arrow" w="med" len="med"/>
          </a:ln>
        </p:spPr>
      </p:cxnSp>
      <p:cxnSp>
        <p:nvCxnSpPr>
          <p:cNvPr id="65" name=""/>
          <p:cNvCxnSpPr>
            <a:stCxn id="55" idx="3"/>
            <a:endCxn id="57" idx="1"/>
          </p:cNvCxnSpPr>
          <p:nvPr/>
        </p:nvCxnSpPr>
        <p:spPr>
          <a:xfrm>
            <a:off x="3889965" y="6468399"/>
            <a:ext cx="2420236" cy="0"/>
          </a:xfrm>
          <a:prstGeom prst="straightConnector1">
            <a:avLst/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181818">
                <a:alpha val="100000"/>
              </a:srgbClr>
            </a:solidFill>
            <a:prstDash val="solid"/>
            <a:headEnd type="arrow" w="med" len="med"/>
            <a:tailEnd type="arrow" w="med" len="med"/>
          </a:ln>
        </p:spPr>
      </p:cxnSp>
      <p:cxnSp>
        <p:nvCxnSpPr>
          <p:cNvPr id="66" name=""/>
          <p:cNvCxnSpPr>
            <a:stCxn id="56" idx="2"/>
            <a:endCxn id="57" idx="0"/>
          </p:cNvCxnSpPr>
          <p:nvPr/>
        </p:nvCxnSpPr>
        <p:spPr>
          <a:xfrm rot="16200000" flipH="1" flipV="1">
            <a:off x="5911711" y="5543818"/>
            <a:ext cx="1450440" cy="1"/>
          </a:xfrm>
          <a:prstGeom prst="straightConnector1">
            <a:avLst/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181818">
                <a:alpha val="100000"/>
              </a:srgbClr>
            </a:solidFill>
            <a:prstDash val="solid"/>
            <a:headEnd type="arrow" w="med" len="med"/>
            <a:tailEnd type="arrow" w="med" len="med"/>
          </a:ln>
        </p:spPr>
      </p:cxnSp>
      <p:cxnSp>
        <p:nvCxnSpPr>
          <p:cNvPr id="67" name=""/>
          <p:cNvCxnSpPr>
            <a:stCxn id="56" idx="3"/>
            <a:endCxn id="58" idx="0"/>
          </p:cNvCxnSpPr>
          <p:nvPr/>
        </p:nvCxnSpPr>
        <p:spPr>
          <a:xfrm>
            <a:off x="6963660" y="4619238"/>
            <a:ext cx="1409481" cy="618625"/>
          </a:xfrm>
          <a:prstGeom prst="straightConnector1">
            <a:avLst/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181818">
                <a:alpha val="100000"/>
              </a:srgbClr>
            </a:solidFill>
            <a:prstDash val="solid"/>
            <a:headEnd type="arrow" w="med" len="med"/>
            <a:tailEnd type="arrow" w="med" len="med"/>
          </a:ln>
        </p:spPr>
      </p:cxnSp>
      <p:cxnSp>
        <p:nvCxnSpPr>
          <p:cNvPr id="68" name=""/>
          <p:cNvCxnSpPr>
            <a:stCxn id="58" idx="2"/>
            <a:endCxn id="57" idx="3"/>
          </p:cNvCxnSpPr>
          <p:nvPr/>
        </p:nvCxnSpPr>
        <p:spPr>
          <a:xfrm rot="10800000" flipV="1">
            <a:off x="6963660" y="5636584"/>
            <a:ext cx="1409481" cy="831815"/>
          </a:xfrm>
          <a:prstGeom prst="straightConnector1">
            <a:avLst/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181818">
                <a:alpha val="100000"/>
              </a:srgbClr>
            </a:solidFill>
            <a:prstDash val="solid"/>
            <a:headEnd type="arrow" w="med" len="med"/>
            <a:tailEnd type="arrow" w="med" len="med"/>
          </a:ln>
        </p:spPr>
      </p:cxnSp>
      <p:sp>
        <p:nvSpPr>
          <p:cNvPr id="69" name=""/>
          <p:cNvSpPr txBox="1"/>
          <p:nvPr/>
        </p:nvSpPr>
        <p:spPr>
          <a:xfrm>
            <a:off x="2204483" y="2285335"/>
            <a:ext cx="786366" cy="3607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32KM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491657" y="3758304"/>
            <a:ext cx="930349" cy="36411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174KM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3563235" y="3429000"/>
            <a:ext cx="1045756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162KM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5263448" y="3248645"/>
            <a:ext cx="1046753" cy="3594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289KM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4608991" y="6088684"/>
            <a:ext cx="949732" cy="36736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262KM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2652158" y="5256869"/>
            <a:ext cx="911078" cy="3609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169KM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4608991" y="4277535"/>
            <a:ext cx="949732" cy="3592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153KM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5684433" y="5275653"/>
            <a:ext cx="952498" cy="36093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109KM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7586776" y="4457890"/>
            <a:ext cx="908197" cy="3598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108KM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7586776" y="6088684"/>
            <a:ext cx="786366" cy="36736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51KM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cxnSp>
        <p:nvCxnSpPr>
          <p:cNvPr id="79" name=""/>
          <p:cNvCxnSpPr/>
          <p:nvPr/>
        </p:nvCxnSpPr>
        <p:spPr>
          <a:xfrm rot="16200000">
            <a:off x="3129198" y="5483418"/>
            <a:ext cx="1210531" cy="0"/>
          </a:xfrm>
          <a:prstGeom prst="straightConnector1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80" name=""/>
          <p:cNvCxnSpPr/>
          <p:nvPr/>
        </p:nvCxnSpPr>
        <p:spPr>
          <a:xfrm flipV="1">
            <a:off x="3942828" y="6667759"/>
            <a:ext cx="2367373" cy="0"/>
          </a:xfrm>
          <a:prstGeom prst="straightConnector1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82" name=""/>
          <p:cNvCxnSpPr/>
          <p:nvPr/>
        </p:nvCxnSpPr>
        <p:spPr>
          <a:xfrm rot="16200000" flipH="1">
            <a:off x="6245767" y="5699627"/>
            <a:ext cx="1145474" cy="0"/>
          </a:xfrm>
          <a:prstGeom prst="straightConnector1">
            <a:avLst/>
          </a:prstGeom>
          <a:noFill/>
          <a:ln w="254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83" name=""/>
          <p:cNvCxnSpPr/>
          <p:nvPr/>
        </p:nvCxnSpPr>
        <p:spPr>
          <a:xfrm rot="10800000" flipV="1">
            <a:off x="3889966" y="4878153"/>
            <a:ext cx="2206035" cy="30264"/>
          </a:xfrm>
          <a:prstGeom prst="straightConnector1">
            <a:avLst/>
          </a:prstGeom>
          <a:noFill/>
          <a:ln w="254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해결방법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600" spc="0"/>
              <a:t>부산</a:t>
            </a:r>
            <a:r>
              <a:rPr lang="en-US" altLang="ko-KR" sz="2600" spc="0"/>
              <a:t>/</a:t>
            </a:r>
            <a:r>
              <a:rPr lang="ko-KR" altLang="en-US" sz="2600" spc="0"/>
              <a:t>울산 </a:t>
            </a:r>
            <a:r>
              <a:rPr lang="en-US" altLang="ko-KR" sz="2600" spc="0"/>
              <a:t>-</a:t>
            </a:r>
            <a:r>
              <a:rPr lang="ko-KR" altLang="en-US" sz="2600" spc="0"/>
              <a:t> 인천은 겹치는 구간이 없어 출력되지 않음</a:t>
            </a:r>
            <a:endParaRPr lang="ko-KR" altLang="en-US" sz="2600" spc="0"/>
          </a:p>
          <a:p>
            <a:pPr marL="0" indent="0">
              <a:buNone/>
              <a:defRPr/>
            </a:pPr>
            <a:r>
              <a:rPr lang="ko-KR" altLang="en-US" sz="2600" spc="0"/>
              <a:t>    </a:t>
            </a:r>
            <a:r>
              <a:rPr lang="en-US" altLang="ko-KR" sz="2600" spc="0"/>
              <a:t>-&gt;</a:t>
            </a:r>
            <a:r>
              <a:rPr lang="ko-KR" altLang="en-US" sz="2600" spc="0"/>
              <a:t> 인천이 출발지에 있고</a:t>
            </a:r>
            <a:r>
              <a:rPr lang="en-US" altLang="ko-KR" sz="2600" spc="0"/>
              <a:t>,</a:t>
            </a:r>
            <a:r>
              <a:rPr lang="ko-KR" altLang="en-US" sz="2600" spc="0"/>
              <a:t> 부산</a:t>
            </a:r>
            <a:r>
              <a:rPr lang="en-US" altLang="ko-KR" sz="2600" spc="0"/>
              <a:t>/</a:t>
            </a:r>
            <a:r>
              <a:rPr lang="ko-KR" altLang="en-US" sz="2600" spc="0"/>
              <a:t>울산이 목적지에 있을 경우</a:t>
            </a:r>
            <a:endParaRPr lang="ko-KR" altLang="en-US" sz="2600" spc="0"/>
          </a:p>
          <a:p>
            <a:pPr marL="0" indent="0">
              <a:buNone/>
              <a:defRPr/>
            </a:pPr>
            <a:r>
              <a:rPr lang="ko-KR" altLang="en-US" sz="2600" spc="0"/>
              <a:t>        인천을 경로 및 거리에  먼저 추가하고 서울을 기준으로 경로 및 거리를 구한다</a:t>
            </a:r>
            <a:r>
              <a:rPr lang="en-US" altLang="ko-KR" sz="2600" spc="0"/>
              <a:t>.</a:t>
            </a:r>
            <a:endParaRPr lang="en-US" altLang="ko-KR" sz="2600" spc="0"/>
          </a:p>
          <a:p>
            <a:pPr marL="0" indent="0">
              <a:buNone/>
              <a:defRPr/>
            </a:pPr>
            <a:endParaRPr lang="en-US" altLang="ko-KR" sz="2600" spc="0"/>
          </a:p>
          <a:p>
            <a:pPr marL="0" indent="0">
              <a:buNone/>
              <a:defRPr/>
            </a:pPr>
            <a:r>
              <a:rPr lang="ko-KR" altLang="en-US" sz="2600" spc="0"/>
              <a:t>    </a:t>
            </a:r>
            <a:r>
              <a:rPr lang="en-US" altLang="ko-KR" sz="2600" spc="0"/>
              <a:t>-&gt;</a:t>
            </a:r>
            <a:r>
              <a:rPr lang="ko-KR" altLang="en-US" sz="2600" spc="0"/>
              <a:t> 인천이 목적지에 있고</a:t>
            </a:r>
            <a:r>
              <a:rPr lang="en-US" altLang="ko-KR" sz="2600" spc="0"/>
              <a:t>,</a:t>
            </a:r>
            <a:r>
              <a:rPr lang="ko-KR" altLang="en-US" sz="2600" spc="0"/>
              <a:t> 부산</a:t>
            </a:r>
            <a:r>
              <a:rPr lang="en-US" altLang="ko-KR" sz="2600" spc="0"/>
              <a:t>/</a:t>
            </a:r>
            <a:r>
              <a:rPr lang="ko-KR" altLang="en-US" sz="2600" spc="0"/>
              <a:t>울산이 출발지에 있을 경우</a:t>
            </a:r>
            <a:endParaRPr lang="ko-KR" altLang="en-US" sz="2600" spc="0"/>
          </a:p>
          <a:p>
            <a:pPr marL="0" indent="0">
              <a:buNone/>
              <a:defRPr/>
            </a:pPr>
            <a:r>
              <a:rPr lang="ko-KR" altLang="en-US" sz="2600" spc="0"/>
              <a:t>        서울을 기준으로 경로 및 거리를 구하고 인천의 경로 및 거리를 추가한다</a:t>
            </a:r>
            <a:r>
              <a:rPr lang="en-US" altLang="ko-KR" sz="2600" spc="0"/>
              <a:t>.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599313" y="1800889"/>
            <a:ext cx="8937995" cy="160715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10000"/>
              <a:t>코드 리뷰</a:t>
            </a:r>
            <a:endParaRPr lang="ko-KR" altLang="en-US" sz="10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lt1"/>
        </a:solidFill>
      </a:spPr>
      <a:bodyPr anchor="ctr"/>
      <a:lstStyle>
        <a:defPPr algn="ctr">
          <a:defRPr lang="en-US" altLang="ko-KR"/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186</ep:Words>
  <ep:PresentationFormat>화면 슬라이드 쇼(4:3)</ep:PresentationFormat>
  <ep:Paragraphs>66</ep:Paragraphs>
  <ep:Slides>8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교차</vt:lpstr>
      <vt:lpstr>길 찾기 프로그램</vt:lpstr>
      <vt:lpstr>순서</vt:lpstr>
      <vt:lpstr>동작 계획</vt:lpstr>
      <vt:lpstr>실제 코딩시 문제점</vt:lpstr>
      <vt:lpstr>해결방법</vt:lpstr>
      <vt:lpstr>해결방법</vt:lpstr>
      <vt:lpstr>해결방법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2021-09-26T07:25:40.949</dcterms:created>
  <dc:creator>Owner</dc:creator>
  <cp:lastModifiedBy>Owner</cp:lastModifiedBy>
  <dcterms:modified xsi:type="dcterms:W3CDTF">2021-09-26T08:55:23.450</dcterms:modified>
  <cp:revision>20</cp:revision>
  <dc:title>지뢰찾기 게임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