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86" r:id="rId5"/>
    <p:sldId id="260" r:id="rId6"/>
    <p:sldId id="261" r:id="rId7"/>
    <p:sldId id="287" r:id="rId8"/>
    <p:sldId id="288" r:id="rId9"/>
    <p:sldId id="289" r:id="rId10"/>
    <p:sldId id="290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5" r:id="rId31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 autoAdjust="0"/>
    <p:restoredTop sz="94635" autoAdjust="0"/>
  </p:normalViewPr>
  <p:slideViewPr>
    <p:cSldViewPr>
      <p:cViewPr varScale="1">
        <p:scale>
          <a:sx n="100" d="100"/>
          <a:sy n="100" d="100"/>
        </p:scale>
        <p:origin x="380" y="-12"/>
      </p:cViewPr>
      <p:guideLst>
        <p:guide orient="horz" pos="2158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4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7.png"  /><Relationship Id="rId5" Type="http://schemas.openxmlformats.org/officeDocument/2006/relationships/image" Target="../media/image27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8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35.png"  /><Relationship Id="rId11" Type="http://schemas.openxmlformats.org/officeDocument/2006/relationships/image" Target="../media/image36.png"  /><Relationship Id="rId12" Type="http://schemas.openxmlformats.org/officeDocument/2006/relationships/image" Target="../media/image37.png"  /><Relationship Id="rId13" Type="http://schemas.openxmlformats.org/officeDocument/2006/relationships/image" Target="../media/image38.png"  /><Relationship Id="rId14" Type="http://schemas.openxmlformats.org/officeDocument/2006/relationships/image" Target="../media/image39.png"  /><Relationship Id="rId15" Type="http://schemas.openxmlformats.org/officeDocument/2006/relationships/image" Target="../media/image40.png"  /><Relationship Id="rId16" Type="http://schemas.openxmlformats.org/officeDocument/2006/relationships/image" Target="../media/image41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Relationship Id="rId7" Type="http://schemas.openxmlformats.org/officeDocument/2006/relationships/image" Target="../media/image32.png"  /><Relationship Id="rId8" Type="http://schemas.openxmlformats.org/officeDocument/2006/relationships/image" Target="../media/image33.png"  /><Relationship Id="rId9" Type="http://schemas.openxmlformats.org/officeDocument/2006/relationships/image" Target="../media/image34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42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43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44.png"  /><Relationship Id="rId6" Type="http://schemas.openxmlformats.org/officeDocument/2006/relationships/image" Target="../media/image45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46.png"  /><Relationship Id="rId6" Type="http://schemas.openxmlformats.org/officeDocument/2006/relationships/image" Target="../media/image47.png"  /><Relationship Id="rId7" Type="http://schemas.openxmlformats.org/officeDocument/2006/relationships/image" Target="../media/image4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49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50.png"  /><Relationship Id="rId6" Type="http://schemas.openxmlformats.org/officeDocument/2006/relationships/image" Target="../media/image51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5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6.png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5.png"  /><Relationship Id="rId5" Type="http://schemas.openxmlformats.org/officeDocument/2006/relationships/image" Target="../media/image6.png"  /><Relationship Id="rId6" Type="http://schemas.openxmlformats.org/officeDocument/2006/relationships/image" Target="../media/image6.png"  /><Relationship Id="rId7" Type="http://schemas.openxmlformats.org/officeDocument/2006/relationships/image" Target="../media/image6.png"  /><Relationship Id="rId8" Type="http://schemas.openxmlformats.org/officeDocument/2006/relationships/image" Target="../media/image6.png"  /><Relationship Id="rId9" Type="http://schemas.openxmlformats.org/officeDocument/2006/relationships/image" Target="../media/image6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53.png"  /><Relationship Id="rId6" Type="http://schemas.openxmlformats.org/officeDocument/2006/relationships/image" Target="../media/image54.png"  /><Relationship Id="rId7" Type="http://schemas.openxmlformats.org/officeDocument/2006/relationships/image" Target="../media/image55.png"  /><Relationship Id="rId8" Type="http://schemas.openxmlformats.org/officeDocument/2006/relationships/image" Target="../media/image56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57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58.png"  /><Relationship Id="rId6" Type="http://schemas.openxmlformats.org/officeDocument/2006/relationships/image" Target="../media/image59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60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61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62.png"  /><Relationship Id="rId6" Type="http://schemas.openxmlformats.org/officeDocument/2006/relationships/image" Target="../media/image63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29.png"  /><Relationship Id="rId5" Type="http://schemas.openxmlformats.org/officeDocument/2006/relationships/hyperlink" Target="https://youtu.be/1bW3b991c54" TargetMode="External" /><Relationship Id="rId6" Type="http://schemas.openxmlformats.org/officeDocument/2006/relationships/video" Target="https://www.youtube.com/embed/1bW3b991c54?feature=oembed" TargetMode="External" /><Relationship Id="rId7" Type="http://schemas.openxmlformats.org/officeDocument/2006/relationships/image" Target="../media/image64.jpe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65.png"  /><Relationship Id="rId6" Type="http://schemas.openxmlformats.org/officeDocument/2006/relationships/image" Target="../media/image66.png"  /><Relationship Id="rId7" Type="http://schemas.openxmlformats.org/officeDocument/2006/relationships/image" Target="../media/image67.png"  /><Relationship Id="rId8" Type="http://schemas.openxmlformats.org/officeDocument/2006/relationships/image" Target="../media/image68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2.png"  /><Relationship Id="rId5" Type="http://schemas.openxmlformats.org/officeDocument/2006/relationships/image" Target="../media/image13.png"  /><Relationship Id="rId6" Type="http://schemas.openxmlformats.org/officeDocument/2006/relationships/image" Target="../media/image1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15.png"  /><Relationship Id="rId5" Type="http://schemas.openxmlformats.org/officeDocument/2006/relationships/image" Target="../media/image16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7.png"  /><Relationship Id="rId3" Type="http://schemas.openxmlformats.org/officeDocument/2006/relationships/image" Target="../media/image8.png"  /><Relationship Id="rId4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17.png"  /><Relationship Id="rId5" Type="http://schemas.openxmlformats.org/officeDocument/2006/relationships/image" Target="../media/image18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9.png"  /><Relationship Id="rId3" Type="http://schemas.openxmlformats.org/officeDocument/2006/relationships/image" Target="../media/image20.png"  /><Relationship Id="rId4" Type="http://schemas.openxmlformats.org/officeDocument/2006/relationships/image" Target="../media/image12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0.png"  /><Relationship Id="rId3" Type="http://schemas.openxmlformats.org/officeDocument/2006/relationships/image" Target="../media/image11.png"  /><Relationship Id="rId4" Type="http://schemas.openxmlformats.org/officeDocument/2006/relationships/image" Target="../media/image21.png"  /><Relationship Id="rId5" Type="http://schemas.openxmlformats.org/officeDocument/2006/relationships/image" Target="../media/image22.png"  /><Relationship Id="rId6" Type="http://schemas.openxmlformats.org/officeDocument/2006/relationships/image" Target="../media/image23.png"  /><Relationship Id="rId7" Type="http://schemas.openxmlformats.org/officeDocument/2006/relationships/image" Target="../media/image24.png"  /><Relationship Id="rId8" Type="http://schemas.openxmlformats.org/officeDocument/2006/relationships/image" Target="../media/image25.png"  /><Relationship Id="rId9" Type="http://schemas.openxmlformats.org/officeDocument/2006/relationships/image" Target="../media/image26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0400" y="-520700"/>
            <a:ext cx="16954500" cy="2057400"/>
          </a:xfrm>
          <a:prstGeom prst="rect">
            <a:avLst/>
          </a:prstGeom>
          <a:effectLst>
            <a:outerShdw blurRad="158453" dist="79222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03300" y="8509000"/>
            <a:ext cx="16294100" cy="723900"/>
          </a:xfrm>
          <a:prstGeom prst="rect">
            <a:avLst/>
          </a:prstGeom>
          <a:effectLst>
            <a:outerShdw blurRad="32732" dist="55781" dir="5400000">
              <a:srgbClr val="a7a7a7">
                <a:alpha val="70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708400" y="6959600"/>
            <a:ext cx="10871200" cy="457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600" b="0" i="0" u="none" strike="noStrike">
                <a:solidFill>
                  <a:srgbClr val="a7a7a7"/>
                </a:solidFill>
                <a:ea typeface="LINE Seed Sans KR Regular"/>
              </a:rPr>
              <a:t>컴퓨터소프트웨어학과</a:t>
            </a:r>
            <a:r>
              <a:rPr lang="en-US" sz="2600" b="0" i="0" u="none" strike="noStrike">
                <a:solidFill>
                  <a:srgbClr val="a7a7a7"/>
                </a:solidFill>
                <a:latin typeface="LINE Seed Sans KR Regular"/>
              </a:rPr>
              <a:t> 5</a:t>
            </a:r>
            <a:r>
              <a:rPr lang="ko-KR" sz="2600" b="0" i="0" u="none" strike="noStrike">
                <a:solidFill>
                  <a:srgbClr val="a7a7a7"/>
                </a:solidFill>
                <a:ea typeface="LINE Seed Sans KR Regular"/>
              </a:rPr>
              <a:t>조</a:t>
            </a:r>
            <a:r>
              <a:rPr lang="en-US" sz="26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600" b="0" i="0" u="none" strike="noStrike">
                <a:solidFill>
                  <a:srgbClr val="a7a7a7"/>
                </a:solidFill>
                <a:ea typeface="LINE Seed Sans KR Regular"/>
              </a:rPr>
              <a:t>발표</a:t>
            </a:r>
            <a:r>
              <a:rPr lang="en-US" sz="2600" b="0" i="0" u="none" strike="noStrike">
                <a:solidFill>
                  <a:srgbClr val="a7a7a7"/>
                </a:solidFill>
                <a:latin typeface="LINE Seed Sans KR Regular"/>
              </a:rPr>
              <a:t>PPT</a:t>
            </a:r>
            <a:endParaRPr lang="en-US" sz="2600" b="0" i="0" u="none" strike="noStrike">
              <a:solidFill>
                <a:srgbClr val="a7a7a7"/>
              </a:solidFill>
              <a:latin typeface="LINE Seed Sans KR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427200" y="4330700"/>
            <a:ext cx="13081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90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  <a:endParaRPr lang="en-US" sz="9000" b="0" i="0" u="none" strike="noStrike">
              <a:solidFill>
                <a:srgbClr val="0068f2"/>
              </a:solidFill>
              <a:latin typeface="LINE Seed Sans KR Regula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95700" y="4318000"/>
            <a:ext cx="108966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9000" b="0" i="0" u="none" strike="noStrike" spc="600">
                <a:solidFill>
                  <a:srgbClr val="000000"/>
                </a:solidFill>
                <a:latin typeface="LINE Seed Sans KR Bold"/>
              </a:rPr>
              <a:t>404 </a:t>
            </a:r>
            <a:r>
              <a:rPr lang="ko-KR" sz="9000" b="0" i="0" u="none" strike="noStrike" spc="600">
                <a:solidFill>
                  <a:srgbClr val="000000"/>
                </a:solidFill>
                <a:ea typeface="LINE Seed Sans KR Bold"/>
              </a:rPr>
              <a:t>찾을</a:t>
            </a:r>
            <a:r>
              <a:rPr lang="en-US" sz="9000" b="0" i="0" u="none" strike="noStrike" spc="6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000000"/>
                </a:solidFill>
                <a:ea typeface="LINE Seed Sans KR Bold"/>
              </a:rPr>
              <a:t>수</a:t>
            </a:r>
            <a:r>
              <a:rPr lang="en-US" sz="9000" b="0" i="0" u="none" strike="noStrike" spc="6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000000"/>
                </a:solidFill>
                <a:ea typeface="LINE Seed Sans KR Bold"/>
              </a:rPr>
              <a:t>없음</a:t>
            </a:r>
            <a:endParaRPr lang="ko-KR" sz="9000" b="0" i="0" u="none" strike="noStrike" spc="6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552700" y="4330700"/>
            <a:ext cx="13081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90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  <a:endParaRPr lang="en-US" sz="9000" b="0" i="0" u="none" strike="noStrike">
              <a:solidFill>
                <a:srgbClr val="0068f2"/>
              </a:solidFill>
              <a:latin typeface="LINE Seed Sans KR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152900" y="2755900"/>
            <a:ext cx="99822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9000" b="0" i="0" u="none" strike="noStrike" spc="600">
                <a:solidFill>
                  <a:srgbClr val="000000"/>
                </a:solidFill>
                <a:ea typeface="LINE Seed Sans KR Bold"/>
              </a:rPr>
              <a:t>시스템</a:t>
            </a:r>
            <a:r>
              <a:rPr lang="en-US" sz="9000" b="0" i="0" u="none" strike="noStrike" spc="6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000000"/>
                </a:solidFill>
                <a:ea typeface="LINE Seed Sans KR Bold"/>
              </a:rPr>
              <a:t>분석설계</a:t>
            </a:r>
            <a:endParaRPr lang="ko-KR" sz="9000" b="0" i="0" u="none" strike="noStrike" spc="6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27100" y="584200"/>
            <a:ext cx="164211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2050"/>
              </a:lnSpc>
              <a:defRPr/>
            </a:pPr>
            <a:r>
              <a:rPr lang="en-US" sz="2300" b="0" i="0" u="none" strike="noStrike" spc="1200">
                <a:solidFill>
                  <a:srgbClr val="ffffff"/>
                </a:solidFill>
                <a:latin typeface="LINE Seed Sans KR Regular"/>
              </a:rPr>
              <a:t>RASBERRY   </a:t>
            </a:r>
            <a:r>
              <a:rPr lang="en-US" sz="2300" b="0" i="0" u="none" strike="noStrike" spc="1200">
                <a:solidFill>
                  <a:srgbClr val="a2caff"/>
                </a:solidFill>
                <a:latin typeface="LINE Seed Sans KR Regular"/>
              </a:rPr>
              <a:t>/</a:t>
            </a:r>
            <a:r>
              <a:rPr lang="en-US" sz="2300" b="0" i="0" u="none" strike="noStrike" spc="1200">
                <a:solidFill>
                  <a:srgbClr val="ffffff"/>
                </a:solidFill>
                <a:latin typeface="LINE Seed Sans KR Regular"/>
              </a:rPr>
              <a:t>   MQTT  </a:t>
            </a:r>
            <a:r>
              <a:rPr lang="en-US" sz="2300" b="0" i="0" u="none" strike="noStrike" spc="1200">
                <a:solidFill>
                  <a:srgbClr val="a2caff"/>
                </a:solidFill>
                <a:latin typeface="LINE Seed Sans KR Regular"/>
              </a:rPr>
              <a:t> /</a:t>
            </a:r>
            <a:r>
              <a:rPr lang="en-US" sz="2300" b="0" i="0" u="none" strike="noStrike" spc="1200">
                <a:solidFill>
                  <a:srgbClr val="ffffff"/>
                </a:solidFill>
                <a:latin typeface="LINE Seed Sans KR Regular"/>
              </a:rPr>
              <a:t>   ENVIRONMENT </a:t>
            </a:r>
            <a:endParaRPr lang="en-US" sz="2300" b="0" i="0" u="none" strike="noStrike" spc="1200">
              <a:solidFill>
                <a:srgbClr val="ffffff"/>
              </a:solidFill>
              <a:latin typeface="LINE Seed Sans KR Regular"/>
            </a:endParaRPr>
          </a:p>
        </p:txBody>
      </p:sp>
    </p:spTree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350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838200" y="2387600"/>
            <a:ext cx="16383000" cy="6972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ERD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설계도</a:t>
            </a:r>
            <a:endParaRPr lang="ko-KR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NO.02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</p:spTree>
    <p:extLst>
      <p:ext uri="{BB962C8B-B14F-4D97-AF65-F5344CB8AC3E}">
        <p14:creationId xmlns:p14="http://schemas.microsoft.com/office/powerpoint/2010/main" val="161322655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12050"/>
              </a:lnSpc>
              <a:defRPr/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  <a:endParaRPr lang="en-US" sz="2300" b="0" i="0" u="none" strike="noStrike" spc="600">
              <a:solidFill>
                <a:srgbClr val="0068f2"/>
              </a:solidFill>
              <a:latin typeface="LINE Seed Sans KR Regular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6990"/>
              </a:lnSpc>
              <a:defRPr/>
            </a:pP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웹서버와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라즈베리파이의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기능</a:t>
            </a:r>
            <a:endParaRPr lang="ko-KR" sz="2800" b="0" i="0" u="none" strike="noStrike">
              <a:solidFill>
                <a:srgbClr val="a2caff"/>
              </a:solidFill>
              <a:ea typeface="LINE Seed Sans KR Regular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주요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기능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설명</a:t>
            </a:r>
            <a:endParaRPr lang="ko-KR" sz="9000" b="0" i="0" u="none" strike="noStrike" spc="6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026400" y="1003300"/>
            <a:ext cx="2235200" cy="1282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7200" b="0" i="0" u="none" strike="noStrike" spc="500">
                <a:solidFill>
                  <a:srgbClr val="a2caff">
                    <a:alpha val="34900"/>
                  </a:srgbClr>
                </a:solidFill>
                <a:latin typeface="LINE Seed Sans KR Bold"/>
              </a:rPr>
              <a:t>03</a:t>
            </a:r>
            <a:endParaRPr lang="en-US" sz="7200" b="0" i="0" u="none" strike="noStrike" spc="500">
              <a:solidFill>
                <a:srgbClr val="a2caff">
                  <a:alpha val="34900"/>
                </a:srgbClr>
              </a:solidFill>
              <a:latin typeface="LINE Seed Sans KR Bold"/>
            </a:endParaRPr>
          </a:p>
        </p:txBody>
      </p:sp>
    </p:spTree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271500" y="2882900"/>
            <a:ext cx="3225800" cy="5930900"/>
          </a:xfrm>
          <a:prstGeom prst="rect">
            <a:avLst/>
          </a:prstGeom>
          <a:effectLst>
            <a:outerShdw blurRad="129797" dist="49677" dir="5400000">
              <a:srgbClr val="a7a7a7">
                <a:alpha val="4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906500" y="5575300"/>
            <a:ext cx="1968500" cy="571500"/>
          </a:xfrm>
          <a:prstGeom prst="rect">
            <a:avLst/>
          </a:prstGeom>
          <a:effectLst>
            <a:outerShdw blurRad="20031" dist="43637" dir="5400000">
              <a:srgbClr val="a7a7a7">
                <a:alpha val="7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9448800" y="2882900"/>
            <a:ext cx="3225800" cy="5930900"/>
          </a:xfrm>
          <a:prstGeom prst="rect">
            <a:avLst/>
          </a:prstGeom>
          <a:effectLst>
            <a:outerShdw blurRad="129797" dist="49677" dir="5400000">
              <a:srgbClr val="a7a7a7">
                <a:alpha val="40000"/>
              </a:srgbClr>
            </a:outerShdw>
          </a:effectLst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0261600" y="5575300"/>
            <a:ext cx="1600200" cy="558800"/>
          </a:xfrm>
          <a:prstGeom prst="rect">
            <a:avLst/>
          </a:prstGeom>
          <a:effectLst>
            <a:outerShdw blurRad="19165" dist="42683" dir="5400000">
              <a:srgbClr val="a7a7a7">
                <a:alpha val="70000"/>
              </a:srgbClr>
            </a:outerShdw>
          </a:effectLst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5613400" y="2870200"/>
            <a:ext cx="3225800" cy="5930900"/>
          </a:xfrm>
          <a:prstGeom prst="rect">
            <a:avLst/>
          </a:prstGeom>
          <a:effectLst>
            <a:outerShdw blurRad="129797" dist="49677" dir="5400000">
              <a:srgbClr val="a7a7a7">
                <a:alpha val="40000"/>
              </a:srgbClr>
            </a:outerShdw>
          </a:effectLst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6210300" y="5575300"/>
            <a:ext cx="2032000" cy="546100"/>
          </a:xfrm>
          <a:prstGeom prst="rect">
            <a:avLst/>
          </a:prstGeom>
          <a:effectLst>
            <a:outerShdw blurRad="18731" dist="42197" dir="5400000">
              <a:srgbClr val="a7a7a7">
                <a:alpha val="70000"/>
              </a:srgbClr>
            </a:outerShdw>
          </a:effectLst>
        </p:spPr>
      </p:pic>
      <p:pic>
        <p:nvPicPr>
          <p:cNvPr id="11" name="Picture 11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790700" y="2882900"/>
            <a:ext cx="3225800" cy="5930900"/>
          </a:xfrm>
          <a:prstGeom prst="rect">
            <a:avLst/>
          </a:prstGeom>
          <a:effectLst>
            <a:outerShdw blurRad="129797" dist="49677" dir="5400000">
              <a:srgbClr val="a7a7a7">
                <a:alpha val="40000"/>
              </a:srgbClr>
            </a:outerShdw>
          </a:effectLst>
        </p:spPr>
      </p:pic>
      <p:pic>
        <p:nvPicPr>
          <p:cNvPr id="12" name="Picture 12"/>
          <p:cNvPicPr>
            <a:picLocks noChangeAspect="1"/>
          </p:cNvPicPr>
          <p:nvPr/>
        </p:nvPicPr>
        <p:blipFill rotWithShape="1">
          <a:blip r:embed="rId12"/>
          <a:stretch>
            <a:fillRect/>
          </a:stretch>
        </p:blipFill>
        <p:spPr>
          <a:xfrm>
            <a:off x="2476500" y="5549900"/>
            <a:ext cx="1854200" cy="571500"/>
          </a:xfrm>
          <a:prstGeom prst="rect">
            <a:avLst/>
          </a:prstGeom>
          <a:effectLst>
            <a:outerShdw blurRad="20310" dist="43940" dir="5400000">
              <a:srgbClr val="a7a7a7">
                <a:alpha val="70000"/>
              </a:srgbClr>
            </a:outerShdw>
          </a:effectLst>
        </p:spPr>
      </p:pic>
      <p:pic>
        <p:nvPicPr>
          <p:cNvPr id="13" name="Picture 13"/>
          <p:cNvPicPr>
            <a:picLocks noChangeAspect="1"/>
          </p:cNvPicPr>
          <p:nvPr/>
        </p:nvPicPr>
        <p:blipFill rotWithShape="1">
          <a:blip r:embed="rId13"/>
          <a:stretch>
            <a:fillRect/>
          </a:stretch>
        </p:blipFill>
        <p:spPr>
          <a:xfrm>
            <a:off x="2451100" y="3327400"/>
            <a:ext cx="1905000" cy="19050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 rotWithShape="1">
          <a:blip r:embed="rId14"/>
          <a:stretch>
            <a:fillRect/>
          </a:stretch>
        </p:blipFill>
        <p:spPr>
          <a:xfrm>
            <a:off x="6273800" y="3327400"/>
            <a:ext cx="1905000" cy="1905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 rotWithShape="1">
          <a:blip r:embed="rId15"/>
          <a:stretch>
            <a:fillRect/>
          </a:stretch>
        </p:blipFill>
        <p:spPr>
          <a:xfrm>
            <a:off x="10299700" y="3492500"/>
            <a:ext cx="1524000" cy="15240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 rotWithShape="1">
          <a:blip r:embed="rId16"/>
          <a:stretch>
            <a:fillRect/>
          </a:stretch>
        </p:blipFill>
        <p:spPr>
          <a:xfrm>
            <a:off x="13931900" y="3238500"/>
            <a:ext cx="1905000" cy="19050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3868400" y="6680200"/>
            <a:ext cx="2044700" cy="1435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라즈베리파이와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IoT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를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이용한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전력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측정기능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3931900" y="5664200"/>
            <a:ext cx="19177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전력</a:t>
            </a:r>
            <a:r>
              <a:rPr lang="en-US" sz="2100" b="0" i="0" u="none" strike="noStrike" spc="3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2100" b="0" i="0" u="none" strike="noStrike" spc="3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기능</a:t>
            </a:r>
            <a:endParaRPr lang="ko-KR" sz="2100" b="0" i="0" u="none" strike="noStrike" spc="3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9867900" y="6680200"/>
            <a:ext cx="2387600" cy="14351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라즈베리파이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&amp; IoT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를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이용한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원격제어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기능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0388600" y="5689600"/>
            <a:ext cx="13335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기기</a:t>
            </a:r>
            <a:r>
              <a:rPr lang="en-US" sz="2100" b="0" i="0" u="none" strike="noStrike" spc="3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제어</a:t>
            </a:r>
            <a:endParaRPr lang="ko-KR" sz="2100" b="0" i="0" u="none" strike="noStrike" spc="3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918200" y="6921500"/>
            <a:ext cx="26162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측정한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데이터를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그래프로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시각화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6261100" y="5651500"/>
            <a:ext cx="18796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200" b="0" i="0" u="none" strike="noStrike" spc="300">
                <a:solidFill>
                  <a:srgbClr val="ffffff"/>
                </a:solidFill>
                <a:ea typeface="LINE Seed Sans KR Bold"/>
              </a:rPr>
              <a:t>데이터</a:t>
            </a:r>
            <a:r>
              <a:rPr lang="en-US" sz="2200" b="0" i="0" u="none" strike="noStrike" spc="3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2200" b="0" i="0" u="none" strike="noStrike" spc="300">
                <a:solidFill>
                  <a:srgbClr val="ffffff"/>
                </a:solidFill>
                <a:ea typeface="LINE Seed Sans KR Bold"/>
              </a:rPr>
              <a:t>시각화</a:t>
            </a:r>
            <a:endParaRPr lang="ko-KR" sz="2200" b="0" i="0" u="none" strike="noStrike" spc="3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197100" y="6921500"/>
            <a:ext cx="2400300" cy="939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실시간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IoT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기반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36950"/>
              </a:lnSpc>
              <a:defRPr/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수집</a:t>
            </a: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2476500" y="5664200"/>
            <a:ext cx="1841500" cy="368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4499"/>
              </a:lnSpc>
              <a:defRPr/>
            </a:pP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실내온도</a:t>
            </a:r>
            <a:r>
              <a:rPr lang="en-US" sz="2100" b="0" i="0" u="none" strike="noStrike" spc="3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2100" b="0" i="0" u="none" strike="noStrike" spc="300">
                <a:solidFill>
                  <a:srgbClr val="ffffff"/>
                </a:solidFill>
                <a:ea typeface="LINE Seed Sans KR Bold"/>
              </a:rPr>
              <a:t>측정</a:t>
            </a:r>
            <a:endParaRPr lang="ko-KR" sz="2100" b="0" i="0" u="none" strike="noStrike" spc="3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2425700" y="571500"/>
            <a:ext cx="134366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웹서버와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라즈베리파이의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  <a:endParaRPr lang="ko-KR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200" y="4229100"/>
            <a:ext cx="7188200" cy="431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0248900" y="4216400"/>
            <a:ext cx="6477000" cy="1041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로그인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&amp;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회원가입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/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실내외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온습도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측정</a:t>
            </a:r>
          </a:p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실내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전력량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측정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&amp;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환경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알고리즘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메인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페이지에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나오는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주요기능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메인페이지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1800" y="4203700"/>
            <a:ext cx="12331700" cy="3759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웹소켓을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활용한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실시간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측정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실내온도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112000" y="8420100"/>
            <a:ext cx="41275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Application.properties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2200" y="4775200"/>
            <a:ext cx="16268700" cy="800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8700" y="6197600"/>
            <a:ext cx="16243300" cy="736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웹소켓을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활용한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실시간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측정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실내온도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000" y="4699000"/>
            <a:ext cx="4851400" cy="3187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0" y="4864100"/>
            <a:ext cx="4762500" cy="303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90300" y="4470400"/>
            <a:ext cx="5549900" cy="48768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웹소켓을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활용한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실시간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측정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(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모니터링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화면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실내온도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336800" y="8280400"/>
            <a:ext cx="21336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100" b="0" i="0" u="none" strike="noStrike">
                <a:solidFill>
                  <a:srgbClr val="000000"/>
                </a:solidFill>
                <a:latin typeface="Pretendard Regular"/>
              </a:rPr>
              <a:t>2</a:t>
            </a: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초마다</a:t>
            </a:r>
            <a:r>
              <a:rPr lang="en-US" sz="3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출력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480300" y="8280400"/>
            <a:ext cx="20828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en-US" sz="3100" b="0" i="0" u="none" strike="noStrike">
                <a:solidFill>
                  <a:srgbClr val="000000"/>
                </a:solidFill>
                <a:latin typeface="Pretendard Regular"/>
              </a:rPr>
              <a:t>1</a:t>
            </a: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분마다</a:t>
            </a:r>
            <a:r>
              <a:rPr lang="en-US" sz="3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출력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674600" y="3937000"/>
            <a:ext cx="25908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모니터링</a:t>
            </a:r>
            <a:r>
              <a:rPr lang="en-US" sz="31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>
                <a:solidFill>
                  <a:srgbClr val="000000"/>
                </a:solidFill>
                <a:ea typeface="Pretendard Regular"/>
              </a:rPr>
              <a:t>페이지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8100" y="4089400"/>
            <a:ext cx="9245600" cy="4953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1734800" y="5130800"/>
            <a:ext cx="5194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모터성능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저하로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인한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오차값을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사용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전력량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(kWh) =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전류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*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전압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*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사용시간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(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초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전력량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000" y="279400"/>
            <a:ext cx="901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6900" y="3911600"/>
            <a:ext cx="5715000" cy="2946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49500" y="6870700"/>
            <a:ext cx="4749800" cy="2298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9575800" y="6350000"/>
            <a:ext cx="6565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 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절약요금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= (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수동으로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켰을때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)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요금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–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전기요금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575800" y="4902200"/>
            <a:ext cx="62103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전기요금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=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전력량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(kWh) *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단가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(100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원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전력량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-&gt;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전기요금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전력량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측정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000" y="279400"/>
            <a:ext cx="901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0" y="4432300"/>
            <a:ext cx="7188200" cy="431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677400" y="5422900"/>
            <a:ext cx="7505700" cy="3225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ea typeface="LINE Seed Sans KR Regular"/>
              </a:rPr>
              <a:t>▶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측정한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실내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데이터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가공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후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그래프에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넣을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DB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테이블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반환</a:t>
            </a:r>
          </a:p>
          <a:p>
            <a:pPr lvl="0" algn="l">
              <a:lnSpc>
                <a:spcPct val="126990"/>
              </a:lnSpc>
            </a:pP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</a:pP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이때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초마다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측정되는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데이터들을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분단위로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평균값을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내서</a:t>
            </a:r>
          </a:p>
          <a:p>
            <a:pPr lvl="0" algn="l">
              <a:lnSpc>
                <a:spcPct val="126990"/>
              </a:lnSpc>
            </a:pP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그래프로</a:t>
            </a:r>
            <a:r>
              <a:rPr lang="en-US" sz="2400" b="1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1" i="0" u="none" strike="noStrike">
                <a:solidFill>
                  <a:srgbClr val="000000"/>
                </a:solidFill>
                <a:ea typeface="LINE Seed Sans KR Regular"/>
              </a:rPr>
              <a:t>설계</a:t>
            </a:r>
          </a:p>
          <a:p>
            <a:pPr lvl="0" algn="l">
              <a:lnSpc>
                <a:spcPct val="126990"/>
              </a:lnSpc>
            </a:pPr>
            <a:endParaRPr lang="ko-KR" sz="24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주요언어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)</a:t>
            </a:r>
          </a:p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Python, SpringBoot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855200" y="4686300"/>
            <a:ext cx="6477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측정한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데이터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가공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  -&gt;   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파이썬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그래프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  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측정한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데이터의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그래프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데이터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시각화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 rot="16200000">
            <a:off x="-3429000" y="3721100"/>
            <a:ext cx="8864600" cy="2844800"/>
          </a:xfrm>
          <a:prstGeom prst="rect">
            <a:avLst/>
          </a:prstGeom>
          <a:effectLst>
            <a:outerShdw blurRad="302921" dist="109538" dir="108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2788900" y="6248400"/>
            <a:ext cx="3454400" cy="50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293100" y="6248400"/>
            <a:ext cx="3454400" cy="508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3810000" y="6248400"/>
            <a:ext cx="3454400" cy="5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2788900" y="2413000"/>
            <a:ext cx="3454400" cy="50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8293100" y="2413000"/>
            <a:ext cx="3454400" cy="508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3810000" y="2413000"/>
            <a:ext cx="3454400" cy="508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 rot="16200000">
            <a:off x="-1778000" y="4584700"/>
            <a:ext cx="6172200" cy="1066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sz="6000" b="0" i="0" u="none" strike="noStrike" spc="600">
                <a:solidFill>
                  <a:srgbClr val="ffffff"/>
                </a:solidFill>
                <a:latin typeface="LINE Seed Sans KR Bold"/>
              </a:rPr>
              <a:t>CONTENTS</a:t>
            </a:r>
            <a:endParaRPr lang="en-US" sz="6000" b="0" i="0" u="none" strike="noStrike" spc="600">
              <a:solidFill>
                <a:srgbClr val="ffffff"/>
              </a:solidFill>
              <a:latin typeface="LINE Seed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2788900" y="7848600"/>
            <a:ext cx="34671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Q&amp;A</a:t>
            </a:r>
            <a:endParaRPr lang="en-US" sz="2100" b="0" i="0" u="none" strike="noStrike">
              <a:solidFill>
                <a:srgbClr val="a7a7a7"/>
              </a:solidFill>
              <a:latin typeface="LINE Seed Sans KR Regular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788900" y="67437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마무리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2788900" y="56896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06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93100" y="7848600"/>
            <a:ext cx="34671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본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프로젝트의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기대효과</a:t>
            </a:r>
            <a:endParaRPr lang="ko-KR" sz="2100" b="0" i="0" u="none" strike="noStrike">
              <a:solidFill>
                <a:srgbClr val="a7a7a7"/>
              </a:solidFill>
              <a:ea typeface="LINE Seed Sans KR Regular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293100" y="67437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프로젝트</a:t>
            </a:r>
            <a:r>
              <a:rPr lang="en-US" sz="3000" b="0" i="0" u="none" strike="noStrike" spc="1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기대효과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293100" y="56896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05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3810000" y="7848600"/>
            <a:ext cx="3467100" cy="381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한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눈에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알아보는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프로젝트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영상</a:t>
            </a:r>
            <a:endParaRPr lang="ko-KR" sz="2100" b="0" i="0" u="none" strike="noStrike">
              <a:solidFill>
                <a:srgbClr val="a7a7a7"/>
              </a:solidFill>
              <a:ea typeface="LINE Seed Sans KR Regular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3810000" y="67437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시연영상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810000" y="56896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04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788900" y="3822700"/>
            <a:ext cx="3467100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기본적인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라즈베리파이와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웹서버의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기능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설명</a:t>
            </a:r>
            <a:endParaRPr lang="ko-KR" sz="2100" b="0" i="0" u="none" strike="noStrike">
              <a:solidFill>
                <a:srgbClr val="a7a7a7"/>
              </a:solidFill>
              <a:ea typeface="LINE Seed Sans KR Regular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788900" y="29083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주요기능</a:t>
            </a:r>
            <a:r>
              <a:rPr lang="en-US" sz="3000" b="0" i="0" u="none" strike="noStrike" spc="1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설명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2788900" y="18542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03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8293100" y="3822700"/>
            <a:ext cx="3467100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ERD &amp;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라즈베리파이와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IoT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의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구성도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설명</a:t>
            </a:r>
            <a:endParaRPr lang="ko-KR" sz="2100" b="0" i="0" u="none" strike="noStrike">
              <a:solidFill>
                <a:srgbClr val="a7a7a7"/>
              </a:solidFill>
              <a:ea typeface="LINE Seed Sans KR Regular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8293100" y="29083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시스템</a:t>
            </a:r>
            <a:r>
              <a:rPr lang="en-US" sz="3000" b="0" i="0" u="none" strike="noStrike" spc="1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구성도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8293100" y="18542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02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3810000" y="3822700"/>
            <a:ext cx="3467100" cy="7620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0350"/>
              </a:lnSpc>
              <a:defRPr/>
            </a:pP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프로젝트가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추구한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목표와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그에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대한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사전</a:t>
            </a:r>
            <a:r>
              <a:rPr lang="en-US" sz="2100" b="0" i="0" u="none" strike="noStrike">
                <a:solidFill>
                  <a:srgbClr val="a7a7a7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a7a7a7"/>
                </a:solidFill>
                <a:ea typeface="LINE Seed Sans KR Regular"/>
              </a:rPr>
              <a:t>설명</a:t>
            </a:r>
            <a:endParaRPr lang="ko-KR" sz="2100" b="0" i="0" u="none" strike="noStrike">
              <a:solidFill>
                <a:srgbClr val="a7a7a7"/>
              </a:solidFill>
              <a:ea typeface="LINE Seed Sans KR Regular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3810000" y="2908300"/>
            <a:ext cx="34925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프로젝트</a:t>
            </a:r>
            <a:r>
              <a:rPr lang="en-US" sz="3000" b="0" i="0" u="none" strike="noStrike" spc="1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개요</a:t>
            </a:r>
            <a:r>
              <a:rPr lang="en-US" sz="3000" b="0" i="0" u="none" strike="noStrike" spc="100">
                <a:solidFill>
                  <a:srgbClr val="000000"/>
                </a:solidFill>
                <a:latin typeface="LINE Seed Sans KR Bold"/>
              </a:rPr>
              <a:t>&amp;</a:t>
            </a:r>
            <a:r>
              <a:rPr lang="ko-KR" sz="3000" b="0" i="0" u="none" strike="noStrike" spc="100">
                <a:solidFill>
                  <a:srgbClr val="000000"/>
                </a:solidFill>
                <a:ea typeface="LINE Seed Sans KR Bold"/>
              </a:rPr>
              <a:t>목표</a:t>
            </a:r>
            <a:endParaRPr lang="ko-KR" sz="3000" b="0" i="0" u="none" strike="noStrike" spc="100">
              <a:solidFill>
                <a:srgbClr val="000000"/>
              </a:solidFill>
              <a:ea typeface="LINE Seed Sans KR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3810000" y="1854200"/>
            <a:ext cx="1409700" cy="5334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53550"/>
              </a:lnSpc>
              <a:defRPr/>
            </a:pP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01</a:t>
            </a:r>
            <a:endParaRPr lang="en-US" sz="3000" b="0" i="0" u="none" strike="noStrike">
              <a:solidFill>
                <a:srgbClr val="0068f2"/>
              </a:solidFill>
              <a:latin typeface="LINE Seed Sans KR 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0" y="4381500"/>
            <a:ext cx="2438400" cy="3352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4400" y="5410200"/>
            <a:ext cx="1536700" cy="1536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79400" y="5003800"/>
            <a:ext cx="4368800" cy="2362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39000" y="4064000"/>
            <a:ext cx="3327400" cy="39878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76000" y="5410200"/>
            <a:ext cx="1536700" cy="15367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371600" y="8039100"/>
            <a:ext cx="3263900" cy="889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sensor_data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에서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얻은</a:t>
            </a:r>
          </a:p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         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데이터로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저장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측정한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데이터의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그래프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데이터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시각화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937500" y="8420100"/>
            <a:ext cx="19685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알고리즘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설계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617700" y="8420100"/>
            <a:ext cx="14097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결과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반환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0" y="4432300"/>
            <a:ext cx="7188200" cy="431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944100" y="5410200"/>
            <a:ext cx="6565900" cy="229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실내온도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측정의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구조</a:t>
            </a:r>
          </a:p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라즈베리파이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-&gt;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브로커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-&gt;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웹서버</a:t>
            </a:r>
          </a:p>
          <a:p>
            <a:pPr lvl="0" algn="l">
              <a:lnSpc>
                <a:spcPct val="126990"/>
              </a:lnSpc>
            </a:pPr>
            <a:endParaRPr lang="ko-KR" sz="24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</a:pP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publisher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와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subscriber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를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반대로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해서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제어를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하는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기능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44100" y="4419600"/>
            <a:ext cx="6477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웹서버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     -&gt;     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브로커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    -&gt;     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라즈베리파이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mqtt publisher &amp; subscriber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기기제어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9200" y="3860800"/>
            <a:ext cx="3441700" cy="5410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800" y="6273800"/>
            <a:ext cx="1219200" cy="12192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7239000" y="5359400"/>
            <a:ext cx="68199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라즈베리파이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안의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subscriber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로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토픽값을</a:t>
            </a:r>
            <a:r>
              <a:rPr lang="en-US" sz="24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LINE Seed Sans KR Regular"/>
              </a:rPr>
              <a:t>전달받음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39000" y="4203700"/>
            <a:ext cx="64770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라즈베리파이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-&gt;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아두이노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   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제어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명령어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IoT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제어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기능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(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시리얼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통신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기기제어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785100" y="7950200"/>
            <a:ext cx="5727700" cy="80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라즈베리에서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제어명령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받으면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시리얼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통신으로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아두이노한테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명령보내는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코드가</a:t>
            </a:r>
            <a:r>
              <a:rPr lang="en-US" sz="2400" b="0" i="0" u="none" strike="noStrike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2400" b="0" i="0" u="none" strike="noStrike">
                <a:solidFill>
                  <a:srgbClr val="000000"/>
                </a:solidFill>
                <a:ea typeface="Pretendard Regular"/>
              </a:rPr>
              <a:t>작성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000500"/>
            <a:ext cx="10960100" cy="48387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유저입장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문의페이지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실시간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문의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200" y="3644900"/>
            <a:ext cx="11988800" cy="5448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관리자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입장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문의페이지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실시간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문의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7500" y="3860800"/>
            <a:ext cx="15405100" cy="1041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9400" y="5143500"/>
            <a:ext cx="3136900" cy="42926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실시간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메세지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수신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시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알림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실시간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문의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기능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150100" y="5334000"/>
            <a:ext cx="95123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실시간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문의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페이지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밖에선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헤더에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en-US" sz="3100" b="0" i="0" u="none" strike="noStrike" dirty="0">
                <a:solidFill>
                  <a:srgbClr val="FC5230"/>
                </a:solidFill>
                <a:latin typeface="Pretendard Regular"/>
              </a:rPr>
              <a:t>N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생성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(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유저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/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관리자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공통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75400" y="7594600"/>
            <a:ext cx="6896100" cy="558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관리자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문의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페이지에선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해당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FC5230"/>
                </a:solidFill>
                <a:ea typeface="Pretendard Regular"/>
              </a:rPr>
              <a:t>유저의</a:t>
            </a:r>
            <a:r>
              <a:rPr lang="en-US" sz="3100" b="0" i="0" u="none" strike="noStrike" dirty="0">
                <a:solidFill>
                  <a:srgbClr val="FC523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FC5230"/>
                </a:solidFill>
                <a:ea typeface="Pretendard Regular"/>
              </a:rPr>
              <a:t>색</a:t>
            </a:r>
            <a:r>
              <a:rPr lang="en-US" sz="3100" b="0" i="0" u="none" strike="noStrike" dirty="0">
                <a:solidFill>
                  <a:srgbClr val="000000"/>
                </a:solidFill>
                <a:latin typeface="Pretendard Regular"/>
              </a:rPr>
              <a:t> </a:t>
            </a:r>
            <a:r>
              <a:rPr lang="ko-KR" sz="3100" b="0" i="0" u="none" strike="noStrike" dirty="0">
                <a:solidFill>
                  <a:srgbClr val="000000"/>
                </a:solidFill>
                <a:ea typeface="Pretendard Regular"/>
              </a:rPr>
              <a:t>변경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프로젝트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시연영상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시연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영상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26400" y="1003300"/>
            <a:ext cx="2235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200" b="0" i="0" u="none" strike="noStrike" spc="500">
                <a:solidFill>
                  <a:srgbClr val="A2CAFF">
                    <a:alpha val="34902"/>
                  </a:srgbClr>
                </a:solidFill>
                <a:latin typeface="LINE Seed Sans KR Bold"/>
              </a:rPr>
              <a:t>04</a:t>
            </a:r>
          </a:p>
        </p:txBody>
      </p:sp>
    </p:spTree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sp>
        <p:nvSpPr>
          <p:cNvPr id="6" name="TextBox 6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5100" b="0" i="0" u="none" strike="noStrike" spc="400">
                <a:solidFill>
                  <a:srgbClr val="ffffff"/>
                </a:solidFill>
                <a:ea typeface="LINE Seed Sans KR Bold"/>
                <a:hlinkClick r:id="rId5"/>
              </a:rPr>
              <a:t>시연영상</a:t>
            </a:r>
            <a:r>
              <a:rPr lang="en-US" altLang="ko-KR" sz="5100" b="0" i="0" u="none" strike="noStrike" spc="400">
                <a:solidFill>
                  <a:srgbClr val="ffffff"/>
                </a:solidFill>
                <a:ea typeface="LINE Seed Sans KR Bold"/>
                <a:hlinkClick r:id="rId5"/>
              </a:rPr>
              <a:t>https://youtu.be/1bW3b991c54</a:t>
            </a:r>
            <a:endParaRPr lang="en-US" altLang="ko-KR" sz="51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NO.04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  <p:pic>
        <p:nvPicPr>
          <p:cNvPr id="14" name="온라인 미디어 13" title="스마트환경관리시스템(SEMS)">
            <a:hlinkClick r:id="" action="ppaction://media"/>
          </p:cNvPr>
          <p:cNvPicPr>
            <a:picLocks noRot="1" noChangeAspect="1"/>
          </p:cNvPicPr>
          <p:nvPr>
            <a:videoFile r:link="rId6"/>
          </p:nvPr>
        </p:nvPicPr>
        <p:blipFill rotWithShape="1">
          <a:blip r:embed="rId7"/>
          <a:stretch>
            <a:fillRect/>
          </a:stretch>
        </p:blipFill>
        <p:spPr>
          <a:xfrm>
            <a:off x="2743200" y="2273300"/>
            <a:ext cx="12268200" cy="69315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/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프로젝트의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기대효과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프로젝트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기대효과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26400" y="1003300"/>
            <a:ext cx="2235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200" b="0" i="0" u="none" strike="noStrike" spc="500">
                <a:solidFill>
                  <a:srgbClr val="A2CAFF">
                    <a:alpha val="34902"/>
                  </a:srgbClr>
                </a:solidFill>
                <a:latin typeface="LINE Seed Sans KR Bold"/>
              </a:rPr>
              <a:t>05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23700" y="4267200"/>
            <a:ext cx="4851400" cy="4597400"/>
          </a:xfrm>
          <a:prstGeom prst="rect">
            <a:avLst/>
          </a:prstGeom>
          <a:effectLst>
            <a:outerShdw blurRad="263597" dist="70793" dir="5400000">
              <a:srgbClr val="A7A7A7">
                <a:alpha val="40000"/>
              </a:srgbClr>
            </a:outerShdw>
          </a:effectLst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9500" y="4267200"/>
            <a:ext cx="4851400" cy="4597400"/>
          </a:xfrm>
          <a:prstGeom prst="rect">
            <a:avLst/>
          </a:prstGeom>
          <a:effectLst>
            <a:outerShdw blurRad="263597" dist="70793" dir="5400000">
              <a:srgbClr val="A7A7A7">
                <a:alpha val="40000"/>
              </a:srgbClr>
            </a:outerShdw>
          </a:effectLst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5700" y="4648200"/>
            <a:ext cx="4546600" cy="383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500" y="6667500"/>
            <a:ext cx="2057400" cy="2057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017500" y="6667500"/>
            <a:ext cx="2374900" cy="23749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2280900" y="5435600"/>
            <a:ext cx="39878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스마트하고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간단한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조작의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웹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UI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를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통해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통합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모니터링</a:t>
            </a:r>
          </a:p>
          <a:p>
            <a:pPr lvl="0" algn="l">
              <a:lnSpc>
                <a:spcPct val="116199"/>
              </a:lnSpc>
            </a:pPr>
            <a:endParaRPr lang="ko-KR" sz="21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교실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환경의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신뢰성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&amp;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효율성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향상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07900" y="4711700"/>
            <a:ext cx="3683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3000" b="0" i="0" u="none" strike="noStrike">
                <a:solidFill>
                  <a:srgbClr val="0068F2"/>
                </a:solidFill>
                <a:ea typeface="LINE Seed Sans KR Bold"/>
              </a:rPr>
              <a:t>관리자</a:t>
            </a: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000" b="0" i="0" u="none" strike="noStrike">
                <a:solidFill>
                  <a:srgbClr val="0068F2"/>
                </a:solidFill>
                <a:ea typeface="LINE Seed Sans KR Bold"/>
              </a:rPr>
              <a:t>측면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616700" y="5435600"/>
            <a:ext cx="3987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환경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변화에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대한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관심과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감수성</a:t>
            </a:r>
          </a:p>
          <a:p>
            <a:pPr lvl="0" algn="l">
              <a:lnSpc>
                <a:spcPct val="116199"/>
              </a:lnSpc>
            </a:pPr>
            <a:endParaRPr lang="ko-KR" sz="21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marL="342900" lvl="0" indent="-342900" algn="l">
              <a:lnSpc>
                <a:spcPct val="116199"/>
              </a:lnSpc>
              <a:buClr>
                <a:srgbClr val="000000"/>
              </a:buClr>
              <a:buFont typeface="Arial"/>
              <a:buChar char="●"/>
            </a:pP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환경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인식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교육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효과를</a:t>
            </a:r>
            <a:r>
              <a:rPr lang="en-US" sz="21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100" b="0" i="0" u="none" strike="noStrike">
                <a:solidFill>
                  <a:srgbClr val="000000"/>
                </a:solidFill>
                <a:ea typeface="LINE Seed Sans KR Regular"/>
              </a:rPr>
              <a:t>기대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743700" y="4711700"/>
            <a:ext cx="36830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3000" b="0" i="0" u="none" strike="noStrike">
                <a:solidFill>
                  <a:srgbClr val="0068F2"/>
                </a:solidFill>
                <a:ea typeface="LINE Seed Sans KR Bold"/>
              </a:rPr>
              <a:t>학생</a:t>
            </a:r>
            <a:r>
              <a:rPr lang="en-US" sz="30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000" b="0" i="0" u="none" strike="noStrike">
                <a:solidFill>
                  <a:srgbClr val="0068F2"/>
                </a:solidFill>
                <a:ea typeface="LINE Seed Sans KR Bold"/>
              </a:rPr>
              <a:t>측면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576300" y="26797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343400" y="28956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사용자</a:t>
            </a:r>
            <a:r>
              <a:rPr lang="en-US" sz="3600" b="0" i="0" u="none" strike="noStrike" spc="200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참여와</a:t>
            </a:r>
            <a:r>
              <a:rPr lang="en-US" sz="3600" b="0" i="0" u="none" strike="noStrike" spc="200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교육적</a:t>
            </a:r>
            <a:r>
              <a:rPr lang="en-US" sz="3600" b="0" i="0" u="none" strike="noStrike" spc="200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활용을</a:t>
            </a:r>
            <a:r>
              <a:rPr lang="en-US" sz="3600" b="0" i="0" u="none" strike="noStrike" spc="200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고려한</a:t>
            </a:r>
            <a:r>
              <a:rPr lang="en-US" sz="3600" b="0" i="0" u="none" strike="noStrike" spc="200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68F2"/>
                </a:solidFill>
                <a:ea typeface="LINE Seed Sans KR Bold"/>
              </a:rPr>
              <a:t>솔루션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797300" y="26797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25700" y="495300"/>
            <a:ext cx="134366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프로젝트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기대효과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프로젝트의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개요와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목표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프로젝트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개요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&amp;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목표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026400" y="1003300"/>
            <a:ext cx="22352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200" b="0" i="0" u="none" strike="noStrike" spc="500">
                <a:solidFill>
                  <a:srgbClr val="A2CAFF">
                    <a:alpha val="34902"/>
                  </a:srgbClr>
                </a:solidFill>
                <a:latin typeface="LINE Seed Sans KR Bold"/>
              </a:rPr>
              <a:t>01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이상으로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발표를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마치겠습니다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Q&amp;A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78600" y="952500"/>
            <a:ext cx="51308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7200" b="0" i="0" u="none" strike="noStrike" spc="500">
                <a:solidFill>
                  <a:srgbClr val="A2CAFF">
                    <a:alpha val="34902"/>
                  </a:srgbClr>
                </a:solidFill>
                <a:ea typeface="LINE Seed Sans KR Bold"/>
              </a:rPr>
              <a:t>감사합니다</a:t>
            </a:r>
          </a:p>
        </p:txBody>
      </p:sp>
    </p:spTree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sp>
        <p:nvSpPr>
          <p:cNvPr id="10" name="TextBox 10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07899"/>
              </a:lnSpc>
              <a:defRPr/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  <a:endParaRPr lang="en-US" sz="6300" b="0" i="0" u="none" strike="noStrike">
              <a:solidFill>
                <a:srgbClr val="0068f2"/>
              </a:solidFill>
              <a:latin typeface="LINE Seed Sans KR Regular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프로젝트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개요</a:t>
            </a:r>
            <a:endParaRPr lang="ko-KR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16000" y="279400"/>
            <a:ext cx="9017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NO.01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43000" y="2247768"/>
            <a:ext cx="16002000" cy="5943732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54544" y="8039100"/>
            <a:ext cx="16747657" cy="150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156053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0400" y="4432300"/>
            <a:ext cx="7188200" cy="4318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9931400" y="5613400"/>
            <a:ext cx="6870700" cy="288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699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학교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관리자와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학생을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주요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사용자로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설정</a:t>
            </a:r>
          </a:p>
          <a:p>
            <a:pPr lvl="0" algn="l">
              <a:lnSpc>
                <a:spcPct val="12699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관리자는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시스템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운영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,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학생은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실시간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데이터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관찰</a:t>
            </a:r>
          </a:p>
          <a:p>
            <a:pPr lvl="0" algn="l">
              <a:lnSpc>
                <a:spcPct val="126990"/>
              </a:lnSpc>
            </a:pPr>
            <a:endParaRPr lang="ko-KR" sz="25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</a:pPr>
            <a:r>
              <a:rPr lang="en-US" sz="2500" b="0" i="0" u="none" strike="noStrike">
                <a:solidFill>
                  <a:srgbClr val="000000"/>
                </a:solidFill>
                <a:ea typeface="LINE Seed Sans KR Regular"/>
              </a:rPr>
              <a:t>▶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교실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환경에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특화된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공기질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관리</a:t>
            </a:r>
          </a:p>
          <a:p>
            <a:pPr lvl="0" algn="l">
              <a:lnSpc>
                <a:spcPct val="126990"/>
              </a:lnSpc>
            </a:pPr>
            <a:r>
              <a:rPr lang="en-US" sz="2500" b="0" i="0" u="none" strike="noStrike">
                <a:solidFill>
                  <a:srgbClr val="000000"/>
                </a:solidFill>
                <a:ea typeface="LINE Seed Sans KR Regular"/>
              </a:rPr>
              <a:t>▶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학생의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자율적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참여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및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환경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인식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교육</a:t>
            </a:r>
          </a:p>
          <a:p>
            <a:pPr lvl="0" algn="l">
              <a:lnSpc>
                <a:spcPct val="126990"/>
              </a:lnSpc>
            </a:pPr>
            <a:r>
              <a:rPr lang="en-US" sz="2500" b="0" i="0" u="none" strike="noStrike">
                <a:solidFill>
                  <a:srgbClr val="000000"/>
                </a:solidFill>
                <a:ea typeface="LINE Seed Sans KR Regular"/>
              </a:rPr>
              <a:t>▶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실시간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시각화를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통한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데이터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리터러시</a:t>
            </a:r>
            <a:r>
              <a:rPr lang="en-US" sz="2500" b="0" i="0" u="none" strike="noStrike">
                <a:solidFill>
                  <a:srgbClr val="000000"/>
                </a:solidFill>
                <a:latin typeface="LINE Seed Sans KR Regular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LINE Seed Sans KR Regular"/>
              </a:rPr>
              <a:t>향상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982200" y="4419600"/>
            <a:ext cx="6477000" cy="495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990"/>
              </a:lnSpc>
              <a:defRPr/>
            </a:pP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공공기업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실내환경</a:t>
            </a:r>
            <a:r>
              <a:rPr lang="en-US" sz="2800" b="0" i="0" u="none" strike="noStrike">
                <a:solidFill>
                  <a:srgbClr val="0068f2"/>
                </a:solidFill>
                <a:latin typeface="LINE Seed Sans KR Bold"/>
              </a:rPr>
              <a:t> </a:t>
            </a:r>
            <a:r>
              <a:rPr lang="ko-KR" sz="2800" b="0" i="0" u="none" strike="noStrike">
                <a:solidFill>
                  <a:srgbClr val="0068f2"/>
                </a:solidFill>
                <a:ea typeface="LINE Seed Sans KR Bold"/>
              </a:rPr>
              <a:t>관리자</a:t>
            </a:r>
            <a:endParaRPr lang="ko-KR" sz="2800" b="0" i="0" u="none" strike="noStrike">
              <a:solidFill>
                <a:srgbClr val="0068f2"/>
              </a:solidFill>
              <a:ea typeface="LINE Seed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1064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]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343400" y="2984500"/>
            <a:ext cx="9601200" cy="635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프로젝트의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주요</a:t>
            </a:r>
            <a:r>
              <a:rPr lang="en-US" sz="3600" b="0" i="0" u="none" strike="noStrike" spc="200">
                <a:solidFill>
                  <a:srgbClr val="000000"/>
                </a:solidFill>
                <a:latin typeface="LINE Seed Sans KR Bold"/>
              </a:rPr>
              <a:t> </a:t>
            </a:r>
            <a:r>
              <a:rPr lang="ko-KR" sz="3600" b="0" i="0" u="none" strike="noStrike" spc="200">
                <a:solidFill>
                  <a:srgbClr val="000000"/>
                </a:solidFill>
                <a:ea typeface="LINE Seed Sans KR Bold"/>
              </a:rPr>
              <a:t>타겟층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279900" y="2781300"/>
            <a:ext cx="901700" cy="110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6300" b="0" i="0" u="none" strike="noStrike">
                <a:solidFill>
                  <a:srgbClr val="0068F2"/>
                </a:solidFill>
                <a:latin typeface="LINE Seed Sans KR Regular"/>
              </a:rPr>
              <a:t>[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프로젝트</a:t>
            </a:r>
            <a:r>
              <a:rPr lang="en-US" sz="6400" b="0" i="0" u="none" strike="noStrike" spc="4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6400" b="0" i="0" u="none" strike="noStrike" spc="400">
                <a:solidFill>
                  <a:srgbClr val="FFFFFF"/>
                </a:solidFill>
                <a:ea typeface="LINE Seed Sans KR Bold"/>
              </a:rPr>
              <a:t>개요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6000" y="279400"/>
            <a:ext cx="9017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00" y="-990600"/>
            <a:ext cx="16954500" cy="9258300"/>
          </a:xfrm>
          <a:prstGeom prst="rect">
            <a:avLst/>
          </a:prstGeom>
          <a:effectLst>
            <a:outerShdw blurRad="746870" dist="142427" dir="5400000">
              <a:srgbClr val="A7A7A7">
                <a:alpha val="60000"/>
              </a:srgbClr>
            </a:outerShdw>
          </a:effectLst>
        </p:spPr>
      </p:pic>
      <p:sp>
        <p:nvSpPr>
          <p:cNvPr id="5" name="TextBox 5"/>
          <p:cNvSpPr txBox="1"/>
          <p:nvPr/>
        </p:nvSpPr>
        <p:spPr>
          <a:xfrm>
            <a:off x="4203700" y="8737600"/>
            <a:ext cx="9867900" cy="406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2300" b="0" i="0" u="none" strike="noStrike" spc="600">
                <a:solidFill>
                  <a:srgbClr val="0068F2"/>
                </a:solidFill>
                <a:latin typeface="LINE Seed Sans KR Regular"/>
              </a:rPr>
              <a:t>PROJECT 404_NOT_FOUND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873500" y="6388100"/>
            <a:ext cx="10553700" cy="495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6990"/>
              </a:lnSpc>
            </a:pP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ERD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설계와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라즈베리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파이의</a:t>
            </a:r>
            <a:r>
              <a:rPr lang="en-US" sz="2800" b="0" i="0" u="none" strike="noStrike">
                <a:solidFill>
                  <a:srgbClr val="A2CAFF"/>
                </a:solidFill>
                <a:latin typeface="LINE Seed Sans KR Regular"/>
              </a:rPr>
              <a:t> </a:t>
            </a:r>
            <a:r>
              <a:rPr lang="ko-KR" sz="2800" b="0" i="0" u="none" strike="noStrike">
                <a:solidFill>
                  <a:srgbClr val="A2CAFF"/>
                </a:solidFill>
                <a:ea typeface="LINE Seed Sans KR Regular"/>
              </a:rPr>
              <a:t>구성도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378200" y="3162300"/>
            <a:ext cx="11531600" cy="1600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시스템</a:t>
            </a:r>
            <a:r>
              <a:rPr lang="en-US" sz="9000" b="0" i="0" u="none" strike="noStrike" spc="600">
                <a:solidFill>
                  <a:srgbClr val="FFFFFF"/>
                </a:solidFill>
                <a:latin typeface="LINE Seed Sans KR Bold"/>
              </a:rPr>
              <a:t> </a:t>
            </a:r>
            <a:r>
              <a:rPr lang="ko-KR" sz="9000" b="0" i="0" u="none" strike="noStrike" spc="600">
                <a:solidFill>
                  <a:srgbClr val="FFFFFF"/>
                </a:solidFill>
                <a:ea typeface="LINE Seed Sans KR Bold"/>
              </a:rPr>
              <a:t>구성도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496300" y="965200"/>
            <a:ext cx="1549400" cy="1282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en-US" sz="7200" b="0" i="0" u="none" strike="noStrike" spc="500">
                <a:solidFill>
                  <a:srgbClr val="A2CAFF">
                    <a:alpha val="34902"/>
                  </a:srgbClr>
                </a:solidFill>
                <a:latin typeface="LINE Seed Sans KR Bold"/>
              </a:rPr>
              <a:t>02</a:t>
            </a:r>
          </a:p>
        </p:txBody>
      </p:sp>
    </p:spTree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934324" y="2140621"/>
            <a:ext cx="12305676" cy="7346277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400" b="0" i="0" u="none" strike="noStrike" spc="400">
                <a:solidFill>
                  <a:srgbClr val="ffffff"/>
                </a:solidFill>
                <a:ea typeface="LINE Seed Sans KR Bold"/>
              </a:rPr>
              <a:t>시스템 구성도</a:t>
            </a:r>
            <a:endParaRPr lang="ko-KR" altLang="en-US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NO.02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2590800" y="6057900"/>
            <a:ext cx="9296400" cy="3048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536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73100" y="-711200"/>
            <a:ext cx="16954500" cy="2844800"/>
          </a:xfrm>
          <a:prstGeom prst="rect">
            <a:avLst/>
          </a:prstGeom>
          <a:effectLst>
            <a:outerShdw blurRad="302921" dist="109538" dir="5400000">
              <a:srgbClr val="a7a7a7">
                <a:alpha val="70000"/>
              </a:srgbClr>
            </a:outerShdw>
          </a:effectLst>
        </p:spPr>
      </p:pic>
      <p:sp>
        <p:nvSpPr>
          <p:cNvPr id="7" name="TextBox 7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6400" b="0" i="0" u="none" strike="noStrike" spc="400">
                <a:solidFill>
                  <a:srgbClr val="ffffff"/>
                </a:solidFill>
                <a:ea typeface="LINE Seed Sans KR Bold"/>
              </a:rPr>
              <a:t>MQTT</a:t>
            </a:r>
            <a:r>
              <a:rPr lang="ko-KR" altLang="en-US" sz="6400" b="0" i="0" u="none" strike="noStrike" spc="400">
                <a:solidFill>
                  <a:srgbClr val="ffffff"/>
                </a:solidFill>
                <a:ea typeface="LINE Seed Sans KR Bold"/>
              </a:rPr>
              <a:t> 프로토콜</a:t>
            </a:r>
            <a:endParaRPr lang="ko-KR" altLang="en-US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NO.02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  <p:sp>
        <p:nvSpPr>
          <p:cNvPr id="19" name="TextBox 6"/>
          <p:cNvSpPr txBox="1"/>
          <p:nvPr/>
        </p:nvSpPr>
        <p:spPr>
          <a:xfrm>
            <a:off x="914400" y="2628900"/>
            <a:ext cx="15887700" cy="67818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26990"/>
              </a:lnSpc>
              <a:defRPr/>
            </a:pPr>
            <a:r>
              <a:rPr lang="ko-KR" altLang="en-US" sz="2700" b="1" i="0" u="none" strike="noStrike">
                <a:solidFill>
                  <a:srgbClr val="000000"/>
                </a:solidFill>
                <a:ea typeface="LINE Seed Sans KR Regular"/>
              </a:rPr>
              <a:t>경량 통신</a:t>
            </a:r>
            <a:endParaRPr lang="ko-KR" altLang="en-US" sz="27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en-US" altLang="ko-KR" sz="27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2700" b="0" i="0" u="none" strike="noStrike">
                <a:solidFill>
                  <a:srgbClr val="000000"/>
                </a:solidFill>
                <a:ea typeface="LINE Seed Sans KR Regular"/>
              </a:rPr>
              <a:t> 저사양 기기에서도 사용 가능, 헤더가 작아 네트워크 부담 ↓</a:t>
            </a: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ko-KR" altLang="en-US" sz="2700" b="1" i="0" u="none" strike="noStrike">
                <a:solidFill>
                  <a:srgbClr val="000000"/>
                </a:solidFill>
                <a:ea typeface="LINE Seed Sans KR Regular"/>
              </a:rPr>
              <a:t>발행-구독 구조</a:t>
            </a:r>
            <a:endParaRPr lang="ko-KR" altLang="en-US" sz="27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27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en-US" altLang="ko-KR" sz="27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2700" b="0" i="0" u="none" strike="noStrike">
                <a:solidFill>
                  <a:srgbClr val="000000"/>
                </a:solidFill>
                <a:ea typeface="LINE Seed Sans KR Regular"/>
              </a:rPr>
              <a:t> 데이터 발신자(Publisher)와 수신자(Subscriber)가 직접 연결되지 않고,</a:t>
            </a: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ko-KR" altLang="en-US" sz="2700" b="0" i="0" u="none" strike="noStrike">
                <a:solidFill>
                  <a:srgbClr val="000000"/>
                </a:solidFill>
                <a:ea typeface="LINE Seed Sans KR Regular"/>
              </a:rPr>
              <a:t>중앙 브로커를 통해 메시지를 주고받음</a:t>
            </a: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ko-KR" altLang="en-US" sz="2700" b="1" i="0" u="none" strike="noStrike">
                <a:solidFill>
                  <a:srgbClr val="000000"/>
                </a:solidFill>
                <a:ea typeface="LINE Seed Sans KR Regular"/>
              </a:rPr>
              <a:t>비동기 전송 &amp; 실시간성</a:t>
            </a:r>
            <a:endParaRPr lang="ko-KR" altLang="en-US" sz="27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r>
              <a:rPr lang="en-US" altLang="ko-KR" sz="27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2700" b="0" i="0" u="none" strike="noStrike">
                <a:solidFill>
                  <a:srgbClr val="000000"/>
                </a:solidFill>
                <a:ea typeface="LINE Seed Sans KR Regular"/>
              </a:rPr>
              <a:t> 센서 데이터가 발생할 때마다 자동 전달</a:t>
            </a:r>
            <a:endParaRPr lang="ko-KR" altLang="en-US" sz="2700" b="0" i="0" u="none" strike="noStrike">
              <a:solidFill>
                <a:srgbClr val="000000"/>
              </a:solidFill>
              <a:ea typeface="LINE Seed Sans KR Regular"/>
            </a:endParaRPr>
          </a:p>
        </p:txBody>
      </p:sp>
    </p:spTree>
    <p:extLst>
      <p:ext uri="{BB962C8B-B14F-4D97-AF65-F5344CB8AC3E}">
        <p14:creationId xmlns:p14="http://schemas.microsoft.com/office/powerpoint/2010/main" val="1349774466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0" y="6565900"/>
            <a:ext cx="18288000" cy="3721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73100" y="711200"/>
            <a:ext cx="16954500" cy="8864600"/>
          </a:xfrm>
          <a:prstGeom prst="rect">
            <a:avLst/>
          </a:prstGeom>
          <a:effectLst>
            <a:outerShdw blurRad="1953717" dist="340702" dir="5400000">
              <a:srgbClr val="a7a7a7">
                <a:alpha val="100000"/>
              </a:srgbClr>
            </a:outerShdw>
          </a:effectLst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800100"/>
            <a:ext cx="12420600" cy="6400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3911600" y="571500"/>
            <a:ext cx="10464800" cy="1130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6400" b="0" i="0" u="none" strike="noStrike" spc="400">
                <a:solidFill>
                  <a:srgbClr val="ffffff"/>
                </a:solidFill>
                <a:ea typeface="LINE Seed Sans KR Bold"/>
              </a:rPr>
              <a:t>시스템 구성도</a:t>
            </a:r>
            <a:endParaRPr lang="ko-KR" altLang="en-US" sz="6400" b="0" i="0" u="none" strike="noStrike" spc="400">
              <a:solidFill>
                <a:srgbClr val="ffffff"/>
              </a:solidFill>
              <a:ea typeface="LINE Seed Sans K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16000" y="292100"/>
            <a:ext cx="1206500" cy="317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112050"/>
              </a:lnSpc>
              <a:defRPr/>
            </a:pPr>
            <a:r>
              <a:rPr lang="en-US" sz="1800" b="0" i="0" u="none" strike="noStrike" spc="200">
                <a:solidFill>
                  <a:srgbClr val="95c3ff"/>
                </a:solidFill>
                <a:latin typeface="LINE Seed Sans KR Bold"/>
              </a:rPr>
              <a:t>NO.02</a:t>
            </a:r>
            <a:endParaRPr lang="en-US" sz="1800" b="0" i="0" u="none" strike="noStrike" spc="200">
              <a:solidFill>
                <a:srgbClr val="95c3ff"/>
              </a:solidFill>
              <a:latin typeface="LINE Seed Sans KR Bold"/>
            </a:endParaRPr>
          </a:p>
        </p:txBody>
      </p:sp>
      <p:sp>
        <p:nvSpPr>
          <p:cNvPr id="19" name="TextBox 11"/>
          <p:cNvSpPr txBox="1"/>
          <p:nvPr/>
        </p:nvSpPr>
        <p:spPr>
          <a:xfrm>
            <a:off x="13068301" y="711200"/>
            <a:ext cx="4381500" cy="63373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6990"/>
              </a:lnSpc>
              <a:defRPr/>
            </a:pPr>
            <a:r>
              <a:rPr lang="ko-KR" altLang="en-US" sz="3200" b="1" i="0" u="none" strike="noStrike">
                <a:solidFill>
                  <a:srgbClr val="000000"/>
                </a:solidFill>
                <a:ea typeface="LINE Seed Sans KR Regular"/>
              </a:rPr>
              <a:t>토픽 리스트</a:t>
            </a: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i="0" u="none" strike="noStrike">
                <a:solidFill>
                  <a:srgbClr val="000000"/>
                </a:solidFill>
                <a:ea typeface="LINE Seed Sans KR Regular"/>
              </a:rPr>
              <a:t>(</a:t>
            </a:r>
            <a:r>
              <a:rPr lang="ko-KR" altLang="en-US" sz="3000" i="0" u="none" strike="noStrike">
                <a:solidFill>
                  <a:srgbClr val="000000"/>
                </a:solidFill>
                <a:ea typeface="LINE Seed Sans KR Regular"/>
              </a:rPr>
              <a:t>센서 데이터</a:t>
            </a:r>
            <a:r>
              <a:rPr lang="en-US" altLang="ko-KR" sz="3000" i="0" u="none" strike="noStrike">
                <a:solidFill>
                  <a:srgbClr val="000000"/>
                </a:solidFill>
                <a:ea typeface="LINE Seed Sans KR Regular"/>
              </a:rPr>
              <a:t>)</a:t>
            </a:r>
            <a:endParaRPr lang="en-US" altLang="ko-KR" sz="32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 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sensordat/room1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(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기기 제어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)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▶control/room1/power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▶control/room1/mode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▶control/room1/speed</a:t>
            </a:r>
            <a:endParaRPr lang="en-US" altLang="ko-KR" sz="25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72357" y="6819900"/>
            <a:ext cx="16743284" cy="272221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43000" y="7223078"/>
            <a:ext cx="10272230" cy="800792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219200" y="8579450"/>
            <a:ext cx="8586513" cy="662929"/>
          </a:xfrm>
          <a:prstGeom prst="rect">
            <a:avLst/>
          </a:prstGeom>
        </p:spPr>
      </p:pic>
      <p:sp>
        <p:nvSpPr>
          <p:cNvPr id="25" name="타원 24"/>
          <p:cNvSpPr/>
          <p:nvPr/>
        </p:nvSpPr>
        <p:spPr>
          <a:xfrm>
            <a:off x="914400" y="4305300"/>
            <a:ext cx="8534400" cy="23622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33502" y="8650769"/>
            <a:ext cx="14182698" cy="607530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249553" y="7324725"/>
            <a:ext cx="9189847" cy="765820"/>
          </a:xfrm>
          <a:prstGeom prst="rect">
            <a:avLst/>
          </a:prstGeom>
        </p:spPr>
      </p:pic>
      <p:sp>
        <p:nvSpPr>
          <p:cNvPr id="28" name="TextBox 11"/>
          <p:cNvSpPr txBox="1"/>
          <p:nvPr/>
        </p:nvSpPr>
        <p:spPr>
          <a:xfrm>
            <a:off x="-1562100" y="6781800"/>
            <a:ext cx="8420100" cy="2095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 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Raspberry pi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ko-KR" altLang="en-US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 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Spring Boot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en-US" altLang="ko-KR" sz="25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</p:txBody>
      </p:sp>
      <p:sp>
        <p:nvSpPr>
          <p:cNvPr id="29" name="TextBox 11"/>
          <p:cNvSpPr txBox="1"/>
          <p:nvPr/>
        </p:nvSpPr>
        <p:spPr>
          <a:xfrm>
            <a:off x="-1981200" y="6858000"/>
            <a:ext cx="8420100" cy="20955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ctr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 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Spring Boot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ko-KR" altLang="en-US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▶</a:t>
            </a:r>
            <a:r>
              <a:rPr lang="ko-KR" altLang="en-US" sz="3000" b="0" i="0" u="none" strike="noStrike">
                <a:solidFill>
                  <a:srgbClr val="000000"/>
                </a:solidFill>
                <a:ea typeface="LINE Seed Sans KR Regular"/>
              </a:rPr>
              <a:t> </a:t>
            </a:r>
            <a:r>
              <a:rPr lang="en-US" altLang="ko-KR" sz="3000" b="0" i="0" u="none" strike="noStrike">
                <a:solidFill>
                  <a:srgbClr val="000000"/>
                </a:solidFill>
                <a:ea typeface="LINE Seed Sans KR Regular"/>
              </a:rPr>
              <a:t>Raspberry pi</a:t>
            </a:r>
            <a:endParaRPr lang="en-US" altLang="ko-KR" sz="30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ctr">
              <a:lnSpc>
                <a:spcPct val="126990"/>
              </a:lnSpc>
              <a:defRPr/>
            </a:pPr>
            <a:endParaRPr lang="en-US" altLang="ko-KR" sz="2500" b="0" i="0" u="none" strike="noStrike">
              <a:solidFill>
                <a:srgbClr val="000000"/>
              </a:solidFill>
              <a:ea typeface="LINE Seed Sans KR Regular"/>
            </a:endParaRPr>
          </a:p>
          <a:p>
            <a:pPr lvl="0" algn="l">
              <a:lnSpc>
                <a:spcPct val="126990"/>
              </a:lnSpc>
              <a:defRPr/>
            </a:pPr>
            <a:endParaRPr lang="ko-KR" altLang="en-US" sz="3200" b="1" i="0" u="none" strike="noStrike">
              <a:solidFill>
                <a:srgbClr val="000000"/>
              </a:solidFill>
              <a:ea typeface="LINE Seed Sans KR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90456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1" animBg="1"/>
      <p:bldP spid="28" grpId="2" animBg="1"/>
      <p:bldP spid="29" grpId="3" animBg="1"/>
    </p:bldLst>
  </p:timing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531</ep:Words>
  <ep:PresentationFormat>사용자 지정</ep:PresentationFormat>
  <ep:Paragraphs>232</ep:Paragraphs>
  <ep:Slides>30</ep:Slides>
  <ep:Notes>0</ep:Notes>
  <ep:TotalTime>0</ep:TotalTime>
  <ep:HiddenSlides>0</ep:HiddenSlides>
  <ep:MMClips>1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2006-08-16T00:00:00.000</dcterms:created>
  <cp:lastModifiedBy>rlagu</cp:lastModifiedBy>
  <dcterms:modified xsi:type="dcterms:W3CDTF">2025-06-11T03:31:10.330</dcterms:modified>
  <cp:revision>10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