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03" r:id="rId4"/>
    <p:sldId id="283" r:id="rId5"/>
    <p:sldId id="304" r:id="rId6"/>
    <p:sldId id="305" r:id="rId7"/>
    <p:sldId id="293" r:id="rId8"/>
    <p:sldId id="294" r:id="rId9"/>
    <p:sldId id="290" r:id="rId10"/>
    <p:sldId id="291" r:id="rId11"/>
    <p:sldId id="297" r:id="rId12"/>
    <p:sldId id="302" r:id="rId13"/>
    <p:sldId id="306" r:id="rId14"/>
    <p:sldId id="296" r:id="rId15"/>
    <p:sldId id="299" r:id="rId16"/>
    <p:sldId id="301" r:id="rId17"/>
    <p:sldId id="300" r:id="rId18"/>
    <p:sldId id="298" r:id="rId19"/>
    <p:sldId id="295" r:id="rId20"/>
    <p:sldId id="274" r:id="rId21"/>
    <p:sldId id="276" r:id="rId22"/>
    <p:sldId id="280" r:id="rId23"/>
    <p:sldId id="279" r:id="rId24"/>
    <p:sldId id="278" r:id="rId25"/>
    <p:sldId id="277" r:id="rId26"/>
    <p:sldId id="275" r:id="rId27"/>
    <p:sldId id="265" r:id="rId28"/>
    <p:sldId id="266" r:id="rId29"/>
    <p:sldId id="267" r:id="rId30"/>
    <p:sldId id="268" r:id="rId31"/>
    <p:sldId id="269" r:id="rId32"/>
    <p:sldId id="272" r:id="rId33"/>
    <p:sldId id="273" r:id="rId34"/>
    <p:sldId id="271" r:id="rId35"/>
    <p:sldId id="260" r:id="rId36"/>
    <p:sldId id="281" r:id="rId37"/>
    <p:sldId id="261" r:id="rId38"/>
    <p:sldId id="262" r:id="rId39"/>
    <p:sldId id="264" r:id="rId40"/>
    <p:sldId id="263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102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896B2-CD31-425C-986A-ADFAA263B916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25BA-38B0-409D-A85A-4E820958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25BA-38B0-409D-A85A-4E820958BC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25BA-38B0-409D-A85A-4E820958BC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3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25BA-38B0-409D-A85A-4E820958BC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25BA-38B0-409D-A85A-4E820958BC5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1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1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61B7-963C-4A9C-9C02-76BD1C259DFA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0675-44A2-4DFD-92A0-DBB069BCF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로봇제어실험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Task Space 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2013046422</a:t>
            </a:r>
          </a:p>
          <a:p>
            <a:r>
              <a:rPr lang="ko-KR" altLang="en-US" dirty="0" smtClean="0"/>
              <a:t>김효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1905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</a:t>
            </a:r>
            <a:r>
              <a:rPr lang="en-US" altLang="ko-KR" dirty="0" err="1" smtClean="0"/>
              <a:t>CLIK&amp;Pseudoinv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, </m:t>
                    </m:r>
                    <m:r>
                      <a:rPr lang="en-US" altLang="ko-KR" sz="2400" b="0" i="1" smtClean="0">
                        <a:latin typeface="Cambria Math"/>
                      </a:rPr>
                      <m:t>𝐾</m:t>
                    </m:r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r>
                  <a:rPr lang="ko-KR" altLang="en-US" sz="2400" dirty="0" smtClean="0"/>
                  <a:t>결과 </a:t>
                </a:r>
                <a:r>
                  <a:rPr lang="en-US" altLang="ko-KR" sz="2400" dirty="0" smtClean="0"/>
                  <a:t>: </a:t>
                </a:r>
                <a:r>
                  <a:rPr lang="en-US" altLang="ko-KR" sz="2400" dirty="0" err="1" smtClean="0"/>
                  <a:t>Kp</a:t>
                </a:r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Kd</a:t>
                </a:r>
                <a:r>
                  <a:rPr lang="ko-KR" altLang="en-US" sz="2400" dirty="0" smtClean="0"/>
                  <a:t>에 민감하게 반응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23410"/>
              </p:ext>
            </p:extLst>
          </p:nvPr>
        </p:nvGraphicFramePr>
        <p:xfrm>
          <a:off x="1475656" y="3501008"/>
          <a:ext cx="2160240" cy="1469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674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　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max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674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</a:rPr>
                        <a:t>kp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0" dirty="0" smtClean="0">
                          <a:effectLst/>
                        </a:rPr>
                        <a:t>-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</a:rPr>
                        <a:t>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674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FF0000"/>
                          </a:solidFill>
                          <a:effectLst/>
                        </a:rPr>
                        <a:t>kd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</a:rPr>
                        <a:t>0.2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674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400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CLIK &amp; </a:t>
            </a:r>
            <a:r>
              <a:rPr lang="en-US" altLang="ko-KR" dirty="0" err="1" smtClean="0"/>
              <a:t>Pseudoinv</a:t>
            </a:r>
            <a:endParaRPr lang="ko-KR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" y="1674488"/>
            <a:ext cx="3406623" cy="30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46" y="1778922"/>
            <a:ext cx="3406623" cy="30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94" y="2981159"/>
            <a:ext cx="3406623" cy="30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22" y="3254711"/>
            <a:ext cx="3096930" cy="275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88911" y="282216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kp</a:t>
            </a:r>
            <a:r>
              <a:rPr lang="en-US" altLang="ko-KR" dirty="0" smtClean="0"/>
              <a:t> = 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86287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kd</a:t>
            </a:r>
            <a:r>
              <a:rPr lang="en-US" altLang="ko-KR" dirty="0" smtClean="0"/>
              <a:t> = 0.2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kd</a:t>
            </a:r>
            <a:r>
              <a:rPr lang="en-US" altLang="ko-KR" dirty="0" smtClean="0"/>
              <a:t> = 1.5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4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RAC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결과 </a:t>
                </a:r>
                <a:r>
                  <a:rPr lang="en-US" altLang="ko-KR" sz="2400" dirty="0" smtClean="0"/>
                  <a:t>: CLIK</a:t>
                </a:r>
                <a:r>
                  <a:rPr lang="ko-KR" altLang="en-US" sz="2400" dirty="0" smtClean="0"/>
                  <a:t>보다 </a:t>
                </a:r>
                <a:r>
                  <a:rPr lang="en-US" altLang="ko-KR" sz="2400" dirty="0" err="1" smtClean="0"/>
                  <a:t>kp,kp</a:t>
                </a:r>
                <a:r>
                  <a:rPr lang="ko-KR" altLang="en-US" sz="2400" dirty="0" smtClean="0"/>
                  <a:t>의 범위가 넓다</a:t>
                </a:r>
                <a:endParaRPr lang="en-US" altLang="ko-KR" sz="24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3150"/>
              </p:ext>
            </p:extLst>
          </p:nvPr>
        </p:nvGraphicFramePr>
        <p:xfrm>
          <a:off x="1403648" y="3573016"/>
          <a:ext cx="2160240" cy="1296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4320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　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min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max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kp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　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400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(150)</a:t>
                      </a:r>
                      <a:endParaRPr lang="ko-KR" sz="1400" kern="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Indirect RAC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69832" y="2271034"/>
            <a:ext cx="8278632" cy="4040323"/>
            <a:chOff x="469832" y="2271034"/>
            <a:chExt cx="8278632" cy="4040323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32" y="2271035"/>
              <a:ext cx="4534215" cy="403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271034"/>
              <a:ext cx="4536504" cy="404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11560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kp</a:t>
            </a:r>
            <a:r>
              <a:rPr lang="en-US" altLang="ko-KR" dirty="0" smtClean="0"/>
              <a:t>=400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RAC</a:t>
            </a:r>
            <a:endParaRPr lang="en-US" altLang="ko-KR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6" y="3707740"/>
            <a:ext cx="4127347" cy="297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6872" y="14444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kd</a:t>
            </a:r>
            <a:r>
              <a:rPr lang="en-US" altLang="ko-KR" dirty="0" smtClean="0"/>
              <a:t>=150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6264" y="15974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kd</a:t>
            </a:r>
            <a:r>
              <a:rPr lang="en-US" altLang="ko-KR" dirty="0" smtClean="0"/>
              <a:t>=10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21" y="2133059"/>
            <a:ext cx="4122014" cy="396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8" y="1916832"/>
            <a:ext cx="4127347" cy="298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51720" y="365151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 smtClean="0"/>
              <a:t>Kd</a:t>
            </a:r>
            <a:r>
              <a:rPr lang="en-US" altLang="ko-KR" u="sng" dirty="0" smtClean="0"/>
              <a:t> = 50</a:t>
            </a:r>
          </a:p>
          <a:p>
            <a:r>
              <a:rPr lang="en-US" altLang="ko-KR" dirty="0" smtClean="0"/>
              <a:t>0.0002.48, 1.64e-04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9511" y="1628800"/>
            <a:ext cx="5838751" cy="4772882"/>
            <a:chOff x="179511" y="1628800"/>
            <a:chExt cx="5838751" cy="477288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1" y="3425874"/>
              <a:ext cx="5832648" cy="297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14" y="1628800"/>
              <a:ext cx="5832648" cy="29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28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1" y="2494840"/>
            <a:ext cx="1922950" cy="171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25" y="2494840"/>
            <a:ext cx="1922950" cy="171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22" y="2494840"/>
            <a:ext cx="1922951" cy="171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Indirect vs Direct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98657"/>
              </p:ext>
            </p:extLst>
          </p:nvPr>
        </p:nvGraphicFramePr>
        <p:xfrm>
          <a:off x="467544" y="1772816"/>
          <a:ext cx="3960440" cy="388843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56184"/>
                <a:gridCol w="1296144"/>
                <a:gridCol w="1008112"/>
              </a:tblGrid>
              <a:tr h="27396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x_error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y_error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82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Indirect regulation &lt;two_link&gt;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8.92E-05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2.64E-03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82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Indirect regulation &lt;two_link_df&gt;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4.70E-04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2.98E-03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7396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-3.81E-04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-3.38E-04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02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Indirect </a:t>
                      </a:r>
                      <a:r>
                        <a:rPr lang="en-US" sz="1100" kern="0" dirty="0" smtClean="0">
                          <a:effectLst/>
                        </a:rPr>
                        <a:t>CLIK &amp; </a:t>
                      </a:r>
                      <a:r>
                        <a:rPr lang="en-US" sz="1100" kern="0" dirty="0" err="1" smtClean="0">
                          <a:effectLst/>
                        </a:rPr>
                        <a:t>Pinv</a:t>
                      </a:r>
                      <a:r>
                        <a:rPr lang="en-US" sz="1100" kern="0" dirty="0" smtClean="0">
                          <a:effectLst/>
                        </a:rPr>
                        <a:t> </a:t>
                      </a:r>
                      <a:r>
                        <a:rPr lang="en-US" sz="1100" kern="0" dirty="0">
                          <a:effectLst/>
                        </a:rPr>
                        <a:t>&lt;</a:t>
                      </a:r>
                      <a:r>
                        <a:rPr lang="en-US" sz="1100" kern="0" dirty="0" err="1">
                          <a:effectLst/>
                        </a:rPr>
                        <a:t>two_link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6.74E-05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1.27E-04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6002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Indirect </a:t>
                      </a:r>
                      <a:r>
                        <a:rPr lang="en-US" sz="1100" kern="0" dirty="0" smtClean="0">
                          <a:effectLst/>
                        </a:rPr>
                        <a:t>CLIK &amp; </a:t>
                      </a:r>
                      <a:r>
                        <a:rPr lang="en-US" sz="1100" kern="0" dirty="0" err="1" smtClean="0">
                          <a:effectLst/>
                        </a:rPr>
                        <a:t>Pinv</a:t>
                      </a:r>
                      <a:r>
                        <a:rPr lang="en-US" sz="1100" kern="0" dirty="0" smtClean="0">
                          <a:effectLst/>
                        </a:rPr>
                        <a:t> </a:t>
                      </a:r>
                      <a:r>
                        <a:rPr lang="en-US" sz="1100" kern="0" dirty="0">
                          <a:effectLst/>
                        </a:rPr>
                        <a:t>&lt;</a:t>
                      </a:r>
                      <a:r>
                        <a:rPr lang="en-US" sz="1100" kern="0" dirty="0" err="1">
                          <a:effectLst/>
                        </a:rPr>
                        <a:t>two_link_df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6.04E-05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1.28E-04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7396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7.02E-06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-1.40E-06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02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Indirect RAC &lt;</a:t>
                      </a:r>
                      <a:r>
                        <a:rPr lang="en-US" sz="1100" kern="0" dirty="0" err="1">
                          <a:effectLst/>
                        </a:rPr>
                        <a:t>two_link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2.35E-04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1.55E-04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6002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Indirect RAC &lt;</a:t>
                      </a:r>
                      <a:r>
                        <a:rPr lang="en-US" sz="1100" kern="0" dirty="0" err="1">
                          <a:effectLst/>
                        </a:rPr>
                        <a:t>two_link_df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2.48E-04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1.64E-04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6205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-1.27E-05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-8.50E-06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0662"/>
              </p:ext>
            </p:extLst>
          </p:nvPr>
        </p:nvGraphicFramePr>
        <p:xfrm>
          <a:off x="4644008" y="1768097"/>
          <a:ext cx="3960441" cy="389315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56184"/>
                <a:gridCol w="1224136"/>
                <a:gridCol w="1080121"/>
              </a:tblGrid>
              <a:tr h="2871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x_error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y_error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53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Direct regulation &lt;two_link&gt;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6.78E-05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9.05E-05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53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Direct regulation &lt;two_link_df&gt;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1.08E-02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1.65E-03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871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-1.08E-02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-1.56E-03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49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Direct </a:t>
                      </a:r>
                      <a:r>
                        <a:rPr lang="en-US" sz="1100" kern="0" dirty="0" smtClean="0">
                          <a:effectLst/>
                        </a:rPr>
                        <a:t>Task</a:t>
                      </a:r>
                      <a:r>
                        <a:rPr lang="en-US" sz="1100" kern="0" baseline="0" dirty="0" smtClean="0">
                          <a:effectLst/>
                        </a:rPr>
                        <a:t> Space </a:t>
                      </a:r>
                      <a:r>
                        <a:rPr lang="en-US" sz="1100" kern="0" dirty="0" smtClean="0">
                          <a:effectLst/>
                        </a:rPr>
                        <a:t>IDC </a:t>
                      </a:r>
                      <a:r>
                        <a:rPr lang="en-US" sz="1100" kern="0" dirty="0">
                          <a:effectLst/>
                        </a:rPr>
                        <a:t>&lt;</a:t>
                      </a:r>
                      <a:r>
                        <a:rPr lang="en-US" sz="1100" kern="0" dirty="0" err="1">
                          <a:effectLst/>
                        </a:rPr>
                        <a:t>two_link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4.90E-04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3.39E-04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53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effectLst/>
                        </a:rPr>
                        <a:t>Direct Task</a:t>
                      </a:r>
                      <a:r>
                        <a:rPr lang="en-US" altLang="ko-KR" sz="1100" kern="0" baseline="0" dirty="0" smtClean="0">
                          <a:effectLst/>
                        </a:rPr>
                        <a:t> Space </a:t>
                      </a:r>
                      <a:r>
                        <a:rPr lang="en-US" sz="1100" kern="0" dirty="0" smtClean="0">
                          <a:effectLst/>
                        </a:rPr>
                        <a:t>&lt;</a:t>
                      </a:r>
                      <a:r>
                        <a:rPr lang="en-US" sz="1100" kern="0" dirty="0" err="1" smtClean="0">
                          <a:effectLst/>
                        </a:rPr>
                        <a:t>two_link_df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2.35E-02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4.00E-03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871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-2.30E-02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-3.67E-03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49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effectLst/>
                        </a:rPr>
                        <a:t>Direct Task</a:t>
                      </a:r>
                      <a:r>
                        <a:rPr lang="en-US" altLang="ko-KR" sz="1100" kern="0" baseline="0" dirty="0" smtClean="0">
                          <a:effectLst/>
                        </a:rPr>
                        <a:t> Space LBC</a:t>
                      </a:r>
                      <a:r>
                        <a:rPr lang="en-US" sz="1100" kern="0" dirty="0" smtClean="0">
                          <a:effectLst/>
                        </a:rPr>
                        <a:t> </a:t>
                      </a:r>
                      <a:r>
                        <a:rPr lang="en-US" sz="1100" kern="0" dirty="0">
                          <a:effectLst/>
                        </a:rPr>
                        <a:t>&lt;</a:t>
                      </a:r>
                      <a:r>
                        <a:rPr lang="en-US" sz="1100" kern="0" dirty="0" err="1">
                          <a:effectLst/>
                        </a:rPr>
                        <a:t>two_link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8.54E-04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8.02E-04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53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effectLst/>
                        </a:rPr>
                        <a:t>Direct Task</a:t>
                      </a:r>
                      <a:r>
                        <a:rPr lang="en-US" altLang="ko-KR" sz="1100" kern="0" baseline="0" dirty="0" smtClean="0">
                          <a:effectLst/>
                        </a:rPr>
                        <a:t> Space LBC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&lt;</a:t>
                      </a:r>
                      <a:r>
                        <a:rPr lang="en-US" sz="1100" kern="0" dirty="0" err="1" smtClean="0">
                          <a:effectLst/>
                        </a:rPr>
                        <a:t>two_link_df</a:t>
                      </a:r>
                      <a:r>
                        <a:rPr lang="en-US" sz="1100" kern="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1.52E-02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7.31E-03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74646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difference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-1.44E-02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-6.51E-03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Indirect_Regulation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32316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32" y="1124744"/>
            <a:ext cx="32316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33" y="2451914"/>
            <a:ext cx="3224927" cy="363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2" y="2453814"/>
            <a:ext cx="3224927" cy="363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319463"/>
            <a:ext cx="4333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Indirect_Regulation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59" y="1268760"/>
            <a:ext cx="2937840" cy="315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12" y="1268760"/>
            <a:ext cx="2937840" cy="315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36" y="3133219"/>
            <a:ext cx="3096930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66" y="3107736"/>
            <a:ext cx="3096930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692696"/>
            <a:ext cx="41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kp</a:t>
            </a:r>
            <a:r>
              <a:rPr lang="en-US" altLang="ko-KR" dirty="0"/>
              <a:t> = </a:t>
            </a:r>
            <a:r>
              <a:rPr lang="en-US" altLang="ko-KR" dirty="0" err="1" smtClean="0"/>
              <a:t>kp</a:t>
            </a:r>
            <a:r>
              <a:rPr lang="en-US" altLang="ko-KR" dirty="0" smtClean="0"/>
              <a:t>*0.5</a:t>
            </a:r>
            <a:r>
              <a:rPr lang="en-US" altLang="ko-KR" dirty="0"/>
              <a:t>; </a:t>
            </a:r>
            <a:r>
              <a:rPr lang="en-US" altLang="ko-KR" dirty="0" err="1"/>
              <a:t>kd</a:t>
            </a:r>
            <a:r>
              <a:rPr lang="en-US" altLang="ko-KR" dirty="0"/>
              <a:t> = 0.3*1.5; k = </a:t>
            </a:r>
            <a:r>
              <a:rPr lang="en-US" altLang="ko-KR" dirty="0" smtClean="0"/>
              <a:t>50*1.5</a:t>
            </a:r>
            <a:r>
              <a:rPr lang="en-US" altLang="ko-KR" dirty="0"/>
              <a:t>;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72" y="1702312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1" y="1710636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692696"/>
            <a:ext cx="41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kp</a:t>
            </a:r>
            <a:r>
              <a:rPr lang="en-US" altLang="ko-KR" dirty="0"/>
              <a:t> = </a:t>
            </a:r>
            <a:r>
              <a:rPr lang="en-US" altLang="ko-KR" dirty="0" err="1"/>
              <a:t>kp</a:t>
            </a:r>
            <a:r>
              <a:rPr lang="en-US" altLang="ko-KR" dirty="0"/>
              <a:t>*1.5; </a:t>
            </a:r>
            <a:r>
              <a:rPr lang="en-US" altLang="ko-KR" dirty="0" err="1"/>
              <a:t>kd</a:t>
            </a:r>
            <a:r>
              <a:rPr lang="en-US" altLang="ko-KR" dirty="0"/>
              <a:t> = </a:t>
            </a:r>
            <a:r>
              <a:rPr lang="en-US" altLang="ko-KR" dirty="0" smtClean="0"/>
              <a:t>0.3*0.5</a:t>
            </a:r>
            <a:r>
              <a:rPr lang="en-US" altLang="ko-KR" dirty="0"/>
              <a:t>; k = </a:t>
            </a:r>
            <a:r>
              <a:rPr lang="en-US" altLang="ko-KR" dirty="0" smtClean="0"/>
              <a:t>50*1.5</a:t>
            </a:r>
            <a:r>
              <a:rPr lang="en-US" altLang="ko-KR" dirty="0"/>
              <a:t>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6" y="1898189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52" y="1898186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43" y="1898185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692696"/>
            <a:ext cx="41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kp</a:t>
            </a:r>
            <a:r>
              <a:rPr lang="en-US" altLang="ko-KR" dirty="0"/>
              <a:t> = </a:t>
            </a:r>
            <a:r>
              <a:rPr lang="en-US" altLang="ko-KR" dirty="0" err="1"/>
              <a:t>kp</a:t>
            </a:r>
            <a:r>
              <a:rPr lang="en-US" altLang="ko-KR" dirty="0"/>
              <a:t>*1.5; </a:t>
            </a:r>
            <a:r>
              <a:rPr lang="en-US" altLang="ko-KR" dirty="0" err="1"/>
              <a:t>kd</a:t>
            </a:r>
            <a:r>
              <a:rPr lang="en-US" altLang="ko-KR" dirty="0"/>
              <a:t> = 0.3*1.5; k = 50*0.5;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82" y="1196752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73" y="1196752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815391" cy="25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0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4" y="844369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40" y="875482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Direct_Regulation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27" y="1417921"/>
            <a:ext cx="2790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31" y="3028164"/>
            <a:ext cx="3406623" cy="33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6" y="3028165"/>
            <a:ext cx="3747285" cy="33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Direct_Regulation</a:t>
            </a:r>
            <a:r>
              <a:rPr lang="en-US" altLang="ko-KR" dirty="0" smtClean="0"/>
              <a:t>(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5" y="1052737"/>
            <a:ext cx="3910265" cy="420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70" y="1052736"/>
            <a:ext cx="3910265" cy="420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76" y="2996952"/>
            <a:ext cx="3747285" cy="33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3" y="2996952"/>
            <a:ext cx="3747285" cy="33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Indirect_CLIK_Pinv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0" y="1564045"/>
            <a:ext cx="4301292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2" y="1556792"/>
            <a:ext cx="4301292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84780" y="3035277"/>
            <a:ext cx="8244027" cy="3674110"/>
            <a:chOff x="323528" y="981922"/>
            <a:chExt cx="10972800" cy="489024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985837"/>
              <a:ext cx="5486400" cy="488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928" y="981922"/>
              <a:ext cx="5486400" cy="488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3105150"/>
            <a:ext cx="3590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Indirect_CLIK_Pinv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45" y="1351428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1428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3" y="2492897"/>
            <a:ext cx="3747286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76" y="2492896"/>
            <a:ext cx="3747286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Indirect_RAC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16" y="1340767"/>
            <a:ext cx="3231624" cy="347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77" y="2852936"/>
            <a:ext cx="3747285" cy="33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3747285" cy="33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224213"/>
            <a:ext cx="2495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231624" cy="347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Indirect Regulation</a:t>
            </a:r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1"/>
          <a:stretch/>
        </p:blipFill>
        <p:spPr bwMode="auto">
          <a:xfrm>
            <a:off x="899991" y="1556792"/>
            <a:ext cx="409110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1" y="2277272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32" y="2277272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6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Indirect_RAC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0" y="1859156"/>
            <a:ext cx="3910264" cy="315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84" y="1867348"/>
            <a:ext cx="3910264" cy="315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37870" y="2636912"/>
            <a:ext cx="7494570" cy="3671169"/>
            <a:chOff x="611560" y="1692779"/>
            <a:chExt cx="9068430" cy="403828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775" y="1692780"/>
              <a:ext cx="4534215" cy="403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692779"/>
              <a:ext cx="4534215" cy="403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4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direct_IDC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4" y="1268760"/>
            <a:ext cx="3910266" cy="347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70" y="1268760"/>
            <a:ext cx="3910266" cy="347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049070" y="2547265"/>
            <a:ext cx="7490338" cy="3342754"/>
            <a:chOff x="1049070" y="2547265"/>
            <a:chExt cx="7490338" cy="334275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123" y="2547265"/>
              <a:ext cx="3747285" cy="333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70" y="2552594"/>
              <a:ext cx="3747285" cy="333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119438"/>
            <a:ext cx="2705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direct_IDC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62" y="1196752"/>
            <a:ext cx="355478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0421" y="2566144"/>
            <a:ext cx="8244027" cy="3671168"/>
            <a:chOff x="799621" y="1563394"/>
            <a:chExt cx="9068430" cy="403828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836" y="1563394"/>
              <a:ext cx="4534215" cy="403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21" y="1563394"/>
              <a:ext cx="4534215" cy="403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9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direct_LBC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9"/>
            <a:ext cx="3554787" cy="382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19" y="1340768"/>
            <a:ext cx="3554787" cy="382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42119" y="3068960"/>
            <a:ext cx="6804083" cy="3341593"/>
            <a:chOff x="683568" y="2050050"/>
            <a:chExt cx="8232940" cy="367575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494" y="2050050"/>
              <a:ext cx="4122014" cy="367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054634"/>
              <a:ext cx="4122014" cy="367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9925"/>
            <a:ext cx="2895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direct_LBC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two_link_df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9" y="1484784"/>
            <a:ext cx="391026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75" y="1484784"/>
            <a:ext cx="3910266" cy="38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15047" y="2636912"/>
            <a:ext cx="7500032" cy="3344844"/>
            <a:chOff x="896723" y="2179807"/>
            <a:chExt cx="7500032" cy="334484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70" y="2187226"/>
              <a:ext cx="3747285" cy="333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23" y="2179807"/>
              <a:ext cx="3747285" cy="333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7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제어기의 성능을 </a:t>
            </a:r>
            <a:r>
              <a:rPr lang="en-US" altLang="ko-KR" dirty="0" smtClean="0"/>
              <a:t>gain</a:t>
            </a:r>
            <a:r>
              <a:rPr lang="ko-KR" altLang="en-US" dirty="0" smtClean="0"/>
              <a:t>값의 변화에 영향을 덜 받는 것을 좋은 제어기 라고 가정</a:t>
            </a:r>
            <a:endParaRPr lang="en-US" altLang="ko-KR" dirty="0" smtClean="0"/>
          </a:p>
          <a:p>
            <a:r>
              <a:rPr lang="ko-KR" altLang="en-US" dirty="0" smtClean="0"/>
              <a:t>모든 제어기가 </a:t>
            </a:r>
            <a:r>
              <a:rPr lang="en-US" altLang="ko-KR" dirty="0" smtClean="0"/>
              <a:t>gain</a:t>
            </a:r>
            <a:r>
              <a:rPr lang="ko-KR" altLang="en-US" dirty="0" smtClean="0"/>
              <a:t>값이 증가했을 때 보다 감소 했을 때 영향을 더 많이 받음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vs 1.5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Indirect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direct</a:t>
            </a:r>
            <a:r>
              <a:rPr lang="ko-KR" altLang="en-US" dirty="0" smtClean="0"/>
              <a:t>가 전반적으로 </a:t>
            </a:r>
            <a:r>
              <a:rPr lang="en-US" altLang="ko-KR" dirty="0" smtClean="0"/>
              <a:t>robust</a:t>
            </a:r>
            <a:r>
              <a:rPr lang="ko-KR" altLang="en-US" dirty="0" smtClean="0"/>
              <a:t>함을 알 수 있음</a:t>
            </a:r>
            <a:r>
              <a:rPr lang="en-US" altLang="ko-KR" dirty="0" smtClean="0"/>
              <a:t>(error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Indirect_regulation</a:t>
            </a:r>
            <a:r>
              <a:rPr lang="en-US" altLang="ko-KR" dirty="0" smtClean="0"/>
              <a:t> vs </a:t>
            </a:r>
            <a:r>
              <a:rPr lang="en-US" altLang="ko-KR" dirty="0" err="1" smtClean="0"/>
              <a:t>Indirect_CLIK&amp;pinv</a:t>
            </a:r>
            <a:r>
              <a:rPr lang="en-US" altLang="ko-KR" dirty="0"/>
              <a:t> </a:t>
            </a:r>
            <a:r>
              <a:rPr lang="en-US" altLang="ko-KR" dirty="0" smtClean="0"/>
              <a:t>vs indirect RAC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77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3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 Regulation</a:t>
            </a:r>
            <a:endParaRPr lang="ko-KR" altLang="en-US" dirty="0"/>
          </a:p>
        </p:txBody>
      </p:sp>
      <p:pic>
        <p:nvPicPr>
          <p:cNvPr id="5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1" y="2267004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20" y="2277272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24" b="50000"/>
          <a:stretch/>
        </p:blipFill>
        <p:spPr bwMode="auto">
          <a:xfrm>
            <a:off x="1227968" y="1340768"/>
            <a:ext cx="2911983" cy="38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8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32" y="2400000"/>
            <a:ext cx="6379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Indirect Task Space Control using CLIK and Jacobian Pseudoinverse</a:t>
            </a:r>
            <a:endParaRPr lang="ko-KR" altLang="en-US" dirty="0"/>
          </a:p>
        </p:txBody>
      </p:sp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5304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09" y="2565304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5" r="38696" b="33232"/>
          <a:stretch/>
        </p:blipFill>
        <p:spPr bwMode="auto">
          <a:xfrm>
            <a:off x="759792" y="1824111"/>
            <a:ext cx="3595783" cy="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Indirect Task Space RAC scheme using joint-space IDC scheme</a:t>
            </a:r>
            <a:endParaRPr lang="ko-KR" altLang="en-US" dirty="0"/>
          </a:p>
        </p:txBody>
      </p:sp>
      <p:pic>
        <p:nvPicPr>
          <p:cNvPr id="4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1288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08" y="2421288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951938" y="1703079"/>
            <a:ext cx="2179902" cy="35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5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Task Space IDC</a:t>
            </a:r>
            <a:endParaRPr lang="ko-KR" altLang="en-US" dirty="0"/>
          </a:p>
        </p:txBody>
      </p:sp>
      <p:pic>
        <p:nvPicPr>
          <p:cNvPr id="4" name="Picture 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2" y="2421288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24" y="2421288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3" r="44428" b="33664"/>
          <a:stretch/>
        </p:blipFill>
        <p:spPr bwMode="auto">
          <a:xfrm>
            <a:off x="773213" y="1543050"/>
            <a:ext cx="3006700" cy="41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Task Space LBC</a:t>
            </a:r>
            <a:endParaRPr lang="ko-KR" altLang="en-US" dirty="0"/>
          </a:p>
        </p:txBody>
      </p:sp>
      <p:pic>
        <p:nvPicPr>
          <p:cNvPr id="4" name="Picture 4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2493296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3296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78" b="50000"/>
          <a:stretch/>
        </p:blipFill>
        <p:spPr bwMode="auto">
          <a:xfrm>
            <a:off x="899592" y="1556792"/>
            <a:ext cx="269663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Direct</a:t>
            </a:r>
            <a:r>
              <a:rPr lang="ko-KR" altLang="en-US" sz="2000" dirty="0" smtClean="0"/>
              <a:t>보다 </a:t>
            </a:r>
            <a:r>
              <a:rPr lang="en-US" altLang="ko-KR" sz="2000" b="1" dirty="0" smtClean="0"/>
              <a:t>Indirect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disturbance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friction</a:t>
            </a:r>
            <a:r>
              <a:rPr lang="ko-KR" altLang="en-US" sz="2000" dirty="0" smtClean="0"/>
              <a:t>에 영향을 덜 </a:t>
            </a:r>
            <a:r>
              <a:rPr lang="ko-KR" altLang="en-US" sz="2000" dirty="0" smtClean="0"/>
              <a:t>받는 것으로 보아 </a:t>
            </a:r>
            <a:r>
              <a:rPr lang="en-US" altLang="ko-KR" sz="2000" dirty="0" smtClean="0"/>
              <a:t>Indirect</a:t>
            </a:r>
            <a:r>
              <a:rPr lang="ko-KR" altLang="en-US" sz="2000" dirty="0" smtClean="0"/>
              <a:t>가 더 좋은 제어기라고 가정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Task space tracking controllers(Indirect) :  </a:t>
            </a:r>
            <a:r>
              <a:rPr lang="en-US" altLang="ko-KR" sz="1600" dirty="0" smtClean="0"/>
              <a:t>Indirect </a:t>
            </a:r>
            <a:r>
              <a:rPr lang="en-US" altLang="ko-KR" sz="1600" dirty="0" err="1" smtClean="0"/>
              <a:t>CLIK&amp;Pseudoinv</a:t>
            </a:r>
            <a:r>
              <a:rPr lang="en-US" altLang="ko-KR" sz="1600" dirty="0" smtClean="0"/>
              <a:t> vs Indirect RAC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제어기의 성능을 </a:t>
            </a:r>
            <a:r>
              <a:rPr lang="en-US" altLang="ko-KR" sz="2000" b="1" dirty="0" smtClean="0"/>
              <a:t>gain</a:t>
            </a:r>
            <a:r>
              <a:rPr lang="ko-KR" altLang="en-US" sz="2000" b="1" dirty="0" smtClean="0"/>
              <a:t>값의 변화에 영향을 덜 받는 것</a:t>
            </a:r>
            <a:r>
              <a:rPr lang="ko-KR" altLang="en-US" sz="2000" dirty="0" smtClean="0"/>
              <a:t>을 좋은 제어기 라고 가정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gain</a:t>
            </a:r>
            <a:r>
              <a:rPr lang="ko-KR" altLang="en-US" sz="2000" dirty="0" smtClean="0"/>
              <a:t>만 변화시키면서 기준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진폭의 크기가 </a:t>
            </a:r>
            <a:r>
              <a:rPr lang="en-US" altLang="ko-KR" sz="2000" dirty="0" smtClean="0"/>
              <a:t>0.02</a:t>
            </a:r>
            <a:r>
              <a:rPr lang="ko-KR" altLang="en-US" sz="2000" dirty="0" smtClean="0"/>
              <a:t>이하인 제어기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gain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max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min </a:t>
            </a:r>
            <a:r>
              <a:rPr lang="ko-KR" altLang="en-US" sz="2000" dirty="0" smtClean="0"/>
              <a:t>값을 결정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46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479</Words>
  <Application>Microsoft Office PowerPoint</Application>
  <PresentationFormat>화면 슬라이드 쇼(4:3)</PresentationFormat>
  <Paragraphs>141</Paragraphs>
  <Slides>41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로봇제어실험 Task Space Control</vt:lpstr>
      <vt:lpstr>Indirect vs Direct</vt:lpstr>
      <vt:lpstr>Indirect Regulation</vt:lpstr>
      <vt:lpstr>Direct Regulation</vt:lpstr>
      <vt:lpstr>Indirect Task Space Control using CLIK and Jacobian Pseudoinverse</vt:lpstr>
      <vt:lpstr>Indirect Task Space RAC scheme using joint-space IDC scheme</vt:lpstr>
      <vt:lpstr>Direct Task Space IDC</vt:lpstr>
      <vt:lpstr>Direct Task Space LBC</vt:lpstr>
      <vt:lpstr>Best Controller</vt:lpstr>
      <vt:lpstr>Indirect CLIK&amp;Pseudoinv</vt:lpstr>
      <vt:lpstr>Indirect CLIK &amp; Pseudoinv</vt:lpstr>
      <vt:lpstr>Indirect RAC</vt:lpstr>
      <vt:lpstr>Indirect RAC</vt:lpstr>
      <vt:lpstr>Indirect RAC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Indirect_CLIK_Pinv(two_link)</vt:lpstr>
      <vt:lpstr>Indirect_CLIK_Pinv(two_link_df)</vt:lpstr>
      <vt:lpstr>Indirect_RAC(two_link)</vt:lpstr>
      <vt:lpstr>Indirect_RAC(two_link_df)</vt:lpstr>
      <vt:lpstr>direct_IDC(two_link)</vt:lpstr>
      <vt:lpstr>direct_IDC(two_link_df)</vt:lpstr>
      <vt:lpstr>direct_LBC(two_link)</vt:lpstr>
      <vt:lpstr>direct_LBC(two_link_df)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hyojeong</dc:creator>
  <cp:lastModifiedBy>hyojeong</cp:lastModifiedBy>
  <cp:revision>35</cp:revision>
  <dcterms:created xsi:type="dcterms:W3CDTF">2015-11-29T10:42:45Z</dcterms:created>
  <dcterms:modified xsi:type="dcterms:W3CDTF">2015-11-29T18:59:43Z</dcterms:modified>
</cp:coreProperties>
</file>