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Bebas Neu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basNeue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e0323aa3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e0323aa3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92b987f4a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92b987f4a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e0323aa3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e0323aa3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Kubernetes ejecuta su carga de trabajo colocando contenedores en Pods para que se ejecuten en Nodos. Un nodo puede ser una máquina virtual o física, dependiendo del cluster. Cada nodo es gestionado por el plano de control y contiene los servicios necesarios para ejecutar Pods.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Normalmente se tienen varios nodos en un clúster; en un entorno de aprendizaje o de recursos limitados, se puede tener sólo un nodo.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componentes de un nodo incluye el </a:t>
            </a:r>
            <a:r>
              <a:rPr b="1" i="1" lang="en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kubelet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un </a:t>
            </a:r>
            <a:r>
              <a:rPr b="1" i="1" lang="en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 runtime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el </a:t>
            </a:r>
            <a:r>
              <a:rPr b="1" i="1" lang="en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kube-proxy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Kubelet:  Se asegura de que los contenedores estén corriendo en un pod.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Kube-proxy: Redirige trafico entre nodos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92b987f4a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92b987f4a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master expone una API REST a traves del apiserver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API consume JSON y permite especificar el estado deseado del cluster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e0323aa3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e0323aa3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pods son las unidades de computación desplegables más pequeñas que se pueden crear y gestionar en Kubernetes.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pod es un grupo de uno o más contenedores, con recursos de almacenamiento y red compartidos, y una especificación de cómo ejecutar los contenedores.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 = Abstracción de un contenedor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Pod tiene una dirección IP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Pod es efimero, por lo tanto lo ideal es usar Servicios para conectarme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sugiere usar un servicio externo de DB o definir el deployment como statefulset (complejo)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Pod = Abstracción de un contenedor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Pod tiene una dirección IP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e0323aa3b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e0323aa3b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 Kubernetes no es necesario modificar la aplicación para utilizar un mecanismo de descubrimiento de servicios desconocido.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 forma abstracta de exponer una aplicación que se ejecuta en un conjunto de Pods como un servicio de red.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service provee una IP permanente (con DNS) y un load balancer si hay varias réplicas de un Pod.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Kubernetes da a los Pods sus propias direcciones IP y un único nombre DNS para un conjunto de Pods, y puede equilibrar la carga entre ellos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Debido a que los pods son efímeros, es decir, pueden morir/cambiar fácilmente. Se les asignan servicios. Esto provee una ip permanente que va a ser asignadal servicio y luego el Pod va a utilizar el servicio para conectarse con otro pod o hacia afuera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df56f2f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df56f2f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https://medium.com/kubernetes-costa-rica/kubernetes-nodeport-vs-loadbalancer-vs-ingress-cuando-usar-cu%C3%A1l-5930df5619c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df56f2f66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df56f2f6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e0323aa3b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e0323aa3b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Deployment proporciona actualizaciones declarativas para Pods y ReplicaSets.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Usted describe un estado deseado en una implementación, y el controlador de la implementación cambia el estado real al estado deseado a un ritmo controlado. Puede definir Deployment para crear nuevos ReplicaSets, o para eliminar Deployment existentes y adoptar todos sus recursos con nuevos Deployment.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dee468b8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dee468b8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6ca632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6ca632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92b9ca3f2f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92b9ca3f2f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df6c8f2b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df6c8f2b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6ca632bb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6ca632bb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92b9ca3f2f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92b9ca3f2f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6ca632bb8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6ca632bb8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Kubernetes es una plataforma portable y extensible de código abierto para la orquestación de contenedores.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 funcion es facilitar la automatización y la configuración de un sistema con contenedores.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Tiene un ecosistema grande y en rápido crecimiento.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soporte, las herramientas y los servicios para Kubernetes están ampliamente disponibles.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ded65fab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ded65fab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de cambiar colores porque esta feo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ded65fab7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1" name="Google Shape;1921;gded65fab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 feo esto, ver de hacerlo mas lindo (no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86ca632bb8_0_2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86ca632bb8_0_2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86ca632bb8_0_3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86ca632bb8_0_3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Kubernetes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Grupo 9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53" name="Google Shape;1853;p22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22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rect b="b" l="l" r="r" t="t"/>
              <a:pathLst>
                <a:path extrusionOk="0" fill="none" h="20126" w="3309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 rot="5400000">
              <a:off x="294064" y="-86060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rect b="b" l="l" r="r" t="t"/>
              <a:pathLst>
                <a:path extrusionOk="0" fill="none" h="21405" w="1681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rect b="b" l="l" r="r" t="t"/>
              <a:pathLst>
                <a:path extrusionOk="0" h="1906" w="1905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22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3" name="Google Shape;1863;p22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rect b="b" l="l" r="r" t="t"/>
              <a:pathLst>
                <a:path extrusionOk="0" h="1881" w="1906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6008817" y="118125"/>
              <a:ext cx="3134824" cy="182018"/>
            </a:xfrm>
            <a:custGeom>
              <a:rect b="b" l="l" r="r" t="t"/>
              <a:pathLst>
                <a:path extrusionOk="0" fill="none" h="1480" w="2549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cap="rnd" cmpd="sng" w="9525">
              <a:solidFill>
                <a:srgbClr val="00F4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5876365" y="182815"/>
              <a:ext cx="234282" cy="234409"/>
            </a:xfrm>
            <a:custGeom>
              <a:rect b="b" l="l" r="r" t="t"/>
              <a:pathLst>
                <a:path extrusionOk="0" h="1906" w="1905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rect b="b" l="l" r="r" t="t"/>
              <a:pathLst>
                <a:path extrusionOk="0" fill="none" h="6417" w="1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rect b="b" l="l" r="r" t="t"/>
              <a:pathLst>
                <a:path extrusionOk="0" fill="none" h="21731" w="4111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rect b="b" l="l" r="r" t="t"/>
              <a:pathLst>
                <a:path extrusionOk="0" h="1905" w="188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1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2020" name="Google Shape;2020;p31"/>
          <p:cNvSpPr txBox="1"/>
          <p:nvPr>
            <p:ph type="title"/>
          </p:nvPr>
        </p:nvSpPr>
        <p:spPr>
          <a:xfrm>
            <a:off x="2225850" y="2221500"/>
            <a:ext cx="46923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32"/>
          <p:cNvSpPr txBox="1"/>
          <p:nvPr>
            <p:ph type="title"/>
          </p:nvPr>
        </p:nvSpPr>
        <p:spPr>
          <a:xfrm>
            <a:off x="566000" y="1639950"/>
            <a:ext cx="34047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</a:t>
            </a:r>
            <a:endParaRPr/>
          </a:p>
        </p:txBody>
      </p:sp>
      <p:sp>
        <p:nvSpPr>
          <p:cNvPr id="2026" name="Google Shape;2026;p32"/>
          <p:cNvSpPr txBox="1"/>
          <p:nvPr>
            <p:ph idx="1" type="subTitle"/>
          </p:nvPr>
        </p:nvSpPr>
        <p:spPr>
          <a:xfrm>
            <a:off x="566000" y="2614800"/>
            <a:ext cx="42309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Cuando se despliega Kubernetes, se obtiene un clúster.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clúster Kubernetes consiste en un conjunto de máquinas trabajadoras, llamadas nodos, que ejecutan aplicaciones en contenedores. Cada clúster tiene al menos un nodo trabajador.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7" name="Google Shape;20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225" y="1239475"/>
            <a:ext cx="4042200" cy="3158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33"/>
          <p:cNvSpPr txBox="1"/>
          <p:nvPr>
            <p:ph type="title"/>
          </p:nvPr>
        </p:nvSpPr>
        <p:spPr>
          <a:xfrm>
            <a:off x="550700" y="1137900"/>
            <a:ext cx="37017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2033" name="Google Shape;2033;p33"/>
          <p:cNvSpPr txBox="1"/>
          <p:nvPr>
            <p:ph idx="1" type="subTitle"/>
          </p:nvPr>
        </p:nvSpPr>
        <p:spPr>
          <a:xfrm>
            <a:off x="550700" y="1475225"/>
            <a:ext cx="5029800" cy="23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¿Qué es un Nodo?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¿Qué tipos de nodos existen?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¿Qué elementos contiene?</a:t>
            </a:r>
            <a:endParaRPr sz="2700"/>
          </a:p>
        </p:txBody>
      </p:sp>
      <p:pic>
        <p:nvPicPr>
          <p:cNvPr id="2034" name="Google Shape;2034;p33"/>
          <p:cNvPicPr preferRelativeResize="0"/>
          <p:nvPr/>
        </p:nvPicPr>
        <p:blipFill rotWithShape="1">
          <a:blip r:embed="rId3">
            <a:alphaModFix/>
          </a:blip>
          <a:srcRect b="7643" l="6386" r="48729" t="25542"/>
          <a:stretch/>
        </p:blipFill>
        <p:spPr>
          <a:xfrm>
            <a:off x="5787700" y="1831950"/>
            <a:ext cx="2753100" cy="236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34"/>
          <p:cNvSpPr txBox="1"/>
          <p:nvPr>
            <p:ph type="title"/>
          </p:nvPr>
        </p:nvSpPr>
        <p:spPr>
          <a:xfrm>
            <a:off x="4322700" y="1639950"/>
            <a:ext cx="41013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</a:t>
            </a:r>
            <a:endParaRPr/>
          </a:p>
        </p:txBody>
      </p:sp>
      <p:sp>
        <p:nvSpPr>
          <p:cNvPr id="2040" name="Google Shape;2040;p34"/>
          <p:cNvSpPr txBox="1"/>
          <p:nvPr>
            <p:ph idx="1" type="subTitle"/>
          </p:nvPr>
        </p:nvSpPr>
        <p:spPr>
          <a:xfrm>
            <a:off x="4322800" y="2249850"/>
            <a:ext cx="4101300" cy="182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Master de Kubernetes es el responsable de mantener el estado deseado del cluster.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conjunto de tres procesos: </a:t>
            </a:r>
            <a:r>
              <a:rPr b="1" i="1" lang="en" u="sng"/>
              <a:t>kube-apiserver</a:t>
            </a:r>
            <a:r>
              <a:rPr lang="en"/>
              <a:t>, </a:t>
            </a:r>
            <a:r>
              <a:rPr b="1" i="1" lang="en" u="sng"/>
              <a:t>kube-controller-manager</a:t>
            </a:r>
            <a:r>
              <a:rPr lang="en"/>
              <a:t> y </a:t>
            </a:r>
            <a:r>
              <a:rPr b="1" i="1" lang="en" u="sng"/>
              <a:t>kube-scheduler</a:t>
            </a:r>
            <a:r>
              <a:rPr lang="en"/>
              <a:t>.</a:t>
            </a:r>
            <a:endParaRPr/>
          </a:p>
        </p:txBody>
      </p:sp>
      <p:pic>
        <p:nvPicPr>
          <p:cNvPr id="2041" name="Google Shape;2041;p34"/>
          <p:cNvPicPr preferRelativeResize="0"/>
          <p:nvPr/>
        </p:nvPicPr>
        <p:blipFill rotWithShape="1">
          <a:blip r:embed="rId3">
            <a:alphaModFix/>
          </a:blip>
          <a:srcRect b="64522" l="31949" r="34564" t="4384"/>
          <a:stretch/>
        </p:blipFill>
        <p:spPr>
          <a:xfrm>
            <a:off x="251650" y="2249850"/>
            <a:ext cx="3621000" cy="155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35"/>
          <p:cNvSpPr txBox="1"/>
          <p:nvPr>
            <p:ph type="title"/>
          </p:nvPr>
        </p:nvSpPr>
        <p:spPr>
          <a:xfrm>
            <a:off x="3994150" y="961863"/>
            <a:ext cx="4228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</a:t>
            </a:r>
            <a:endParaRPr/>
          </a:p>
        </p:txBody>
      </p:sp>
      <p:sp>
        <p:nvSpPr>
          <p:cNvPr id="2047" name="Google Shape;2047;p35"/>
          <p:cNvSpPr txBox="1"/>
          <p:nvPr>
            <p:ph idx="1" type="subTitle"/>
          </p:nvPr>
        </p:nvSpPr>
        <p:spPr>
          <a:xfrm>
            <a:off x="3872250" y="1421088"/>
            <a:ext cx="4782600" cy="230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Los pods son las unidades de computación desplegables más pequeñas que se pueden crear y gestionar en Kubernetes.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8" name="Google Shape;20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19825"/>
            <a:ext cx="24384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9165" y="3007470"/>
            <a:ext cx="1219860" cy="1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36"/>
          <p:cNvSpPr txBox="1"/>
          <p:nvPr>
            <p:ph type="title"/>
          </p:nvPr>
        </p:nvSpPr>
        <p:spPr>
          <a:xfrm>
            <a:off x="497100" y="1100350"/>
            <a:ext cx="37656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2055" name="Google Shape;2055;p36"/>
          <p:cNvSpPr txBox="1"/>
          <p:nvPr>
            <p:ph idx="1" type="subTitle"/>
          </p:nvPr>
        </p:nvSpPr>
        <p:spPr>
          <a:xfrm>
            <a:off x="497100" y="1290575"/>
            <a:ext cx="4825200" cy="267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¿Qué es un servicio?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¿Cómo los utiliza?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¿Por qué usar servicios?</a:t>
            </a:r>
            <a:endParaRPr sz="2100"/>
          </a:p>
        </p:txBody>
      </p:sp>
      <p:pic>
        <p:nvPicPr>
          <p:cNvPr id="2056" name="Google Shape;2056;p36"/>
          <p:cNvPicPr preferRelativeResize="0"/>
          <p:nvPr/>
        </p:nvPicPr>
        <p:blipFill rotWithShape="1">
          <a:blip r:embed="rId3">
            <a:alphaModFix/>
          </a:blip>
          <a:srcRect b="3521" l="15626" r="74840" t="82975"/>
          <a:stretch/>
        </p:blipFill>
        <p:spPr>
          <a:xfrm>
            <a:off x="6178442" y="1642201"/>
            <a:ext cx="2101500" cy="185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37"/>
          <p:cNvSpPr txBox="1"/>
          <p:nvPr>
            <p:ph type="title"/>
          </p:nvPr>
        </p:nvSpPr>
        <p:spPr>
          <a:xfrm>
            <a:off x="3224850" y="159000"/>
            <a:ext cx="26943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services</a:t>
            </a:r>
            <a:endParaRPr/>
          </a:p>
        </p:txBody>
      </p:sp>
      <p:sp>
        <p:nvSpPr>
          <p:cNvPr id="2062" name="Google Shape;2062;p37"/>
          <p:cNvSpPr/>
          <p:nvPr/>
        </p:nvSpPr>
        <p:spPr>
          <a:xfrm>
            <a:off x="1599950" y="1130575"/>
            <a:ext cx="8172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2063" name="Google Shape;2063;p37"/>
          <p:cNvSpPr/>
          <p:nvPr/>
        </p:nvSpPr>
        <p:spPr>
          <a:xfrm>
            <a:off x="315650" y="1816375"/>
            <a:ext cx="2143800" cy="198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37"/>
          <p:cNvSpPr/>
          <p:nvPr/>
        </p:nvSpPr>
        <p:spPr>
          <a:xfrm>
            <a:off x="925250" y="2044975"/>
            <a:ext cx="8973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2065" name="Google Shape;2065;p37"/>
          <p:cNvSpPr/>
          <p:nvPr/>
        </p:nvSpPr>
        <p:spPr>
          <a:xfrm>
            <a:off x="468050" y="2959375"/>
            <a:ext cx="8973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2066" name="Google Shape;2066;p37"/>
          <p:cNvSpPr/>
          <p:nvPr/>
        </p:nvSpPr>
        <p:spPr>
          <a:xfrm>
            <a:off x="1458650" y="2959375"/>
            <a:ext cx="8973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cxnSp>
        <p:nvCxnSpPr>
          <p:cNvPr id="2067" name="Google Shape;2067;p37"/>
          <p:cNvCxnSpPr>
            <a:stCxn id="2062" idx="2"/>
            <a:endCxn id="2064" idx="0"/>
          </p:cNvCxnSpPr>
          <p:nvPr/>
        </p:nvCxnSpPr>
        <p:spPr>
          <a:xfrm flipH="1">
            <a:off x="1374050" y="1601275"/>
            <a:ext cx="634500" cy="44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8" name="Google Shape;2068;p37"/>
          <p:cNvCxnSpPr>
            <a:stCxn id="2064" idx="2"/>
            <a:endCxn id="2065" idx="0"/>
          </p:cNvCxnSpPr>
          <p:nvPr/>
        </p:nvCxnSpPr>
        <p:spPr>
          <a:xfrm flipH="1">
            <a:off x="916700" y="2515675"/>
            <a:ext cx="457200" cy="44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9" name="Google Shape;2069;p37"/>
          <p:cNvCxnSpPr>
            <a:stCxn id="2064" idx="2"/>
            <a:endCxn id="2066" idx="0"/>
          </p:cNvCxnSpPr>
          <p:nvPr/>
        </p:nvCxnSpPr>
        <p:spPr>
          <a:xfrm>
            <a:off x="1373900" y="2515675"/>
            <a:ext cx="533400" cy="44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0" name="Google Shape;2070;p37"/>
          <p:cNvSpPr txBox="1"/>
          <p:nvPr/>
        </p:nvSpPr>
        <p:spPr>
          <a:xfrm>
            <a:off x="676850" y="683625"/>
            <a:ext cx="16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ClusterIP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37"/>
          <p:cNvSpPr/>
          <p:nvPr/>
        </p:nvSpPr>
        <p:spPr>
          <a:xfrm>
            <a:off x="3287450" y="1816375"/>
            <a:ext cx="2143800" cy="198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37"/>
          <p:cNvSpPr/>
          <p:nvPr/>
        </p:nvSpPr>
        <p:spPr>
          <a:xfrm>
            <a:off x="3897050" y="2044975"/>
            <a:ext cx="8973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2073" name="Google Shape;2073;p37"/>
          <p:cNvSpPr/>
          <p:nvPr/>
        </p:nvSpPr>
        <p:spPr>
          <a:xfrm>
            <a:off x="3439850" y="2959375"/>
            <a:ext cx="8973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2074" name="Google Shape;2074;p37"/>
          <p:cNvSpPr/>
          <p:nvPr/>
        </p:nvSpPr>
        <p:spPr>
          <a:xfrm>
            <a:off x="4430450" y="2959375"/>
            <a:ext cx="8973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cxnSp>
        <p:nvCxnSpPr>
          <p:cNvPr id="2075" name="Google Shape;2075;p37"/>
          <p:cNvCxnSpPr>
            <a:stCxn id="2072" idx="2"/>
            <a:endCxn id="2073" idx="0"/>
          </p:cNvCxnSpPr>
          <p:nvPr/>
        </p:nvCxnSpPr>
        <p:spPr>
          <a:xfrm flipH="1">
            <a:off x="3888500" y="2515675"/>
            <a:ext cx="457200" cy="44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6" name="Google Shape;2076;p37"/>
          <p:cNvCxnSpPr>
            <a:stCxn id="2072" idx="2"/>
            <a:endCxn id="2074" idx="0"/>
          </p:cNvCxnSpPr>
          <p:nvPr/>
        </p:nvCxnSpPr>
        <p:spPr>
          <a:xfrm>
            <a:off x="4345700" y="2515675"/>
            <a:ext cx="533400" cy="44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7" name="Google Shape;2077;p37"/>
          <p:cNvSpPr txBox="1"/>
          <p:nvPr/>
        </p:nvSpPr>
        <p:spPr>
          <a:xfrm>
            <a:off x="3490800" y="683625"/>
            <a:ext cx="16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NodePort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8" name="Google Shape;2078;p37"/>
          <p:cNvSpPr txBox="1"/>
          <p:nvPr/>
        </p:nvSpPr>
        <p:spPr>
          <a:xfrm>
            <a:off x="595200" y="3426825"/>
            <a:ext cx="1679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cluster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9" name="Google Shape;2079;p37"/>
          <p:cNvSpPr txBox="1"/>
          <p:nvPr/>
        </p:nvSpPr>
        <p:spPr>
          <a:xfrm>
            <a:off x="3567000" y="3426825"/>
            <a:ext cx="1679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cluster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0" name="Google Shape;2080;p37"/>
          <p:cNvSpPr/>
          <p:nvPr/>
        </p:nvSpPr>
        <p:spPr>
          <a:xfrm>
            <a:off x="380750" y="1130575"/>
            <a:ext cx="8172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Trafico</a:t>
            </a:r>
            <a:endParaRPr/>
          </a:p>
        </p:txBody>
      </p:sp>
      <p:cxnSp>
        <p:nvCxnSpPr>
          <p:cNvPr id="2081" name="Google Shape;2081;p37"/>
          <p:cNvCxnSpPr>
            <a:stCxn id="2080" idx="3"/>
            <a:endCxn id="2062" idx="1"/>
          </p:cNvCxnSpPr>
          <p:nvPr/>
        </p:nvCxnSpPr>
        <p:spPr>
          <a:xfrm>
            <a:off x="1197950" y="1365925"/>
            <a:ext cx="4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2" name="Google Shape;2082;p37"/>
          <p:cNvSpPr/>
          <p:nvPr/>
        </p:nvSpPr>
        <p:spPr>
          <a:xfrm>
            <a:off x="4419350" y="1130575"/>
            <a:ext cx="10884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(any)</a:t>
            </a:r>
            <a:endParaRPr/>
          </a:p>
        </p:txBody>
      </p:sp>
      <p:sp>
        <p:nvSpPr>
          <p:cNvPr id="2083" name="Google Shape;2083;p37"/>
          <p:cNvSpPr/>
          <p:nvPr/>
        </p:nvSpPr>
        <p:spPr>
          <a:xfrm>
            <a:off x="3200150" y="1130575"/>
            <a:ext cx="8172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Trafico</a:t>
            </a:r>
            <a:endParaRPr/>
          </a:p>
        </p:txBody>
      </p:sp>
      <p:cxnSp>
        <p:nvCxnSpPr>
          <p:cNvPr id="2084" name="Google Shape;2084;p37"/>
          <p:cNvCxnSpPr>
            <a:stCxn id="2083" idx="3"/>
            <a:endCxn id="2082" idx="1"/>
          </p:cNvCxnSpPr>
          <p:nvPr/>
        </p:nvCxnSpPr>
        <p:spPr>
          <a:xfrm>
            <a:off x="4017350" y="1365925"/>
            <a:ext cx="4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5" name="Google Shape;2085;p37"/>
          <p:cNvCxnSpPr>
            <a:endCxn id="2072" idx="0"/>
          </p:cNvCxnSpPr>
          <p:nvPr/>
        </p:nvCxnSpPr>
        <p:spPr>
          <a:xfrm flipH="1">
            <a:off x="4345700" y="1589575"/>
            <a:ext cx="495900" cy="45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6" name="Google Shape;2086;p37"/>
          <p:cNvSpPr/>
          <p:nvPr/>
        </p:nvSpPr>
        <p:spPr>
          <a:xfrm>
            <a:off x="6030650" y="1816375"/>
            <a:ext cx="2143800" cy="198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37"/>
          <p:cNvSpPr/>
          <p:nvPr/>
        </p:nvSpPr>
        <p:spPr>
          <a:xfrm>
            <a:off x="6640250" y="2044975"/>
            <a:ext cx="8973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2088" name="Google Shape;2088;p37"/>
          <p:cNvSpPr/>
          <p:nvPr/>
        </p:nvSpPr>
        <p:spPr>
          <a:xfrm>
            <a:off x="6183050" y="2959375"/>
            <a:ext cx="8973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2089" name="Google Shape;2089;p37"/>
          <p:cNvSpPr/>
          <p:nvPr/>
        </p:nvSpPr>
        <p:spPr>
          <a:xfrm>
            <a:off x="7173650" y="2959375"/>
            <a:ext cx="8973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cxnSp>
        <p:nvCxnSpPr>
          <p:cNvPr id="2090" name="Google Shape;2090;p37"/>
          <p:cNvCxnSpPr>
            <a:stCxn id="2087" idx="2"/>
            <a:endCxn id="2088" idx="0"/>
          </p:cNvCxnSpPr>
          <p:nvPr/>
        </p:nvCxnSpPr>
        <p:spPr>
          <a:xfrm flipH="1">
            <a:off x="6631700" y="2515675"/>
            <a:ext cx="457200" cy="44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1" name="Google Shape;2091;p37"/>
          <p:cNvCxnSpPr>
            <a:stCxn id="2087" idx="2"/>
            <a:endCxn id="2089" idx="0"/>
          </p:cNvCxnSpPr>
          <p:nvPr/>
        </p:nvCxnSpPr>
        <p:spPr>
          <a:xfrm>
            <a:off x="7088900" y="2515675"/>
            <a:ext cx="533400" cy="44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2" name="Google Shape;2092;p37"/>
          <p:cNvSpPr txBox="1"/>
          <p:nvPr/>
        </p:nvSpPr>
        <p:spPr>
          <a:xfrm>
            <a:off x="6234000" y="683625"/>
            <a:ext cx="16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LoadBalancer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3" name="Google Shape;2093;p37"/>
          <p:cNvSpPr txBox="1"/>
          <p:nvPr/>
        </p:nvSpPr>
        <p:spPr>
          <a:xfrm>
            <a:off x="6310200" y="3426825"/>
            <a:ext cx="1679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cluster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4" name="Google Shape;2094;p37"/>
          <p:cNvSpPr/>
          <p:nvPr/>
        </p:nvSpPr>
        <p:spPr>
          <a:xfrm>
            <a:off x="7162550" y="1130575"/>
            <a:ext cx="10884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2095" name="Google Shape;2095;p37"/>
          <p:cNvSpPr/>
          <p:nvPr/>
        </p:nvSpPr>
        <p:spPr>
          <a:xfrm>
            <a:off x="5943350" y="1130575"/>
            <a:ext cx="817200" cy="470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056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Trafico</a:t>
            </a:r>
            <a:endParaRPr/>
          </a:p>
        </p:txBody>
      </p:sp>
      <p:cxnSp>
        <p:nvCxnSpPr>
          <p:cNvPr id="2096" name="Google Shape;2096;p37"/>
          <p:cNvCxnSpPr>
            <a:stCxn id="2095" idx="3"/>
            <a:endCxn id="2094" idx="1"/>
          </p:cNvCxnSpPr>
          <p:nvPr/>
        </p:nvCxnSpPr>
        <p:spPr>
          <a:xfrm>
            <a:off x="6760550" y="1365925"/>
            <a:ext cx="40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7" name="Google Shape;2097;p37"/>
          <p:cNvCxnSpPr>
            <a:endCxn id="2087" idx="0"/>
          </p:cNvCxnSpPr>
          <p:nvPr/>
        </p:nvCxnSpPr>
        <p:spPr>
          <a:xfrm flipH="1">
            <a:off x="7088900" y="1589575"/>
            <a:ext cx="495900" cy="45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8" name="Google Shape;2098;p37"/>
          <p:cNvSpPr txBox="1"/>
          <p:nvPr/>
        </p:nvSpPr>
        <p:spPr>
          <a:xfrm>
            <a:off x="143450" y="3884025"/>
            <a:ext cx="248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Solo acceso externo 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través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un proxy (no se permite sino)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9" name="Google Shape;2099;p37"/>
          <p:cNvSpPr txBox="1"/>
          <p:nvPr/>
        </p:nvSpPr>
        <p:spPr>
          <a:xfrm>
            <a:off x="3039050" y="3884025"/>
            <a:ext cx="248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Abre puerto en cada VM y el tráfico se redirige al service.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0" name="Google Shape;2100;p37"/>
          <p:cNvSpPr txBox="1"/>
          <p:nvPr/>
        </p:nvSpPr>
        <p:spPr>
          <a:xfrm>
            <a:off x="5782250" y="3884025"/>
            <a:ext cx="248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Exponer servicio a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Cualquier tipo de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tráfico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Tiene su propia dirección IP (costoso)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38"/>
          <p:cNvSpPr txBox="1"/>
          <p:nvPr>
            <p:ph type="title"/>
          </p:nvPr>
        </p:nvSpPr>
        <p:spPr>
          <a:xfrm>
            <a:off x="497100" y="1100350"/>
            <a:ext cx="37656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Configmap y secret</a:t>
            </a:r>
            <a:endParaRPr/>
          </a:p>
        </p:txBody>
      </p:sp>
      <p:sp>
        <p:nvSpPr>
          <p:cNvPr id="2106" name="Google Shape;2106;p38"/>
          <p:cNvSpPr txBox="1"/>
          <p:nvPr>
            <p:ph idx="1" type="subTitle"/>
          </p:nvPr>
        </p:nvSpPr>
        <p:spPr>
          <a:xfrm>
            <a:off x="497100" y="1717175"/>
            <a:ext cx="4825200" cy="267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ConfigMap: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Variables de entorno o configuración externa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PONER CREDENCIALES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Secret: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Guarda informacion secreta (contraseñas, certs)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Base64 encoded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 usan como variables de entorno</a:t>
            </a:r>
            <a:endParaRPr sz="1500"/>
          </a:p>
        </p:txBody>
      </p:sp>
      <p:pic>
        <p:nvPicPr>
          <p:cNvPr id="2107" name="Google Shape;21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50" y="1058525"/>
            <a:ext cx="935199" cy="9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775" y="1023425"/>
            <a:ext cx="1007675" cy="9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Google Shape;2109;p38"/>
          <p:cNvSpPr/>
          <p:nvPr/>
        </p:nvSpPr>
        <p:spPr>
          <a:xfrm>
            <a:off x="6903600" y="2720100"/>
            <a:ext cx="1190400" cy="906000"/>
          </a:xfrm>
          <a:prstGeom prst="rect">
            <a:avLst/>
          </a:prstGeom>
          <a:solidFill>
            <a:srgbClr val="C2C2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0" name="Google Shape;211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8400" y="2870473"/>
            <a:ext cx="775650" cy="66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1" name="Google Shape;2111;p38"/>
          <p:cNvCxnSpPr>
            <a:endCxn id="2109" idx="0"/>
          </p:cNvCxnSpPr>
          <p:nvPr/>
        </p:nvCxnSpPr>
        <p:spPr>
          <a:xfrm>
            <a:off x="6627000" y="1954200"/>
            <a:ext cx="871800" cy="7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38"/>
          <p:cNvCxnSpPr>
            <a:endCxn id="2109" idx="0"/>
          </p:cNvCxnSpPr>
          <p:nvPr/>
        </p:nvCxnSpPr>
        <p:spPr>
          <a:xfrm flipH="1">
            <a:off x="7498800" y="2016600"/>
            <a:ext cx="656100" cy="7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39"/>
          <p:cNvSpPr txBox="1"/>
          <p:nvPr>
            <p:ph type="title"/>
          </p:nvPr>
        </p:nvSpPr>
        <p:spPr>
          <a:xfrm>
            <a:off x="3533000" y="1252500"/>
            <a:ext cx="3568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Deployments</a:t>
            </a:r>
            <a:endParaRPr/>
          </a:p>
        </p:txBody>
      </p:sp>
      <p:sp>
        <p:nvSpPr>
          <p:cNvPr id="2118" name="Google Shape;2118;p39"/>
          <p:cNvSpPr txBox="1"/>
          <p:nvPr>
            <p:ph idx="1" type="subTitle"/>
          </p:nvPr>
        </p:nvSpPr>
        <p:spPr>
          <a:xfrm>
            <a:off x="3533000" y="1926075"/>
            <a:ext cx="5318400" cy="165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¿Qué es?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¿Para qué lo utilizamos?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¿Cómo funciona internamente?</a:t>
            </a:r>
            <a:endParaRPr sz="2600"/>
          </a:p>
        </p:txBody>
      </p:sp>
      <p:pic>
        <p:nvPicPr>
          <p:cNvPr id="2119" name="Google Shape;2119;p39"/>
          <p:cNvPicPr preferRelativeResize="0"/>
          <p:nvPr/>
        </p:nvPicPr>
        <p:blipFill rotWithShape="1">
          <a:blip r:embed="rId3">
            <a:alphaModFix/>
          </a:blip>
          <a:srcRect b="79270" l="80697" r="2400" t="0"/>
          <a:stretch/>
        </p:blipFill>
        <p:spPr>
          <a:xfrm>
            <a:off x="720000" y="1558050"/>
            <a:ext cx="2001600" cy="202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0"/>
          <p:cNvSpPr/>
          <p:nvPr/>
        </p:nvSpPr>
        <p:spPr>
          <a:xfrm>
            <a:off x="226400" y="396200"/>
            <a:ext cx="8638500" cy="42873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5" name="Google Shape;21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50" y="682088"/>
            <a:ext cx="8321894" cy="38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4" name="Google Shape;1874;p23"/>
          <p:cNvSpPr txBox="1"/>
          <p:nvPr>
            <p:ph idx="1" type="body"/>
          </p:nvPr>
        </p:nvSpPr>
        <p:spPr>
          <a:xfrm>
            <a:off x="720000" y="1242175"/>
            <a:ext cx="7704000" cy="33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/>
              <a:t>Gaston Lifschitz - 58225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/>
              <a:t>Fernando Ezequiel Martín - 57025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/>
              <a:t>Rodrigo Manuel Navarro Lajous - 57307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1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42"/>
          <p:cNvSpPr txBox="1"/>
          <p:nvPr>
            <p:ph type="title"/>
          </p:nvPr>
        </p:nvSpPr>
        <p:spPr>
          <a:xfrm>
            <a:off x="239575" y="889800"/>
            <a:ext cx="28194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</a:t>
            </a:r>
            <a:endParaRPr/>
          </a:p>
        </p:txBody>
      </p:sp>
      <p:sp>
        <p:nvSpPr>
          <p:cNvPr id="2136" name="Google Shape;2136;p42"/>
          <p:cNvSpPr txBox="1"/>
          <p:nvPr>
            <p:ph idx="1" type="subTitle"/>
          </p:nvPr>
        </p:nvSpPr>
        <p:spPr>
          <a:xfrm>
            <a:off x="-140525" y="1398600"/>
            <a:ext cx="3199500" cy="34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Es la forma más fácil y recomendada de ejecutar un clúster de Kubernetes en forma local.</a:t>
            </a:r>
            <a:endParaRPr sz="2100"/>
          </a:p>
        </p:txBody>
      </p:sp>
      <p:sp>
        <p:nvSpPr>
          <p:cNvPr id="2137" name="Google Shape;2137;p42"/>
          <p:cNvSpPr txBox="1"/>
          <p:nvPr>
            <p:ph type="title"/>
          </p:nvPr>
        </p:nvSpPr>
        <p:spPr>
          <a:xfrm>
            <a:off x="3058975" y="889800"/>
            <a:ext cx="28194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</a:t>
            </a:r>
            <a:endParaRPr/>
          </a:p>
        </p:txBody>
      </p:sp>
      <p:sp>
        <p:nvSpPr>
          <p:cNvPr id="2138" name="Google Shape;2138;p42"/>
          <p:cNvSpPr txBox="1"/>
          <p:nvPr>
            <p:ph type="title"/>
          </p:nvPr>
        </p:nvSpPr>
        <p:spPr>
          <a:xfrm>
            <a:off x="6032000" y="889800"/>
            <a:ext cx="28194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2139" name="Google Shape;2139;p42"/>
          <p:cNvSpPr txBox="1"/>
          <p:nvPr/>
        </p:nvSpPr>
        <p:spPr>
          <a:xfrm>
            <a:off x="3441300" y="1942650"/>
            <a:ext cx="2261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herramienta de línea de comandos de Kubernetes, que permite desplegar y gestionar aplicaciones en Kubernetes.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0" name="Google Shape;2140;p42"/>
          <p:cNvSpPr txBox="1"/>
          <p:nvPr/>
        </p:nvSpPr>
        <p:spPr>
          <a:xfrm>
            <a:off x="5866625" y="1942650"/>
            <a:ext cx="3277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MongoDB es una base de datos de documentos que ofrece una gran escalabilidad y flexibilidad, y un modelo de consultas e indexación avanzado.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2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80" name="Google Shape;1880;p24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81" name="Google Shape;1881;p24"/>
          <p:cNvSpPr txBox="1"/>
          <p:nvPr>
            <p:ph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2" name="Google Shape;1882;p24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1883" name="Google Shape;1883;p24"/>
          <p:cNvSpPr txBox="1"/>
          <p:nvPr>
            <p:ph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4" name="Google Shape;1884;p24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es kubernetes?</a:t>
            </a:r>
            <a:endParaRPr/>
          </a:p>
        </p:txBody>
      </p:sp>
      <p:sp>
        <p:nvSpPr>
          <p:cNvPr id="1885" name="Google Shape;1885;p24"/>
          <p:cNvSpPr txBox="1"/>
          <p:nvPr>
            <p:ph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25"/>
          <p:cNvSpPr txBox="1"/>
          <p:nvPr>
            <p:ph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91" name="Google Shape;1891;p25"/>
          <p:cNvSpPr txBox="1"/>
          <p:nvPr>
            <p:ph type="title"/>
          </p:nvPr>
        </p:nvSpPr>
        <p:spPr>
          <a:xfrm>
            <a:off x="2225850" y="2221500"/>
            <a:ext cx="46923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es kubernetes?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6"/>
          <p:cNvSpPr txBox="1"/>
          <p:nvPr>
            <p:ph type="title"/>
          </p:nvPr>
        </p:nvSpPr>
        <p:spPr>
          <a:xfrm>
            <a:off x="4107600" y="1992334"/>
            <a:ext cx="4316400" cy="137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¿que es kubernetes?</a:t>
            </a:r>
            <a:endParaRPr sz="4800"/>
          </a:p>
        </p:txBody>
      </p:sp>
      <p:pic>
        <p:nvPicPr>
          <p:cNvPr id="1897" name="Google Shape;18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50" y="2095075"/>
            <a:ext cx="1415325" cy="13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27"/>
          <p:cNvSpPr txBox="1"/>
          <p:nvPr>
            <p:ph type="title"/>
          </p:nvPr>
        </p:nvSpPr>
        <p:spPr>
          <a:xfrm>
            <a:off x="2572675" y="582825"/>
            <a:ext cx="41013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que kubernetes?</a:t>
            </a:r>
            <a:endParaRPr/>
          </a:p>
        </p:txBody>
      </p:sp>
      <p:sp>
        <p:nvSpPr>
          <p:cNvPr id="1903" name="Google Shape;1903;p27"/>
          <p:cNvSpPr/>
          <p:nvPr/>
        </p:nvSpPr>
        <p:spPr>
          <a:xfrm>
            <a:off x="790625" y="2114250"/>
            <a:ext cx="1359300" cy="15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27"/>
          <p:cNvSpPr txBox="1"/>
          <p:nvPr/>
        </p:nvSpPr>
        <p:spPr>
          <a:xfrm>
            <a:off x="994950" y="1534325"/>
            <a:ext cx="13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27"/>
          <p:cNvSpPr txBox="1"/>
          <p:nvPr>
            <p:ph idx="1" type="subTitle"/>
          </p:nvPr>
        </p:nvSpPr>
        <p:spPr>
          <a:xfrm>
            <a:off x="796200" y="1534325"/>
            <a:ext cx="1583400" cy="67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monolitica</a:t>
            </a:r>
            <a:endParaRPr/>
          </a:p>
        </p:txBody>
      </p:sp>
      <p:sp>
        <p:nvSpPr>
          <p:cNvPr id="1906" name="Google Shape;1906;p27"/>
          <p:cNvSpPr/>
          <p:nvPr/>
        </p:nvSpPr>
        <p:spPr>
          <a:xfrm>
            <a:off x="2695625" y="2114250"/>
            <a:ext cx="1359300" cy="15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7"/>
          <p:cNvSpPr txBox="1"/>
          <p:nvPr>
            <p:ph idx="1" type="subTitle"/>
          </p:nvPr>
        </p:nvSpPr>
        <p:spPr>
          <a:xfrm>
            <a:off x="2701200" y="1534325"/>
            <a:ext cx="1583400" cy="67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Microservicios</a:t>
            </a:r>
            <a:endParaRPr/>
          </a:p>
        </p:txBody>
      </p:sp>
      <p:sp>
        <p:nvSpPr>
          <p:cNvPr id="1908" name="Google Shape;1908;p27"/>
          <p:cNvSpPr/>
          <p:nvPr/>
        </p:nvSpPr>
        <p:spPr>
          <a:xfrm>
            <a:off x="835050" y="2425175"/>
            <a:ext cx="1279200" cy="120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ACL</a:t>
            </a:r>
            <a:endParaRPr/>
          </a:p>
        </p:txBody>
      </p:sp>
      <p:sp>
        <p:nvSpPr>
          <p:cNvPr id="1909" name="Google Shape;1909;p27"/>
          <p:cNvSpPr/>
          <p:nvPr/>
        </p:nvSpPr>
        <p:spPr>
          <a:xfrm>
            <a:off x="2783275" y="2407400"/>
            <a:ext cx="1190400" cy="33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910" name="Google Shape;1910;p27"/>
          <p:cNvSpPr/>
          <p:nvPr/>
        </p:nvSpPr>
        <p:spPr>
          <a:xfrm>
            <a:off x="2783275" y="2788400"/>
            <a:ext cx="1190400" cy="33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Inventario</a:t>
            </a:r>
            <a:endParaRPr/>
          </a:p>
        </p:txBody>
      </p:sp>
      <p:sp>
        <p:nvSpPr>
          <p:cNvPr id="1911" name="Google Shape;1911;p27"/>
          <p:cNvSpPr/>
          <p:nvPr/>
        </p:nvSpPr>
        <p:spPr>
          <a:xfrm>
            <a:off x="2783275" y="3169400"/>
            <a:ext cx="1190400" cy="33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ACL</a:t>
            </a:r>
            <a:endParaRPr/>
          </a:p>
        </p:txBody>
      </p:sp>
      <p:pic>
        <p:nvPicPr>
          <p:cNvPr id="1912" name="Google Shape;19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000" y="2209325"/>
            <a:ext cx="1583401" cy="135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27"/>
          <p:cNvSpPr txBox="1"/>
          <p:nvPr>
            <p:ph idx="1" type="subTitle"/>
          </p:nvPr>
        </p:nvSpPr>
        <p:spPr>
          <a:xfrm>
            <a:off x="4377600" y="1534325"/>
            <a:ext cx="1583400" cy="67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Contenedores</a:t>
            </a:r>
            <a:endParaRPr/>
          </a:p>
        </p:txBody>
      </p:sp>
      <p:pic>
        <p:nvPicPr>
          <p:cNvPr id="1914" name="Google Shape;19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150" y="2095075"/>
            <a:ext cx="1415325" cy="13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p27"/>
          <p:cNvSpPr txBox="1"/>
          <p:nvPr>
            <p:ph idx="1" type="subTitle"/>
          </p:nvPr>
        </p:nvSpPr>
        <p:spPr>
          <a:xfrm>
            <a:off x="6511200" y="1534325"/>
            <a:ext cx="1583400" cy="67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Orquestadores</a:t>
            </a:r>
            <a:endParaRPr/>
          </a:p>
        </p:txBody>
      </p:sp>
      <p:cxnSp>
        <p:nvCxnSpPr>
          <p:cNvPr id="1916" name="Google Shape;1916;p27"/>
          <p:cNvCxnSpPr>
            <a:stCxn id="1903" idx="3"/>
            <a:endCxn id="1906" idx="1"/>
          </p:cNvCxnSpPr>
          <p:nvPr/>
        </p:nvCxnSpPr>
        <p:spPr>
          <a:xfrm>
            <a:off x="2149925" y="2913750"/>
            <a:ext cx="5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7" name="Google Shape;1917;p27"/>
          <p:cNvCxnSpPr>
            <a:stCxn id="1906" idx="3"/>
            <a:endCxn id="1912" idx="1"/>
          </p:cNvCxnSpPr>
          <p:nvPr/>
        </p:nvCxnSpPr>
        <p:spPr>
          <a:xfrm flipH="1" rot="10800000">
            <a:off x="4054925" y="2886750"/>
            <a:ext cx="3531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8" name="Google Shape;1918;p27"/>
          <p:cNvCxnSpPr/>
          <p:nvPr/>
        </p:nvCxnSpPr>
        <p:spPr>
          <a:xfrm>
            <a:off x="5807525" y="2913750"/>
            <a:ext cx="5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28"/>
          <p:cNvSpPr txBox="1"/>
          <p:nvPr>
            <p:ph type="title"/>
          </p:nvPr>
        </p:nvSpPr>
        <p:spPr>
          <a:xfrm>
            <a:off x="2572675" y="582825"/>
            <a:ext cx="41013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de kubernetes</a:t>
            </a:r>
            <a:endParaRPr/>
          </a:p>
        </p:txBody>
      </p:sp>
      <p:sp>
        <p:nvSpPr>
          <p:cNvPr id="1924" name="Google Shape;1924;p28"/>
          <p:cNvSpPr txBox="1"/>
          <p:nvPr>
            <p:ph idx="4294967295" type="subTitle"/>
          </p:nvPr>
        </p:nvSpPr>
        <p:spPr>
          <a:xfrm>
            <a:off x="521025" y="1885950"/>
            <a:ext cx="4397700" cy="24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Alta disponibilidad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Escalable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“Disaster recovery”</a:t>
            </a:r>
            <a:endParaRPr/>
          </a:p>
        </p:txBody>
      </p:sp>
      <p:pic>
        <p:nvPicPr>
          <p:cNvPr id="1925" name="Google Shape;19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938" y="3145075"/>
            <a:ext cx="1314374" cy="13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6" name="Google Shape;19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875" y="2123475"/>
            <a:ext cx="1509125" cy="15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800" y="1174000"/>
            <a:ext cx="1248650" cy="12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como servicio</a:t>
            </a:r>
            <a:endParaRPr/>
          </a:p>
        </p:txBody>
      </p:sp>
      <p:sp>
        <p:nvSpPr>
          <p:cNvPr id="1933" name="Google Shape;1933;p29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Engine </a:t>
            </a:r>
            <a:endParaRPr/>
          </a:p>
        </p:txBody>
      </p:sp>
      <p:sp>
        <p:nvSpPr>
          <p:cNvPr id="1934" name="Google Shape;1934;p29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</a:t>
            </a:r>
            <a:endParaRPr/>
          </a:p>
        </p:txBody>
      </p:sp>
      <p:sp>
        <p:nvSpPr>
          <p:cNvPr id="1935" name="Google Shape;1935;p29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Kubernetes Service </a:t>
            </a:r>
            <a:endParaRPr/>
          </a:p>
        </p:txBody>
      </p:sp>
      <p:sp>
        <p:nvSpPr>
          <p:cNvPr id="1936" name="Google Shape;1936;p29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</a:t>
            </a:r>
            <a:endParaRPr/>
          </a:p>
        </p:txBody>
      </p:sp>
      <p:sp>
        <p:nvSpPr>
          <p:cNvPr id="1937" name="Google Shape;1937;p29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Elastic Container Service for Kubernetes</a:t>
            </a:r>
            <a:endParaRPr/>
          </a:p>
        </p:txBody>
      </p:sp>
      <p:sp>
        <p:nvSpPr>
          <p:cNvPr id="1938" name="Google Shape;1938;p29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</p:txBody>
      </p:sp>
      <p:sp>
        <p:nvSpPr>
          <p:cNvPr id="1939" name="Google Shape;1939;p29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Cloud Kubernetes Service</a:t>
            </a:r>
            <a:endParaRPr/>
          </a:p>
        </p:txBody>
      </p:sp>
      <p:sp>
        <p:nvSpPr>
          <p:cNvPr id="1940" name="Google Shape;1940;p29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Cloud</a:t>
            </a:r>
            <a:endParaRPr/>
          </a:p>
        </p:txBody>
      </p:sp>
      <p:grpSp>
        <p:nvGrpSpPr>
          <p:cNvPr id="1941" name="Google Shape;1941;p29"/>
          <p:cNvGrpSpPr/>
          <p:nvPr/>
        </p:nvGrpSpPr>
        <p:grpSpPr>
          <a:xfrm>
            <a:off x="4010567" y="2217025"/>
            <a:ext cx="1117490" cy="1716075"/>
            <a:chOff x="4010560" y="2217025"/>
            <a:chExt cx="1117490" cy="1716075"/>
          </a:xfrm>
        </p:grpSpPr>
        <p:sp>
          <p:nvSpPr>
            <p:cNvPr id="1942" name="Google Shape;1942;p29"/>
            <p:cNvSpPr/>
            <p:nvPr/>
          </p:nvSpPr>
          <p:spPr>
            <a:xfrm>
              <a:off x="4114325" y="23916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>
              <a:off x="4626400" y="2217025"/>
              <a:ext cx="445675" cy="1608154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-5400000">
              <a:off x="4432796" y="1794789"/>
              <a:ext cx="174625" cy="1019097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noFill/>
            <a:ln cap="flat" cmpd="sng" w="13125">
              <a:solidFill>
                <a:schemeClr val="accent4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>
              <a:off x="5012675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>
              <a:off x="5040950" y="37891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7" name="Google Shape;1947;p29"/>
            <p:cNvCxnSpPr/>
            <p:nvPr/>
          </p:nvCxnSpPr>
          <p:spPr>
            <a:xfrm>
              <a:off x="4015950" y="3933100"/>
              <a:ext cx="111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8" name="Google Shape;1948;p29"/>
            <p:cNvSpPr/>
            <p:nvPr/>
          </p:nvSpPr>
          <p:spPr>
            <a:xfrm>
              <a:off x="4084638" y="34550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4084638" y="2364500"/>
              <a:ext cx="59400" cy="59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0" name="Google Shape;19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825" y="1971300"/>
            <a:ext cx="530329" cy="398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1" name="Google Shape;1951;p29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1952" name="Google Shape;1952;p29"/>
            <p:cNvSpPr/>
            <p:nvPr/>
          </p:nvSpPr>
          <p:spPr>
            <a:xfrm>
              <a:off x="344260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344260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344260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3488170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414297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414297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414297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9"/>
            <p:cNvSpPr/>
            <p:nvPr/>
          </p:nvSpPr>
          <p:spPr>
            <a:xfrm>
              <a:off x="3466906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9"/>
            <p:cNvSpPr/>
            <p:nvPr/>
          </p:nvSpPr>
          <p:spPr>
            <a:xfrm>
              <a:off x="3354270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9"/>
            <p:cNvSpPr/>
            <p:nvPr/>
          </p:nvSpPr>
          <p:spPr>
            <a:xfrm>
              <a:off x="4237469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9"/>
            <p:cNvSpPr/>
            <p:nvPr/>
          </p:nvSpPr>
          <p:spPr>
            <a:xfrm>
              <a:off x="4234444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9"/>
            <p:cNvSpPr/>
            <p:nvPr/>
          </p:nvSpPr>
          <p:spPr>
            <a:xfrm>
              <a:off x="4234331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9"/>
            <p:cNvSpPr/>
            <p:nvPr/>
          </p:nvSpPr>
          <p:spPr>
            <a:xfrm>
              <a:off x="4234344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5" name="Google Shape;1965;p29"/>
          <p:cNvGrpSpPr/>
          <p:nvPr/>
        </p:nvGrpSpPr>
        <p:grpSpPr>
          <a:xfrm>
            <a:off x="5029673" y="1731871"/>
            <a:ext cx="980782" cy="877163"/>
            <a:chOff x="4808949" y="1731871"/>
            <a:chExt cx="980782" cy="877163"/>
          </a:xfrm>
        </p:grpSpPr>
        <p:sp>
          <p:nvSpPr>
            <p:cNvPr id="1966" name="Google Shape;1966;p29"/>
            <p:cNvSpPr/>
            <p:nvPr/>
          </p:nvSpPr>
          <p:spPr>
            <a:xfrm flipH="1">
              <a:off x="5701275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9"/>
            <p:cNvSpPr/>
            <p:nvPr/>
          </p:nvSpPr>
          <p:spPr>
            <a:xfrm flipH="1">
              <a:off x="5701275" y="1841470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 flipH="1">
              <a:off x="5701275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 flipH="1">
              <a:off x="5022169" y="1820085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9"/>
            <p:cNvSpPr/>
            <p:nvPr/>
          </p:nvSpPr>
          <p:spPr>
            <a:xfrm flipH="1">
              <a:off x="5000910" y="1820085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9"/>
            <p:cNvSpPr/>
            <p:nvPr/>
          </p:nvSpPr>
          <p:spPr>
            <a:xfrm flipH="1">
              <a:off x="5000910" y="1862734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 flipH="1">
              <a:off x="5000910" y="2520571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 flipH="1">
              <a:off x="5043555" y="2520571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 flipH="1">
              <a:off x="4909531" y="1731871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 flipH="1">
              <a:off x="4842376" y="2283025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 flipH="1">
              <a:off x="4808949" y="239262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 flipH="1">
              <a:off x="4809062" y="1951069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 flipH="1">
              <a:off x="4833351" y="2042442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79" name="Google Shape;19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788" y="1971300"/>
            <a:ext cx="643290" cy="3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350" y="3451712"/>
            <a:ext cx="643277" cy="5132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1" name="Google Shape;1981;p29"/>
          <p:cNvGrpSpPr/>
          <p:nvPr/>
        </p:nvGrpSpPr>
        <p:grpSpPr>
          <a:xfrm>
            <a:off x="3133557" y="3269746"/>
            <a:ext cx="980670" cy="877163"/>
            <a:chOff x="3354270" y="3269746"/>
            <a:chExt cx="980670" cy="877163"/>
          </a:xfrm>
        </p:grpSpPr>
        <p:sp>
          <p:nvSpPr>
            <p:cNvPr id="1982" name="Google Shape;1982;p29"/>
            <p:cNvSpPr/>
            <p:nvPr/>
          </p:nvSpPr>
          <p:spPr>
            <a:xfrm>
              <a:off x="3442605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3442605" y="3379345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3442605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3488170" y="3357960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9"/>
            <p:cNvSpPr/>
            <p:nvPr/>
          </p:nvSpPr>
          <p:spPr>
            <a:xfrm>
              <a:off x="4142970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9"/>
            <p:cNvSpPr/>
            <p:nvPr/>
          </p:nvSpPr>
          <p:spPr>
            <a:xfrm>
              <a:off x="4142970" y="3400609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9"/>
            <p:cNvSpPr/>
            <p:nvPr/>
          </p:nvSpPr>
          <p:spPr>
            <a:xfrm>
              <a:off x="4142970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3466906" y="4058446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3354270" y="3269746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4237469" y="382090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4234331" y="348894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4234344" y="358031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4" name="Google Shape;1994;p29"/>
          <p:cNvGrpSpPr/>
          <p:nvPr/>
        </p:nvGrpSpPr>
        <p:grpSpPr>
          <a:xfrm>
            <a:off x="5029786" y="3269746"/>
            <a:ext cx="980670" cy="877163"/>
            <a:chOff x="4809062" y="3269746"/>
            <a:chExt cx="980670" cy="877163"/>
          </a:xfrm>
        </p:grpSpPr>
        <p:sp>
          <p:nvSpPr>
            <p:cNvPr id="1995" name="Google Shape;1995;p29"/>
            <p:cNvSpPr/>
            <p:nvPr/>
          </p:nvSpPr>
          <p:spPr>
            <a:xfrm flipH="1">
              <a:off x="5701275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 flipH="1">
              <a:off x="5701275" y="3379345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 flipH="1">
              <a:off x="5701275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 flipH="1">
              <a:off x="5022169" y="3357960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 flipH="1">
              <a:off x="5000910" y="3357960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9"/>
            <p:cNvSpPr/>
            <p:nvPr/>
          </p:nvSpPr>
          <p:spPr>
            <a:xfrm flipH="1">
              <a:off x="5000910" y="3400609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9"/>
            <p:cNvSpPr/>
            <p:nvPr/>
          </p:nvSpPr>
          <p:spPr>
            <a:xfrm flipH="1">
              <a:off x="5000910" y="4058446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 flipH="1">
              <a:off x="5043555" y="4058446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9"/>
            <p:cNvSpPr/>
            <p:nvPr/>
          </p:nvSpPr>
          <p:spPr>
            <a:xfrm flipH="1">
              <a:off x="4909531" y="3269746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9"/>
            <p:cNvSpPr/>
            <p:nvPr/>
          </p:nvSpPr>
          <p:spPr>
            <a:xfrm flipH="1">
              <a:off x="4809062" y="3488944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9"/>
            <p:cNvSpPr/>
            <p:nvPr/>
          </p:nvSpPr>
          <p:spPr>
            <a:xfrm flipH="1">
              <a:off x="4833351" y="3580317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9"/>
            <p:cNvSpPr/>
            <p:nvPr/>
          </p:nvSpPr>
          <p:spPr>
            <a:xfrm flipH="1">
              <a:off x="4842376" y="3820900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07" name="Google Shape;20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4000" y="3390625"/>
            <a:ext cx="643276" cy="6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0"/>
          <p:cNvSpPr txBox="1"/>
          <p:nvPr>
            <p:ph type="title"/>
          </p:nvPr>
        </p:nvSpPr>
        <p:spPr>
          <a:xfrm>
            <a:off x="293275" y="1581275"/>
            <a:ext cx="39363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Competencia</a:t>
            </a:r>
            <a:endParaRPr/>
          </a:p>
        </p:txBody>
      </p:sp>
      <p:sp>
        <p:nvSpPr>
          <p:cNvPr id="2013" name="Google Shape;2013;p30"/>
          <p:cNvSpPr txBox="1"/>
          <p:nvPr>
            <p:ph idx="1" type="subTitle"/>
          </p:nvPr>
        </p:nvSpPr>
        <p:spPr>
          <a:xfrm>
            <a:off x="293275" y="2616575"/>
            <a:ext cx="39816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 Swarm y Compose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Amazon Elastic Container Service (Amazon ECS)</a:t>
            </a:r>
            <a:endParaRPr/>
          </a:p>
        </p:txBody>
      </p:sp>
      <p:pic>
        <p:nvPicPr>
          <p:cNvPr id="2014" name="Google Shape;20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73475"/>
            <a:ext cx="4366226" cy="37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