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09" r:id="rId15"/>
    <p:sldId id="268" r:id="rId16"/>
    <p:sldId id="269" r:id="rId17"/>
    <p:sldId id="275" r:id="rId18"/>
    <p:sldId id="276" r:id="rId19"/>
    <p:sldId id="298" r:id="rId20"/>
    <p:sldId id="299" r:id="rId21"/>
    <p:sldId id="300" r:id="rId22"/>
    <p:sldId id="270" r:id="rId23"/>
    <p:sldId id="271" r:id="rId24"/>
    <p:sldId id="272" r:id="rId25"/>
    <p:sldId id="290" r:id="rId26"/>
    <p:sldId id="291" r:id="rId27"/>
    <p:sldId id="273" r:id="rId28"/>
    <p:sldId id="274" r:id="rId29"/>
    <p:sldId id="295" r:id="rId30"/>
    <p:sldId id="296" r:id="rId31"/>
    <p:sldId id="297" r:id="rId32"/>
    <p:sldId id="277" r:id="rId33"/>
    <p:sldId id="301" r:id="rId34"/>
    <p:sldId id="302" r:id="rId35"/>
    <p:sldId id="303" r:id="rId36"/>
    <p:sldId id="304" r:id="rId37"/>
    <p:sldId id="279" r:id="rId38"/>
    <p:sldId id="305" r:id="rId39"/>
    <p:sldId id="306" r:id="rId40"/>
    <p:sldId id="307" r:id="rId41"/>
    <p:sldId id="308" r:id="rId42"/>
    <p:sldId id="283" r:id="rId43"/>
    <p:sldId id="284" r:id="rId44"/>
    <p:sldId id="286" r:id="rId45"/>
    <p:sldId id="285" r:id="rId46"/>
    <p:sldId id="287" r:id="rId47"/>
    <p:sldId id="288" r:id="rId48"/>
    <p:sldId id="289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9ce9c65b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29ce9c65b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9ce9c65b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129ce9c65b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9ce9c65b2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129ce9c65b2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9ce9c65b2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129ce9c65b2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9ce9c65b2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129ce9c65b2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9ce9c65b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129ce9c65b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9ce9c65b2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29ce9c65b2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9ce9c65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9ce9c65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9ce9c65b2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29ce9c65b2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9ce9c65b2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29ce9c65b2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9ce9c65b2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129ce9c65b2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9ce9c65b2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29ce9c65b2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41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53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7979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3587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2534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98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5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CE4-3B97-48B5-9A1D-207992D68D68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B0D0-CCFE-4652-B525-4C051C92E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3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2" name="Google Shape;82;p18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83" name="Google Shape;83;p18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9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3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4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5" name="Google Shape;25;p5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26" name="Google Shape;26;p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387899" y="233915"/>
            <a:ext cx="8469021" cy="113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/>
              <a:t>Analysis of E-Commerce Dataset</a:t>
            </a:r>
            <a:endParaRPr sz="4000"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387900" y="1765005"/>
            <a:ext cx="8368200" cy="314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Ishaan Nirmal          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Pawan Thakur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Rahul Lamge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Soumyadip Ghatak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Shayantam Das</a:t>
            </a:r>
            <a:endParaRPr/>
          </a:p>
        </p:txBody>
      </p:sp>
      <p:pic>
        <p:nvPicPr>
          <p:cNvPr id="119" name="Google Shape;11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178" y="1788263"/>
            <a:ext cx="5369441" cy="302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387900" y="29727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 u="sng">
                <a:solidFill>
                  <a:schemeClr val="accent5"/>
                </a:solidFill>
              </a:rPr>
              <a:t>MOST VIEWED BRANDS</a:t>
            </a:r>
            <a:endParaRPr sz="2700" u="sng">
              <a:solidFill>
                <a:schemeClr val="accent5"/>
              </a:solidFill>
            </a:endParaRPr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850" y="1095600"/>
            <a:ext cx="5722250" cy="39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4"/>
          <p:cNvSpPr txBox="1"/>
          <p:nvPr/>
        </p:nvSpPr>
        <p:spPr>
          <a:xfrm>
            <a:off x="241100" y="1771350"/>
            <a:ext cx="25518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most viewed brand is Palit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the least viewed brand is Sirius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387900" y="99400"/>
            <a:ext cx="8368200" cy="1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accent5"/>
                </a:solidFill>
              </a:rPr>
              <a:t>IN WHICH MONTH TOP SELLING BRAND HAD HIGHEST SALES?</a:t>
            </a:r>
            <a:endParaRPr sz="2400">
              <a:solidFill>
                <a:schemeClr val="accent5"/>
              </a:solidFill>
            </a:endParaRPr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925"/>
            <a:ext cx="8839200" cy="36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387900" y="79513"/>
            <a:ext cx="8368200" cy="106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 u="sng">
                <a:solidFill>
                  <a:schemeClr val="accent5"/>
                </a:solidFill>
              </a:rPr>
              <a:t>WHICH CATEGORY IN TOP PERFORMING BRAND WAS MOST POPULAR?</a:t>
            </a:r>
            <a:endParaRPr sz="2500" u="sng">
              <a:solidFill>
                <a:schemeClr val="accent5"/>
              </a:solidFill>
            </a:endParaRPr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150" y="1286475"/>
            <a:ext cx="3357311" cy="36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25" y="1558525"/>
            <a:ext cx="318135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6"/>
          <p:cNvSpPr txBox="1"/>
          <p:nvPr/>
        </p:nvSpPr>
        <p:spPr>
          <a:xfrm>
            <a:off x="387900" y="2963525"/>
            <a:ext cx="4189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 cards are most popular in the top performing brands.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percentage of items </a:t>
            </a:r>
            <a:r>
              <a:rPr lang="en-IN" dirty="0"/>
              <a:t>bought from cart to purchase and view to purchase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When the item is transferred from “cart” to “purchase” section, the percentage of items bought is around 42.54%.</a:t>
            </a:r>
          </a:p>
          <a:p>
            <a:r>
              <a:rPr lang="en-IN" dirty="0"/>
              <a:t>When item is directly bought from “view” section to “purchase” section, the percentage of items bought is around 3.10%.</a:t>
            </a:r>
          </a:p>
          <a:p>
            <a:endParaRPr lang="en-IN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95702" y="1457419"/>
            <a:ext cx="3886200" cy="154355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852614" y="3190373"/>
            <a:ext cx="3772376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7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239550" y="52667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/>
              <a:t>TIME SERIES ANALYSIS OF TOP 5 BRANDS:</a:t>
            </a:r>
            <a:endParaRPr u="sng"/>
          </a:p>
        </p:txBody>
      </p:sp>
      <p:sp>
        <p:nvSpPr>
          <p:cNvPr id="203" name="Google Shape;203;p37"/>
          <p:cNvSpPr txBox="1">
            <a:spLocks noGrp="1"/>
          </p:cNvSpPr>
          <p:nvPr>
            <p:ph type="body" idx="1"/>
          </p:nvPr>
        </p:nvSpPr>
        <p:spPr>
          <a:xfrm>
            <a:off x="239550" y="1212775"/>
            <a:ext cx="6932100" cy="3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204" name="Google Shape;20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7"/>
          <p:cNvSpPr txBox="1"/>
          <p:nvPr/>
        </p:nvSpPr>
        <p:spPr>
          <a:xfrm>
            <a:off x="467139" y="1351723"/>
            <a:ext cx="61224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decided to do Time series Analysis of top 5 brands Which were MSI, Gigabyte, Palit, ASUS and Sapphire</a:t>
            </a:r>
            <a:endParaRPr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we wanted to Analyze the data with respect to purchase from which we could do sales forecasting for the brands.</a:t>
            </a:r>
            <a:endParaRPr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filtered the data with respect to brands and Event type as Purchase using Pivot table in Excel</a:t>
            </a:r>
            <a:endParaRPr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decided to go for daily forecasting instead of monthly or weekly as we have data for 6 months only.</a:t>
            </a:r>
            <a:endParaRPr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PRE-PROCESSING FOR TIME SERIES</a:t>
            </a:r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>
            <a:off x="278296" y="1033670"/>
            <a:ext cx="8477700" cy="3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dirty="0"/>
              <a:t>Firstly we imported the dataset in python and converted the date into date time format.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dirty="0"/>
              <a:t>We then grouped the data with purchase date and took the sum so that the purchases in the same date for different users are clubbed.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dirty="0"/>
              <a:t>Then we checked if there were any null values in the series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dirty="0"/>
              <a:t>We then tested the datasets for stationarity using Augmented Dickey Fuller test. We found that all the series were non stationary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dirty="0"/>
              <a:t>We then Applied differencing to the dataset and found that almost all the series had become stationary after the first difference.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>
            <a:spLocks noGrp="1"/>
          </p:cNvSpPr>
          <p:nvPr>
            <p:ph type="title"/>
          </p:nvPr>
        </p:nvSpPr>
        <p:spPr>
          <a:xfrm>
            <a:off x="387900" y="75871"/>
            <a:ext cx="8368200" cy="49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PALIT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BAA9C-B0F3-4587-9D7C-01909AB8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1026"/>
            <a:ext cx="4258527" cy="2904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60514-2100-48F8-A586-7B6BE93D4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528" y="481026"/>
            <a:ext cx="4885472" cy="2904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70EDAE-F35B-40E6-9388-139C228424C8}"/>
              </a:ext>
            </a:extLst>
          </p:cNvPr>
          <p:cNvSpPr txBox="1"/>
          <p:nvPr/>
        </p:nvSpPr>
        <p:spPr>
          <a:xfrm>
            <a:off x="387900" y="3611417"/>
            <a:ext cx="7793665" cy="105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lnSpc>
                <a:spcPct val="115000"/>
              </a:lnSpc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The one at above left represents the time plot of MSI which is not Stationary</a:t>
            </a:r>
          </a:p>
          <a:p>
            <a:pPr marL="457200" lvl="0" indent="-342900">
              <a:lnSpc>
                <a:spcPct val="115000"/>
              </a:lnSpc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We do differencing and find it is stationary</a:t>
            </a:r>
          </a:p>
          <a:p>
            <a:pPr marL="457200" lvl="0" indent="-342900">
              <a:lnSpc>
                <a:spcPct val="115000"/>
              </a:lnSpc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We then Apply ARIMA and SARIMA models by looking at ACF and PACF Plots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387900" y="85061"/>
            <a:ext cx="5321784" cy="882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1600" dirty="0"/>
              <a:t>PACF-ACF PLOTS</a:t>
            </a:r>
            <a:br>
              <a:rPr lang="en-IN" dirty="0"/>
            </a:br>
            <a:endParaRPr dirty="0"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1"/>
          </p:nvPr>
        </p:nvSpPr>
        <p:spPr>
          <a:xfrm>
            <a:off x="0" y="3115340"/>
            <a:ext cx="8718698" cy="113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buSzPts val="14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one on the left is a PACF Plot and the one on the Right is an ACF Plot</a:t>
            </a:r>
            <a:endParaRPr lang="en-US" dirty="0"/>
          </a:p>
          <a:p>
            <a:pPr marL="285750" lvl="0" indent="-285750">
              <a:lnSpc>
                <a:spcPct val="100000"/>
              </a:lnSpc>
              <a:buSzPts val="14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plots show that the series is following an MA model of Lag 2</a:t>
            </a:r>
            <a:endParaRPr lang="en-US" dirty="0"/>
          </a:p>
          <a:p>
            <a:pPr marL="285750" lvl="0" indent="-285750">
              <a:lnSpc>
                <a:spcPct val="100000"/>
              </a:lnSpc>
              <a:buSzPts val="14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We apply ARIMA model with AR=0 I=1 MA=1.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EA0C7-3A0F-4ECB-9E76-44F806702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6312"/>
            <a:ext cx="5209953" cy="2389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879B8-356D-48FA-8872-D4B84E982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954" y="526312"/>
            <a:ext cx="3934046" cy="23894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CF5A2D-AE4D-4502-BE0A-C0DCAAB6822B}"/>
              </a:ext>
            </a:extLst>
          </p:cNvPr>
          <p:cNvSpPr txBox="1"/>
          <p:nvPr/>
        </p:nvSpPr>
        <p:spPr>
          <a:xfrm>
            <a:off x="1073888" y="276447"/>
            <a:ext cx="3583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ARIMA FORECASTS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C6C29-6FBF-4328-BE12-706B03291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70520"/>
            <a:ext cx="3823314" cy="3057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914C35-29C3-4720-890B-E707F69D4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315" y="670520"/>
            <a:ext cx="5320685" cy="3057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79B9B-CD8C-43F6-B372-B09D4C165C51}"/>
              </a:ext>
            </a:extLst>
          </p:cNvPr>
          <p:cNvSpPr txBox="1"/>
          <p:nvPr/>
        </p:nvSpPr>
        <p:spPr>
          <a:xfrm>
            <a:off x="733648" y="3888204"/>
            <a:ext cx="80169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We can see ARIMA is not giving a good forecast so we conclude that there is a seasonal component in the series.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IN" dirty="0">
                <a:solidFill>
                  <a:schemeClr val="tx1"/>
                </a:solidFill>
              </a:rPr>
              <a:t>o, next we tried doing applying SARIMA model with Seasonal Order as  0,1,1, 31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IN" dirty="0">
                <a:solidFill>
                  <a:schemeClr val="tx1"/>
                </a:solidFill>
              </a:rPr>
              <a:t>e have Assumed a monthly seasonality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050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59D95A-065B-4694-B310-543B1F0A1E87}"/>
              </a:ext>
            </a:extLst>
          </p:cNvPr>
          <p:cNvSpPr txBox="1"/>
          <p:nvPr/>
        </p:nvSpPr>
        <p:spPr>
          <a:xfrm>
            <a:off x="2009554" y="170121"/>
            <a:ext cx="196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SARIMA RESULT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C6A3C6-4258-4674-9D7E-26A916A1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" y="560326"/>
            <a:ext cx="6341446" cy="441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2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346450" y="4669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About our dataset</a:t>
            </a:r>
            <a:endParaRPr u="sng"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451695" y="1245277"/>
            <a:ext cx="7926900" cy="33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This dataset consist of customer transaction details. </a:t>
            </a:r>
            <a:endParaRPr sz="155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5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The dataset provides a opportunity to let us explore in different angles like</a:t>
            </a:r>
            <a:endParaRPr sz="155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736600" marR="279400" lvl="0" indent="-3270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Roboto Slab"/>
              <a:buChar char="●"/>
            </a:pPr>
            <a:r>
              <a:rPr lang="en" sz="155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Most bought customer categories.</a:t>
            </a:r>
            <a:endParaRPr sz="155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736600" marR="279400" lvl="0" indent="-3270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Roboto Slab"/>
              <a:buChar char="●"/>
            </a:pPr>
            <a:r>
              <a:rPr lang="en" sz="155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Trend of sales over the day,week,month.</a:t>
            </a:r>
            <a:endParaRPr sz="155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736600" marR="279400" lvl="0" indent="-3270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Roboto Slab"/>
              <a:buChar char="●"/>
            </a:pPr>
            <a:r>
              <a:rPr lang="en" sz="155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Number of products bought by each customer.</a:t>
            </a:r>
          </a:p>
          <a:p>
            <a:pPr marL="736600" marR="279400" lvl="0" indent="-3270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Roboto Slab"/>
              <a:buChar char="●"/>
            </a:pPr>
            <a:r>
              <a:rPr lang="en" sz="155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Building a Re</a:t>
            </a:r>
            <a:r>
              <a:rPr lang="en-IN" sz="155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commendation Engine</a:t>
            </a:r>
          </a:p>
          <a:p>
            <a:pPr marL="736600" marR="279400" lvl="0" indent="-3270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Roboto Slab"/>
              <a:buChar char="●"/>
            </a:pPr>
            <a:r>
              <a:rPr lang="en-IN" sz="155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Building a Sequential Model</a:t>
            </a:r>
            <a:endParaRPr sz="155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marR="279400" lvl="0" indent="0" algn="l" rtl="0">
              <a:spcBef>
                <a:spcPts val="2700"/>
              </a:spcBef>
              <a:spcAft>
                <a:spcPts val="0"/>
              </a:spcAft>
              <a:buNone/>
            </a:pPr>
            <a:endParaRPr sz="155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27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ED3AB-33FA-4BC7-BA4E-A1621FF9A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45" y="486232"/>
            <a:ext cx="4753638" cy="3296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05E678-1249-4F5E-A6E6-E197BACD5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75599"/>
            <a:ext cx="4390362" cy="3296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C2536-5578-42AE-A52A-731E197AB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269" y="3771709"/>
            <a:ext cx="3924848" cy="137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70CDC1-15B1-4E46-AC82-205B394E5BCD}"/>
              </a:ext>
            </a:extLst>
          </p:cNvPr>
          <p:cNvSpPr txBox="1"/>
          <p:nvPr/>
        </p:nvSpPr>
        <p:spPr>
          <a:xfrm>
            <a:off x="2200940" y="21265"/>
            <a:ext cx="455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SARIMA FORECAST AND RESIDUAL NORMALITY</a:t>
            </a:r>
          </a:p>
        </p:txBody>
      </p:sp>
    </p:spTree>
    <p:extLst>
      <p:ext uri="{BB962C8B-B14F-4D97-AF65-F5344CB8AC3E}">
        <p14:creationId xmlns:p14="http://schemas.microsoft.com/office/powerpoint/2010/main" val="3245471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TIME SERIES: </a:t>
            </a:r>
            <a:r>
              <a:rPr lang="en-IN" dirty="0"/>
              <a:t>BRAND-</a:t>
            </a:r>
            <a:r>
              <a:rPr lang="en" dirty="0"/>
              <a:t>MSI</a:t>
            </a:r>
            <a:endParaRPr dirty="0"/>
          </a:p>
        </p:txBody>
      </p:sp>
      <p:sp>
        <p:nvSpPr>
          <p:cNvPr id="217" name="Google Shape;217;p39"/>
          <p:cNvSpPr txBox="1">
            <a:spLocks noGrp="1"/>
          </p:cNvSpPr>
          <p:nvPr>
            <p:ph type="body" idx="1"/>
          </p:nvPr>
        </p:nvSpPr>
        <p:spPr>
          <a:xfrm>
            <a:off x="387900" y="1489823"/>
            <a:ext cx="3035784" cy="3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one at right represents the time plot of MSI which is not Stationary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do differencing and find it is stationary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then Apply ARIMA and SARIMA models by looking at ACF and PACF Plots</a:t>
            </a:r>
            <a:endParaRPr dirty="0"/>
          </a:p>
        </p:txBody>
      </p:sp>
      <p:pic>
        <p:nvPicPr>
          <p:cNvPr id="218" name="Google Shape;21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6975" y="60275"/>
            <a:ext cx="3610901" cy="26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6092" y="2752574"/>
            <a:ext cx="5847907" cy="23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PACF-ACF PLOTS</a:t>
            </a:r>
            <a:endParaRPr dirty="0"/>
          </a:p>
        </p:txBody>
      </p:sp>
      <p:pic>
        <p:nvPicPr>
          <p:cNvPr id="225" name="Google Shape;22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625" y="510150"/>
            <a:ext cx="4320901" cy="26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6725" y="513050"/>
            <a:ext cx="4320900" cy="26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0"/>
          <p:cNvSpPr txBox="1"/>
          <p:nvPr/>
        </p:nvSpPr>
        <p:spPr>
          <a:xfrm flipH="1">
            <a:off x="357664" y="3607606"/>
            <a:ext cx="7812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one on the left is a PACF Plot and the one on the Right is an ACF Plot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plots show that the series is following an MA model of Lag 2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apply ARIMA model with AR=0 I=1 MA=1.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A0D505-3DD4-4C3D-A3D3-91F38EE9E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4453"/>
            <a:ext cx="4827181" cy="2754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56CD2A-340B-436E-A68C-1D5ED6B16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241" y="494453"/>
            <a:ext cx="4130451" cy="2754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F1365-89C0-4E3B-A197-297D05829E4B}"/>
              </a:ext>
            </a:extLst>
          </p:cNvPr>
          <p:cNvSpPr txBox="1"/>
          <p:nvPr/>
        </p:nvSpPr>
        <p:spPr>
          <a:xfrm>
            <a:off x="3423684" y="0"/>
            <a:ext cx="222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ARIMA FORECASTS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59651-F496-490C-9ADF-581D811219EF}"/>
              </a:ext>
            </a:extLst>
          </p:cNvPr>
          <p:cNvSpPr txBox="1"/>
          <p:nvPr/>
        </p:nvSpPr>
        <p:spPr>
          <a:xfrm>
            <a:off x="595422" y="3689497"/>
            <a:ext cx="8250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We can see ARIMA is not giving a good forecast so we conclude that there is a seasonal component in the series.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IN" dirty="0">
                <a:solidFill>
                  <a:schemeClr val="tx1"/>
                </a:solidFill>
              </a:rPr>
              <a:t>o, next we tried doing applying SARIMA model with Seasonal Order as  0,1,1, 31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IN" dirty="0">
                <a:solidFill>
                  <a:schemeClr val="tx1"/>
                </a:solidFill>
              </a:rPr>
              <a:t>e have Assumed a monthly seasonality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7B684E-FFBD-41D3-8082-AB207F6D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350"/>
            <a:ext cx="9168444" cy="3886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913362-FDBC-462F-8C05-581FEA0B3C68}"/>
              </a:ext>
            </a:extLst>
          </p:cNvPr>
          <p:cNvSpPr txBox="1"/>
          <p:nvPr/>
        </p:nvSpPr>
        <p:spPr>
          <a:xfrm>
            <a:off x="3189766" y="106326"/>
            <a:ext cx="383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SARIMA FORECAST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97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F1368E-130F-4F9D-A316-9C06A339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982"/>
            <a:ext cx="4452425" cy="3313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8C22B-7CB3-42E8-98F3-CCE3B11D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537" y="536982"/>
            <a:ext cx="4184475" cy="2801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E335D7-402B-491D-845C-C08031E23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537" y="3338452"/>
            <a:ext cx="4220700" cy="16907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3E2F42-3C0C-423A-966E-4E855207E922}"/>
              </a:ext>
            </a:extLst>
          </p:cNvPr>
          <p:cNvSpPr txBox="1"/>
          <p:nvPr/>
        </p:nvSpPr>
        <p:spPr>
          <a:xfrm>
            <a:off x="2226212" y="114300"/>
            <a:ext cx="456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SARIMA RESULTS AND RESIDUAL NORMALITY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7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GIGABYTE</a:t>
            </a:r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3046416" cy="330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The one at right represents the time plot of Gigabyte which is not Stationary</a:t>
            </a:r>
          </a:p>
          <a:p>
            <a:pPr lvl="0"/>
            <a:r>
              <a:rPr lang="en-US" dirty="0"/>
              <a:t>We do differencing and find it is stationary</a:t>
            </a:r>
          </a:p>
          <a:p>
            <a:pPr lvl="0"/>
            <a:r>
              <a:rPr lang="en-US" dirty="0"/>
              <a:t>We then Apply ARIMA and SARIMA models by looking at ACF and PACF Plots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FD2ED-C70A-426C-99D8-EB29D8511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362" y="0"/>
            <a:ext cx="4743638" cy="2604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0281FB-6261-4210-9F1C-7DA18C25A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22" y="2604384"/>
            <a:ext cx="5805377" cy="25298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body" idx="1"/>
          </p:nvPr>
        </p:nvSpPr>
        <p:spPr>
          <a:xfrm>
            <a:off x="685612" y="116957"/>
            <a:ext cx="6969830" cy="5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28600" algn="ctr">
              <a:buNone/>
            </a:pPr>
            <a:r>
              <a:rPr lang="en-IN" dirty="0"/>
              <a:t>PACF-ACF PLOTS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87020-65C3-4072-BDB0-561F34FC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05862"/>
            <a:ext cx="4497572" cy="260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5931BC-1864-4874-8BAF-0137E376D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573" y="505861"/>
            <a:ext cx="4646427" cy="2600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A08ECF-94A9-4E8C-BC4B-4E1E089F3442}"/>
              </a:ext>
            </a:extLst>
          </p:cNvPr>
          <p:cNvSpPr txBox="1"/>
          <p:nvPr/>
        </p:nvSpPr>
        <p:spPr>
          <a:xfrm>
            <a:off x="685612" y="3495452"/>
            <a:ext cx="8144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The one on the left is a PACF Plot and the one on the Right is an ACF Plot</a:t>
            </a:r>
            <a:endParaRPr lang="en-US" dirty="0"/>
          </a:p>
          <a:p>
            <a:pPr marL="285750" lvl="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The plots show that the series is following an MA model of Lag 2</a:t>
            </a:r>
            <a:endParaRPr lang="en-US" dirty="0"/>
          </a:p>
          <a:p>
            <a:pPr marL="285750" lvl="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We apply ARIMA model with AR=0 I=1 MA=2.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0EE0B7-3442-4352-93EA-2DF166CAC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78056" cy="3658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7F92BA-C5B8-4616-8006-E614E93C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056" y="0"/>
            <a:ext cx="3965944" cy="3658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4A1AC8-A230-4067-9E87-A184CD2FA091}"/>
              </a:ext>
            </a:extLst>
          </p:cNvPr>
          <p:cNvSpPr txBox="1"/>
          <p:nvPr/>
        </p:nvSpPr>
        <p:spPr>
          <a:xfrm>
            <a:off x="297713" y="3795824"/>
            <a:ext cx="86549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We can see ARIMA is not giving a good forecast so we conclude that there is a seasonal component in the series.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IN" dirty="0">
                <a:solidFill>
                  <a:schemeClr val="tx1"/>
                </a:solidFill>
              </a:rPr>
              <a:t>o, next we tried doing applying SARIMA model with Seasonal Order as  0,1,2, 15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IN" dirty="0">
                <a:solidFill>
                  <a:schemeClr val="tx1"/>
                </a:solidFill>
              </a:rPr>
              <a:t>e have Assumed a half monthly seasonality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078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6A09BA-5745-48D3-89A0-8E3320B01AA7}"/>
              </a:ext>
            </a:extLst>
          </p:cNvPr>
          <p:cNvSpPr txBox="1"/>
          <p:nvPr/>
        </p:nvSpPr>
        <p:spPr>
          <a:xfrm>
            <a:off x="3306726" y="0"/>
            <a:ext cx="233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SARIMA FORECAST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4DF31-72D1-4BB7-9130-77CEE9E13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16" y="310199"/>
            <a:ext cx="6268710" cy="45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2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265500" y="437025"/>
            <a:ext cx="41673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3500" u="sng"/>
              <a:t>Null values in our initial dataset.</a:t>
            </a:r>
            <a:endParaRPr sz="3500" u="sng"/>
          </a:p>
        </p:txBody>
      </p:sp>
      <p:pic>
        <p:nvPicPr>
          <p:cNvPr id="131" name="Google Shape;1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8775" y="762251"/>
            <a:ext cx="4104900" cy="352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 txBox="1"/>
          <p:nvPr/>
        </p:nvSpPr>
        <p:spPr>
          <a:xfrm>
            <a:off x="220975" y="1634550"/>
            <a:ext cx="41673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Initially our dataset consisted of 236219 and 212364 null values in </a:t>
            </a:r>
            <a:r>
              <a:rPr lang="en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category_code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brand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Dropping this null values would lead to excessive information loss.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we had to manually input the values based on the product price and referring to online store to find the category.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4A55BB-8651-4F6E-A8CF-07B66C6F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178"/>
            <a:ext cx="4763386" cy="3153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864AD5-7E93-4D84-A5C1-380F44D35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386" y="685177"/>
            <a:ext cx="4380614" cy="3153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DD903-9649-4AC9-84F7-ACED54F2D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383" y="3838393"/>
            <a:ext cx="3258005" cy="1305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CB29D-FDC2-4F37-8C20-CDD6B91B1D88}"/>
              </a:ext>
            </a:extLst>
          </p:cNvPr>
          <p:cNvSpPr txBox="1"/>
          <p:nvPr/>
        </p:nvSpPr>
        <p:spPr>
          <a:xfrm>
            <a:off x="2519916" y="212651"/>
            <a:ext cx="43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SARIMA FORECAST AND RESIDUAL NORMALITY</a:t>
            </a:r>
          </a:p>
        </p:txBody>
      </p:sp>
    </p:spTree>
    <p:extLst>
      <p:ext uri="{BB962C8B-B14F-4D97-AF65-F5344CB8AC3E}">
        <p14:creationId xmlns:p14="http://schemas.microsoft.com/office/powerpoint/2010/main" val="2619040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>
            <a:spLocks noGrp="1"/>
          </p:cNvSpPr>
          <p:nvPr>
            <p:ph type="title"/>
          </p:nvPr>
        </p:nvSpPr>
        <p:spPr>
          <a:xfrm>
            <a:off x="3971072" y="65238"/>
            <a:ext cx="739151" cy="5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 dirty="0"/>
              <a:t>ASUS</a:t>
            </a:r>
            <a:endParaRPr sz="1400" dirty="0"/>
          </a:p>
        </p:txBody>
      </p:sp>
      <p:sp>
        <p:nvSpPr>
          <p:cNvPr id="262" name="Google Shape;262;p46"/>
          <p:cNvSpPr txBox="1">
            <a:spLocks noGrp="1"/>
          </p:cNvSpPr>
          <p:nvPr>
            <p:ph type="body" idx="1"/>
          </p:nvPr>
        </p:nvSpPr>
        <p:spPr>
          <a:xfrm>
            <a:off x="387900" y="574776"/>
            <a:ext cx="8368200" cy="3993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The one at below right represents the time plot of ASUS which is not Stationary</a:t>
            </a:r>
          </a:p>
          <a:p>
            <a:pPr lvl="0"/>
            <a:r>
              <a:rPr lang="en-US" dirty="0"/>
              <a:t>We do differencing and find it is stationary</a:t>
            </a:r>
          </a:p>
          <a:p>
            <a:pPr lvl="0"/>
            <a:r>
              <a:rPr lang="en-US" dirty="0"/>
              <a:t>We then Apply ARIMA and SARIMA models by looking at ACF and PACF Plots</a:t>
            </a:r>
          </a:p>
          <a:p>
            <a:pPr lvl="0"/>
            <a:endParaRPr lang="en-US" dirty="0"/>
          </a:p>
          <a:p>
            <a:pPr marL="114300" lvl="0" indent="0">
              <a:buNone/>
            </a:pPr>
            <a:endParaRPr lang="en-US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5B764-1C62-4A37-94D4-A17C65F62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754" y="2237859"/>
            <a:ext cx="3634246" cy="2905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28CD7-193E-4E8C-B4C8-90B570DA2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37859"/>
            <a:ext cx="5499254" cy="296452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BFEDE2-42EA-4248-BF9A-6FA8288A229C}"/>
              </a:ext>
            </a:extLst>
          </p:cNvPr>
          <p:cNvSpPr txBox="1"/>
          <p:nvPr/>
        </p:nvSpPr>
        <p:spPr>
          <a:xfrm>
            <a:off x="3423684" y="0"/>
            <a:ext cx="397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PACF-ACF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BE2D5-B20A-4424-8DD8-7B7ACBB4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9599"/>
            <a:ext cx="4764022" cy="2951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46A0AC-1247-4B5F-BAF7-CE8423EFA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022" y="759599"/>
            <a:ext cx="4379978" cy="2951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4F77C7-B79D-4819-AB0B-C37342D537BE}"/>
              </a:ext>
            </a:extLst>
          </p:cNvPr>
          <p:cNvSpPr txBox="1"/>
          <p:nvPr/>
        </p:nvSpPr>
        <p:spPr>
          <a:xfrm>
            <a:off x="499730" y="4029740"/>
            <a:ext cx="7931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SzPts val="14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The one on the left is a PACF Plot and the one on the Right is an ACF Plot</a:t>
            </a:r>
          </a:p>
          <a:p>
            <a:pPr marL="285750" lvl="0" indent="-285750">
              <a:buSzPts val="14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The plots show that the series is following an MA model of Lag 2</a:t>
            </a:r>
          </a:p>
          <a:p>
            <a:pPr marL="285750" lvl="0" indent="-285750">
              <a:buSzPts val="14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We apply ARIMA model with AR=0 I=1 MA=1.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411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D08456-48C4-4DBC-8699-1639BD7A00BF}"/>
              </a:ext>
            </a:extLst>
          </p:cNvPr>
          <p:cNvSpPr txBox="1"/>
          <p:nvPr/>
        </p:nvSpPr>
        <p:spPr>
          <a:xfrm>
            <a:off x="2073349" y="223284"/>
            <a:ext cx="231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ARIMA FORECAST</a:t>
            </a:r>
            <a:r>
              <a:rPr lang="en-IN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CD0FC-B9E8-4221-8501-DB7894D2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062"/>
            <a:ext cx="4051003" cy="3179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CC76C5-A478-4B41-A3AD-46F9A9B8F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004" y="531060"/>
            <a:ext cx="5092995" cy="3179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577638-6025-4358-A1ED-F7C89D76CD6F}"/>
              </a:ext>
            </a:extLst>
          </p:cNvPr>
          <p:cNvSpPr txBox="1"/>
          <p:nvPr/>
        </p:nvSpPr>
        <p:spPr>
          <a:xfrm>
            <a:off x="478465" y="3827721"/>
            <a:ext cx="81870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We can see ARIMA is not giving a good forecast so we conclude that there is a seasonal component in the series.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IN" dirty="0">
                <a:solidFill>
                  <a:schemeClr val="tx1"/>
                </a:solidFill>
              </a:rPr>
              <a:t>o, next we tried doing applying SARIMA model with Seasonal Order as  0,1,2, 31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IN" dirty="0">
                <a:solidFill>
                  <a:schemeClr val="tx1"/>
                </a:solidFill>
              </a:rPr>
              <a:t>e have Assumed a half monthly seasonality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630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166753-3E85-40FA-A594-BA952C4BC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27" y="475957"/>
            <a:ext cx="5877745" cy="4191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96E4E0-4D0B-4DB2-AB76-5CCE4B989CB3}"/>
              </a:ext>
            </a:extLst>
          </p:cNvPr>
          <p:cNvSpPr txBox="1"/>
          <p:nvPr/>
        </p:nvSpPr>
        <p:spPr>
          <a:xfrm>
            <a:off x="3391786" y="0"/>
            <a:ext cx="2190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SARIMA FORECAST</a:t>
            </a:r>
          </a:p>
        </p:txBody>
      </p:sp>
    </p:spTree>
    <p:extLst>
      <p:ext uri="{BB962C8B-B14F-4D97-AF65-F5344CB8AC3E}">
        <p14:creationId xmlns:p14="http://schemas.microsoft.com/office/powerpoint/2010/main" val="2600301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88B31D-BCF7-4BC5-B13D-174465FB3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550"/>
            <a:ext cx="4629796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8965DE-6453-43BA-8EC1-E4FA49668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797" y="555550"/>
            <a:ext cx="4514204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F6F5D-FE93-46D1-B26B-13CAB40A1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050" y="3737344"/>
            <a:ext cx="394390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06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>
            <a:spLocks noGrp="1"/>
          </p:cNvSpPr>
          <p:nvPr>
            <p:ph type="title"/>
          </p:nvPr>
        </p:nvSpPr>
        <p:spPr>
          <a:xfrm>
            <a:off x="472961" y="191387"/>
            <a:ext cx="6544528" cy="38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 dirty="0"/>
              <a:t>SAPPHIRE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162C6E-9C91-4286-A2F1-21652ED2C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4777"/>
            <a:ext cx="4263656" cy="304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FD73A0-0073-4EA3-B610-3DF19E884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656" y="574777"/>
            <a:ext cx="4880344" cy="304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7C2AF0-83C6-43BE-9FAC-18B2ADFD2FAD}"/>
              </a:ext>
            </a:extLst>
          </p:cNvPr>
          <p:cNvSpPr txBox="1"/>
          <p:nvPr/>
        </p:nvSpPr>
        <p:spPr>
          <a:xfrm>
            <a:off x="472961" y="3891517"/>
            <a:ext cx="7001727" cy="105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lnSpc>
                <a:spcPct val="115000"/>
              </a:lnSpc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The one at left represents the time plot of Sapphire which is not Stationary</a:t>
            </a:r>
          </a:p>
          <a:p>
            <a:pPr marL="457200" lvl="0" indent="-342900">
              <a:lnSpc>
                <a:spcPct val="115000"/>
              </a:lnSpc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We do differencing and find it is stationary</a:t>
            </a:r>
          </a:p>
          <a:p>
            <a:pPr marL="457200" lvl="0" indent="-342900">
              <a:lnSpc>
                <a:spcPct val="115000"/>
              </a:lnSpc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We then Apply ARIMA and SARIMA models by looking at ACF and PACF Plots.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7CBBF3-FE97-43AB-B55E-4AF4C9949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922"/>
            <a:ext cx="5010849" cy="2838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44FE75-FC64-440E-BBCB-9D3529B1D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848" y="758921"/>
            <a:ext cx="4133152" cy="2838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56CDF1-8547-46FF-815F-873320D5BBEF}"/>
              </a:ext>
            </a:extLst>
          </p:cNvPr>
          <p:cNvSpPr txBox="1"/>
          <p:nvPr/>
        </p:nvSpPr>
        <p:spPr>
          <a:xfrm>
            <a:off x="435935" y="3880884"/>
            <a:ext cx="8431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SzPts val="14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The one on the left is a PACF Plot and the one on the Right is an ACF Plot</a:t>
            </a:r>
          </a:p>
          <a:p>
            <a:pPr marL="285750" lvl="0" indent="-285750">
              <a:buSzPts val="14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The plots show that the series is following an MA model of Lag 2</a:t>
            </a:r>
          </a:p>
          <a:p>
            <a:pPr marL="285750" lvl="0" indent="-285750">
              <a:buSzPts val="14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We apply ARIMA model with AR=0 I=1 MA=1.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5689C-3F06-4A9F-84AB-A8D4A2708E3E}"/>
              </a:ext>
            </a:extLst>
          </p:cNvPr>
          <p:cNvSpPr txBox="1"/>
          <p:nvPr/>
        </p:nvSpPr>
        <p:spPr>
          <a:xfrm>
            <a:off x="1903228" y="233916"/>
            <a:ext cx="4359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ACF AND PACF PLOTS</a:t>
            </a:r>
          </a:p>
        </p:txBody>
      </p:sp>
    </p:spTree>
    <p:extLst>
      <p:ext uri="{BB962C8B-B14F-4D97-AF65-F5344CB8AC3E}">
        <p14:creationId xmlns:p14="http://schemas.microsoft.com/office/powerpoint/2010/main" val="321088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9F1381-338D-4872-86FB-FB4F9FAA5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18788"/>
            <a:ext cx="5502297" cy="3091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34BFA2-2DC8-40A3-8FA3-537F80DF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62" y="618788"/>
            <a:ext cx="3640637" cy="3091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413BAD-6829-4700-8A43-D1221D1450FF}"/>
              </a:ext>
            </a:extLst>
          </p:cNvPr>
          <p:cNvSpPr txBox="1"/>
          <p:nvPr/>
        </p:nvSpPr>
        <p:spPr>
          <a:xfrm>
            <a:off x="2519917" y="105274"/>
            <a:ext cx="3274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ARIMA FORECASTS</a:t>
            </a:r>
          </a:p>
        </p:txBody>
      </p:sp>
    </p:spTree>
    <p:extLst>
      <p:ext uri="{BB962C8B-B14F-4D97-AF65-F5344CB8AC3E}">
        <p14:creationId xmlns:p14="http://schemas.microsoft.com/office/powerpoint/2010/main" val="2003343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C6A41-FEF9-46B5-9213-752CD0A50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35" y="688006"/>
            <a:ext cx="5617600" cy="4455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C5A8A0-EDDA-41A5-8555-554B2E8C9218}"/>
              </a:ext>
            </a:extLst>
          </p:cNvPr>
          <p:cNvSpPr txBox="1"/>
          <p:nvPr/>
        </p:nvSpPr>
        <p:spPr>
          <a:xfrm>
            <a:off x="2381693" y="223284"/>
            <a:ext cx="272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SARIMA RESULTS</a:t>
            </a:r>
          </a:p>
        </p:txBody>
      </p:sp>
    </p:spTree>
    <p:extLst>
      <p:ext uri="{BB962C8B-B14F-4D97-AF65-F5344CB8AC3E}">
        <p14:creationId xmlns:p14="http://schemas.microsoft.com/office/powerpoint/2010/main" val="192858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387900" y="2003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/>
              <a:t>Criteria for value imputation</a:t>
            </a:r>
            <a:endParaRPr u="sng"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387900" y="1388975"/>
            <a:ext cx="82854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From the last slide we saw that “Category_code” and “Brand” were the variables that had null values.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For the brands whose category code were missing </a:t>
            </a:r>
            <a:r>
              <a:rPr lang="en" u="sng"/>
              <a:t>we have compared the prices from websites like amazon, alibaba and we have taken intuitive guess.</a:t>
            </a:r>
            <a:endParaRPr u="sng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39" name="Google Shape;13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 txBox="1"/>
          <p:nvPr/>
        </p:nvSpPr>
        <p:spPr>
          <a:xfrm>
            <a:off x="387899" y="3193675"/>
            <a:ext cx="6746400" cy="134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for the products whose both category code and brand is missing, we have dropped them as of now 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EDA purposes only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1BE7E-4FB0-4B9C-A68E-80A2A4FA9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183"/>
            <a:ext cx="5018567" cy="3239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FEDABD-3B3B-45A9-B731-D7FAB103A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567" y="542182"/>
            <a:ext cx="4125433" cy="3239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3A252A-BD7F-44F0-BA84-862203C81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841" y="3781235"/>
            <a:ext cx="4058216" cy="1362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D89508-6010-4ED2-BF9B-A1D52D3EF507}"/>
              </a:ext>
            </a:extLst>
          </p:cNvPr>
          <p:cNvSpPr txBox="1"/>
          <p:nvPr/>
        </p:nvSpPr>
        <p:spPr>
          <a:xfrm>
            <a:off x="2243470" y="115341"/>
            <a:ext cx="4880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SARIMA FORECAST AND RESIDUAL NORMALITY</a:t>
            </a:r>
          </a:p>
        </p:txBody>
      </p:sp>
    </p:spTree>
    <p:extLst>
      <p:ext uri="{BB962C8B-B14F-4D97-AF65-F5344CB8AC3E}">
        <p14:creationId xmlns:p14="http://schemas.microsoft.com/office/powerpoint/2010/main" val="1883572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281108" y="256202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 u="sng" dirty="0"/>
              <a:t>PRE-PROCESSING FOR RECOMMENDATION ENGINE</a:t>
            </a:r>
            <a:endParaRPr sz="2400" u="sng" dirty="0"/>
          </a:p>
        </p:txBody>
      </p:sp>
      <p:sp>
        <p:nvSpPr>
          <p:cNvPr id="293" name="Google Shape;293;p51"/>
          <p:cNvSpPr txBox="1">
            <a:spLocks noGrp="1"/>
          </p:cNvSpPr>
          <p:nvPr>
            <p:ph type="body" idx="1"/>
          </p:nvPr>
        </p:nvSpPr>
        <p:spPr>
          <a:xfrm>
            <a:off x="452450" y="942302"/>
            <a:ext cx="6932100" cy="347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342900">
              <a:lnSpc>
                <a:spcPct val="200000"/>
              </a:lnSpc>
              <a:buClr>
                <a:schemeClr val="accent3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Imported original dataset that we manually imputed.</a:t>
            </a:r>
          </a:p>
          <a:p>
            <a:pPr marL="342900" lvl="0" algn="l" rtl="0">
              <a:lnSpc>
                <a:spcPct val="200000"/>
              </a:lnSpc>
              <a:buClr>
                <a:schemeClr val="accent3">
                  <a:lumMod val="20000"/>
                  <a:lumOff val="80000"/>
                </a:schemeClr>
              </a:buClr>
              <a:buSzPts val="1800"/>
              <a:buFont typeface="+mj-lt"/>
              <a:buAutoNum type="arabicPeriod"/>
            </a:pPr>
            <a:r>
              <a:rPr lang="en-IN" dirty="0" err="1">
                <a:solidFill>
                  <a:schemeClr val="tx1"/>
                </a:solidFill>
              </a:rPr>
              <a:t>Groupby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user_id</a:t>
            </a:r>
            <a:r>
              <a:rPr lang="en-IN" dirty="0">
                <a:solidFill>
                  <a:schemeClr val="tx1"/>
                </a:solidFill>
              </a:rPr>
              <a:t> and </a:t>
            </a:r>
            <a:r>
              <a:rPr lang="en-IN" dirty="0" err="1">
                <a:solidFill>
                  <a:schemeClr val="tx1"/>
                </a:solidFill>
              </a:rPr>
              <a:t>product_id</a:t>
            </a:r>
            <a:r>
              <a:rPr lang="en-IN" dirty="0">
                <a:solidFill>
                  <a:schemeClr val="tx1"/>
                </a:solidFill>
              </a:rPr>
              <a:t> .</a:t>
            </a:r>
          </a:p>
          <a:p>
            <a:pPr marL="342900" lvl="0" algn="l" rtl="0">
              <a:lnSpc>
                <a:spcPct val="200000"/>
              </a:lnSpc>
              <a:buClr>
                <a:schemeClr val="accent3">
                  <a:lumMod val="20000"/>
                  <a:lumOff val="80000"/>
                </a:schemeClr>
              </a:buClr>
              <a:buSzPts val="1800"/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Count of views, cart and purchase separately.</a:t>
            </a:r>
          </a:p>
          <a:p>
            <a:pPr marL="342900" lvl="0" algn="l" rtl="0">
              <a:lnSpc>
                <a:spcPct val="200000"/>
              </a:lnSpc>
              <a:buClr>
                <a:schemeClr val="accent3">
                  <a:lumMod val="20000"/>
                  <a:lumOff val="80000"/>
                </a:schemeClr>
              </a:buClr>
              <a:buSzPts val="1800"/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Created user rating matrix using count as rating.</a:t>
            </a:r>
          </a:p>
          <a:p>
            <a:pPr marL="342900" lvl="0" algn="l" rtl="0">
              <a:lnSpc>
                <a:spcPct val="200000"/>
              </a:lnSpc>
              <a:buClr>
                <a:schemeClr val="accent3">
                  <a:lumMod val="20000"/>
                  <a:lumOff val="80000"/>
                </a:schemeClr>
              </a:buClr>
              <a:buSzPts val="1800"/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Trained SVD on that matrix</a:t>
            </a:r>
          </a:p>
          <a:p>
            <a:pPr marL="0" lvl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>
                  <a:lumMod val="20000"/>
                  <a:lumOff val="80000"/>
                </a:schemeClr>
              </a:buClr>
              <a:buSzPts val="1800"/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  <a:p>
            <a:pPr marL="342900" lvl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>
                  <a:lumMod val="20000"/>
                  <a:lumOff val="80000"/>
                </a:schemeClr>
              </a:buClr>
              <a:buSzPts val="1800"/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94" name="Google Shape;29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08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281108" y="256202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 u="sng" dirty="0"/>
              <a:t>RECOMMENDATION ENGINE</a:t>
            </a:r>
            <a:endParaRPr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75" y="1085222"/>
            <a:ext cx="3817453" cy="35944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52" y="1085222"/>
            <a:ext cx="4118045" cy="35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46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281108" y="256202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 u="sng" dirty="0"/>
              <a:t>PRE-PROCESSING FOR SEQUENCIAL MODELLING</a:t>
            </a:r>
            <a:endParaRPr sz="2400" u="sng" dirty="0"/>
          </a:p>
        </p:txBody>
      </p:sp>
      <p:sp>
        <p:nvSpPr>
          <p:cNvPr id="293" name="Google Shape;293;p51"/>
          <p:cNvSpPr txBox="1">
            <a:spLocks noGrp="1"/>
          </p:cNvSpPr>
          <p:nvPr>
            <p:ph type="body" idx="1"/>
          </p:nvPr>
        </p:nvSpPr>
        <p:spPr>
          <a:xfrm>
            <a:off x="452450" y="942302"/>
            <a:ext cx="6932100" cy="347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342900">
              <a:lnSpc>
                <a:spcPct val="200000"/>
              </a:lnSpc>
              <a:buClr>
                <a:schemeClr val="accent3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Imported original dataset that we manually imputed.</a:t>
            </a:r>
          </a:p>
          <a:p>
            <a:pPr marL="342900" lvl="0" algn="l" rtl="0">
              <a:lnSpc>
                <a:spcPct val="200000"/>
              </a:lnSpc>
              <a:buClr>
                <a:schemeClr val="accent3">
                  <a:lumMod val="20000"/>
                  <a:lumOff val="80000"/>
                </a:schemeClr>
              </a:buClr>
              <a:buSzPts val="1800"/>
              <a:buFont typeface="+mj-lt"/>
              <a:buAutoNum type="arabicPeriod"/>
            </a:pPr>
            <a:r>
              <a:rPr lang="en-IN" dirty="0" err="1">
                <a:solidFill>
                  <a:schemeClr val="tx1"/>
                </a:solidFill>
              </a:rPr>
              <a:t>Groupby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user_id</a:t>
            </a:r>
            <a:r>
              <a:rPr lang="en-IN" dirty="0">
                <a:solidFill>
                  <a:schemeClr val="tx1"/>
                </a:solidFill>
              </a:rPr>
              <a:t> and </a:t>
            </a:r>
            <a:r>
              <a:rPr lang="en-IN" dirty="0" err="1">
                <a:solidFill>
                  <a:schemeClr val="tx1"/>
                </a:solidFill>
              </a:rPr>
              <a:t>event_time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 marL="342900" lvl="0" algn="l" rtl="0">
              <a:lnSpc>
                <a:spcPct val="200000"/>
              </a:lnSpc>
              <a:buClr>
                <a:schemeClr val="accent3">
                  <a:lumMod val="20000"/>
                  <a:lumOff val="80000"/>
                </a:schemeClr>
              </a:buClr>
              <a:buSzPts val="1800"/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Extracted sequence of </a:t>
            </a:r>
            <a:r>
              <a:rPr lang="en-IN" dirty="0" err="1">
                <a:solidFill>
                  <a:schemeClr val="tx1"/>
                </a:solidFill>
              </a:rPr>
              <a:t>event_type</a:t>
            </a:r>
            <a:r>
              <a:rPr lang="en-IN" dirty="0">
                <a:solidFill>
                  <a:schemeClr val="tx1"/>
                </a:solidFill>
              </a:rPr>
              <a:t> for every unique user.</a:t>
            </a:r>
          </a:p>
          <a:p>
            <a:pPr marL="342900" lvl="0" algn="l" rtl="0">
              <a:lnSpc>
                <a:spcPct val="200000"/>
              </a:lnSpc>
              <a:buClr>
                <a:schemeClr val="accent3">
                  <a:lumMod val="20000"/>
                  <a:lumOff val="80000"/>
                </a:schemeClr>
              </a:buClr>
              <a:buSzPts val="1800"/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Created LSTM model to predict next </a:t>
            </a:r>
            <a:r>
              <a:rPr lang="en-IN" dirty="0" err="1">
                <a:solidFill>
                  <a:schemeClr val="tx1"/>
                </a:solidFill>
              </a:rPr>
              <a:t>event_type</a:t>
            </a:r>
            <a:r>
              <a:rPr lang="en-IN" dirty="0">
                <a:solidFill>
                  <a:schemeClr val="tx1"/>
                </a:solidFill>
              </a:rPr>
              <a:t> based on previous sequence</a:t>
            </a:r>
          </a:p>
          <a:p>
            <a:pPr marL="0" lvl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>
                  <a:lumMod val="20000"/>
                  <a:lumOff val="80000"/>
                </a:schemeClr>
              </a:buClr>
              <a:buSzPts val="1800"/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  <a:p>
            <a:pPr marL="342900" lvl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>
                  <a:lumMod val="20000"/>
                  <a:lumOff val="80000"/>
                </a:schemeClr>
              </a:buClr>
              <a:buSzPts val="1800"/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94" name="Google Shape;29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3095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281108" y="256202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 u="sng" dirty="0"/>
              <a:t>RECOMMENDATION ENGINE SEQUENCIAL MODELLING</a:t>
            </a:r>
            <a:endParaRPr sz="24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6" y="1735673"/>
            <a:ext cx="7013749" cy="22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414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281108" y="256202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 u="sng" dirty="0"/>
              <a:t>RECOMMENDATION ENGINE SEQUENCIAL MODELLING</a:t>
            </a:r>
            <a:endParaRPr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00" y="1094232"/>
            <a:ext cx="4570762" cy="37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543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281108" y="256202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 u="sng" dirty="0"/>
              <a:t>CHALLENGES IN SEQUENCIAL MODELLING</a:t>
            </a:r>
            <a:endParaRPr sz="24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393793" y="1368263"/>
            <a:ext cx="7208408" cy="191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Predicting next product ID.</a:t>
            </a:r>
          </a:p>
          <a:p>
            <a:pPr marL="342900" indent="-34290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More than 20k products.</a:t>
            </a:r>
          </a:p>
          <a:p>
            <a:pPr marL="342900" indent="-34290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Accuracy very low.</a:t>
            </a:r>
          </a:p>
        </p:txBody>
      </p:sp>
    </p:spTree>
    <p:extLst>
      <p:ext uri="{BB962C8B-B14F-4D97-AF65-F5344CB8AC3E}">
        <p14:creationId xmlns:p14="http://schemas.microsoft.com/office/powerpoint/2010/main" val="5248607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281108" y="256202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 u="sng" dirty="0"/>
              <a:t>OUR SOLUTION</a:t>
            </a:r>
            <a:endParaRPr sz="24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393793" y="1368263"/>
            <a:ext cx="7208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Embedding Layer</a:t>
            </a:r>
          </a:p>
          <a:p>
            <a:pPr marL="342900" indent="-34290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LSTM CNN hybrid architecture.</a:t>
            </a:r>
          </a:p>
          <a:p>
            <a:pPr marL="342900" indent="-34290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Accuracy much better compared to previous.</a:t>
            </a:r>
          </a:p>
        </p:txBody>
      </p:sp>
    </p:spTree>
    <p:extLst>
      <p:ext uri="{BB962C8B-B14F-4D97-AF65-F5344CB8AC3E}">
        <p14:creationId xmlns:p14="http://schemas.microsoft.com/office/powerpoint/2010/main" val="397087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287900" y="489038"/>
            <a:ext cx="4048800" cy="3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u="sng"/>
              <a:t>Null values </a:t>
            </a:r>
            <a:endParaRPr u="sng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u="sng"/>
              <a:t>After value imputation.</a:t>
            </a:r>
            <a:endParaRPr u="sng"/>
          </a:p>
        </p:txBody>
      </p:sp>
      <p:pic>
        <p:nvPicPr>
          <p:cNvPr id="146" name="Google Shape;14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8106" y="935665"/>
            <a:ext cx="4048799" cy="368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 idx="4294967295"/>
          </p:nvPr>
        </p:nvSpPr>
        <p:spPr>
          <a:xfrm>
            <a:off x="311700" y="125975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/>
              <a:t>Some insights from our dataset.</a:t>
            </a:r>
            <a:endParaRPr u="sng"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4294967295"/>
          </p:nvPr>
        </p:nvSpPr>
        <p:spPr>
          <a:xfrm>
            <a:off x="311700" y="1241726"/>
            <a:ext cx="2888700" cy="3393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accent5"/>
                </a:solidFill>
              </a:rPr>
              <a:t>Which are the expensive brands?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chemeClr val="dk1"/>
                </a:solidFill>
              </a:rPr>
              <a:t>We grouped Brands and price together and sorted price in descending order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chemeClr val="dk1"/>
                </a:solidFill>
              </a:rPr>
              <a:t>We have taken the top 10 brands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sz="1400">
                <a:solidFill>
                  <a:schemeClr val="dk1"/>
                </a:solidFill>
              </a:rPr>
              <a:t>The top 3 most expensive brands are palit, msi, gigabyte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53" name="Google Shape;15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2541" y="859475"/>
            <a:ext cx="5480942" cy="41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body" idx="4294967295"/>
          </p:nvPr>
        </p:nvSpPr>
        <p:spPr>
          <a:xfrm>
            <a:off x="87600" y="242700"/>
            <a:ext cx="69675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400" u="sng">
                <a:solidFill>
                  <a:schemeClr val="accent5"/>
                </a:solidFill>
              </a:rPr>
              <a:t>Which are the most Purchased brands?</a:t>
            </a:r>
            <a:endParaRPr sz="2400" u="sng">
              <a:solidFill>
                <a:schemeClr val="accent5"/>
              </a:solidFill>
            </a:endParaRPr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975" y="1271100"/>
            <a:ext cx="5875776" cy="36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0" y="1421663"/>
            <a:ext cx="30447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 on the EDA performed we can clearly 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visualize that the 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purchased </a:t>
            </a:r>
            <a:endParaRPr sz="25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brand is msi </a:t>
            </a:r>
            <a:endParaRPr sz="25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gigabyte and  palit.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body" idx="4294967295"/>
          </p:nvPr>
        </p:nvSpPr>
        <p:spPr>
          <a:xfrm>
            <a:off x="311700" y="242700"/>
            <a:ext cx="6658500" cy="51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400">
                <a:solidFill>
                  <a:schemeClr val="accent5"/>
                </a:solidFill>
              </a:rPr>
              <a:t>Which are the most sold categories?</a:t>
            </a:r>
            <a:endParaRPr sz="2400">
              <a:solidFill>
                <a:schemeClr val="accent5"/>
              </a:solidFill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750" y="1014900"/>
            <a:ext cx="5235875" cy="402087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2"/>
          <p:cNvSpPr txBox="1"/>
          <p:nvPr/>
        </p:nvSpPr>
        <p:spPr>
          <a:xfrm>
            <a:off x="242725" y="1261250"/>
            <a:ext cx="32121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2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sold item in our dataset is video cards 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telephone and printer.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311700" y="3111325"/>
            <a:ext cx="3048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2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least sold item in our dataset is notebook 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player(auto accessories).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body" idx="4294967295"/>
          </p:nvPr>
        </p:nvSpPr>
        <p:spPr>
          <a:xfrm>
            <a:off x="311700" y="242700"/>
            <a:ext cx="66585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400" u="sng">
                <a:solidFill>
                  <a:schemeClr val="accent5"/>
                </a:solidFill>
              </a:rPr>
              <a:t>In which month most purchases were made?</a:t>
            </a:r>
            <a:endParaRPr sz="2400" u="sng">
              <a:solidFill>
                <a:schemeClr val="accent5"/>
              </a:solidFill>
            </a:endParaRPr>
          </a:p>
        </p:txBody>
      </p:sp>
      <p:pic>
        <p:nvPicPr>
          <p:cNvPr id="174" name="Google Shape;17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99" y="1030800"/>
            <a:ext cx="4383175" cy="38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3"/>
          <p:cNvSpPr txBox="1"/>
          <p:nvPr/>
        </p:nvSpPr>
        <p:spPr>
          <a:xfrm>
            <a:off x="482825" y="1143000"/>
            <a:ext cx="390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3"/>
          <p:cNvSpPr txBox="1"/>
          <p:nvPr/>
        </p:nvSpPr>
        <p:spPr>
          <a:xfrm>
            <a:off x="541950" y="1463550"/>
            <a:ext cx="35274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January is the month with the most purchases 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February and </a:t>
            </a:r>
            <a:r>
              <a:rPr lang="en" sz="2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september being the least in terms of purchases 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made.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1465</Words>
  <Application>Microsoft Office PowerPoint</Application>
  <PresentationFormat>On-screen Show (16:9)</PresentationFormat>
  <Paragraphs>156</Paragraphs>
  <Slides>47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Roboto</vt:lpstr>
      <vt:lpstr>Roboto Slab</vt:lpstr>
      <vt:lpstr>Marina</vt:lpstr>
      <vt:lpstr>Marina</vt:lpstr>
      <vt:lpstr>Analysis of E-Commerce Dataset</vt:lpstr>
      <vt:lpstr>About our dataset</vt:lpstr>
      <vt:lpstr>Null values in our initial dataset.</vt:lpstr>
      <vt:lpstr>Criteria for value imputation</vt:lpstr>
      <vt:lpstr>Null values  After value imputation.</vt:lpstr>
      <vt:lpstr>Some insights from our dataset.</vt:lpstr>
      <vt:lpstr>PowerPoint Presentation</vt:lpstr>
      <vt:lpstr>PowerPoint Presentation</vt:lpstr>
      <vt:lpstr>PowerPoint Presentation</vt:lpstr>
      <vt:lpstr>MOST VIEWED BRANDS</vt:lpstr>
      <vt:lpstr>IN WHICH MONTH TOP SELLING BRAND HAD HIGHEST SALES?</vt:lpstr>
      <vt:lpstr>WHICH CATEGORY IN TOP PERFORMING BRAND WAS MOST POPULAR?</vt:lpstr>
      <vt:lpstr>What percentage of items bought from cart to purchase and view to purchase</vt:lpstr>
      <vt:lpstr>TIME SERIES ANALYSIS OF TOP 5 BRANDS:</vt:lpstr>
      <vt:lpstr>PRE-PROCESSING FOR TIME SERIES</vt:lpstr>
      <vt:lpstr>PALIT</vt:lpstr>
      <vt:lpstr>PACF-ACF PLOTS </vt:lpstr>
      <vt:lpstr>PowerPoint Presentation</vt:lpstr>
      <vt:lpstr>PowerPoint Presentation</vt:lpstr>
      <vt:lpstr>PowerPoint Presentation</vt:lpstr>
      <vt:lpstr>TIME SERIES: BRAND-MSI</vt:lpstr>
      <vt:lpstr>PowerPoint Presentation</vt:lpstr>
      <vt:lpstr>PowerPoint Presentation</vt:lpstr>
      <vt:lpstr>PowerPoint Presentation</vt:lpstr>
      <vt:lpstr>PowerPoint Presentation</vt:lpstr>
      <vt:lpstr>GIGABYTE</vt:lpstr>
      <vt:lpstr>PowerPoint Presentation</vt:lpstr>
      <vt:lpstr>PowerPoint Presentation</vt:lpstr>
      <vt:lpstr>PowerPoint Presentation</vt:lpstr>
      <vt:lpstr>PowerPoint Presentation</vt:lpstr>
      <vt:lpstr>ASUS</vt:lpstr>
      <vt:lpstr>PowerPoint Presentation</vt:lpstr>
      <vt:lpstr>PowerPoint Presentation</vt:lpstr>
      <vt:lpstr>PowerPoint Presentation</vt:lpstr>
      <vt:lpstr>PowerPoint Presentation</vt:lpstr>
      <vt:lpstr>SAPPHIRE</vt:lpstr>
      <vt:lpstr>PowerPoint Presentation</vt:lpstr>
      <vt:lpstr>PowerPoint Presentation</vt:lpstr>
      <vt:lpstr>PowerPoint Presentation</vt:lpstr>
      <vt:lpstr>PowerPoint Presentation</vt:lpstr>
      <vt:lpstr>PRE-PROCESSING FOR RECOMMENDATION ENGINE</vt:lpstr>
      <vt:lpstr>RECOMMENDATION ENGINE</vt:lpstr>
      <vt:lpstr>PRE-PROCESSING FOR SEQUENCIAL MODELLING</vt:lpstr>
      <vt:lpstr>RECOMMENDATION ENGINE SEQUENCIAL MODELLING</vt:lpstr>
      <vt:lpstr>RECOMMENDATION ENGINE SEQUENCIAL MODELLING</vt:lpstr>
      <vt:lpstr>CHALLENGES IN SEQUENCIAL MODELLING</vt:lpstr>
      <vt:lpstr>OUR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E-Commerce Dataset</dc:title>
  <cp:lastModifiedBy>Dell</cp:lastModifiedBy>
  <cp:revision>53</cp:revision>
  <dcterms:modified xsi:type="dcterms:W3CDTF">2022-05-13T12:19:28Z</dcterms:modified>
</cp:coreProperties>
</file>