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3" r:id="rId15"/>
    <p:sldId id="277" r:id="rId16"/>
    <p:sldId id="274" r:id="rId17"/>
    <p:sldId id="278" r:id="rId18"/>
    <p:sldId id="275" r:id="rId19"/>
    <p:sldId id="270" r:id="rId20"/>
    <p:sldId id="271" r:id="rId21"/>
    <p:sldId id="279" r:id="rId22"/>
    <p:sldId id="272" r:id="rId23"/>
    <p:sldId id="281" r:id="rId24"/>
    <p:sldId id="280" r:id="rId25"/>
    <p:sldId id="283" r:id="rId26"/>
    <p:sldId id="28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844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7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9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2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1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9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5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03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9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5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0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3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56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pia.com/" TargetMode="External"/><Relationship Id="rId2" Type="http://schemas.openxmlformats.org/officeDocument/2006/relationships/hyperlink" Target="http://www.greenart.co.kr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knet.go.kr/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 cstate="print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이규진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김하은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진서영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김민지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92800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en-US" altLang="ko-KR" smtClean="0">
                <a:solidFill>
                  <a:schemeClr val="bg1"/>
                </a:solidFill>
                <a:hlinkClick r:id="rId2"/>
              </a:rPr>
              <a:t>green-it.co.kr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데브피아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http://www.devpia.com</a:t>
            </a:r>
            <a:r>
              <a:rPr lang="en-US" altLang="ko-KR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게임잡</a:t>
            </a:r>
            <a:r>
              <a:rPr lang="en-US" altLang="ko-KR">
                <a:solidFill>
                  <a:schemeClr val="bg1"/>
                </a:solidFill>
              </a:rPr>
              <a:t>(http://gamejob.co.kr</a:t>
            </a:r>
            <a:r>
              <a:rPr lang="en-US" altLang="ko-KR" smtClean="0">
                <a:solidFill>
                  <a:schemeClr val="bg1"/>
                </a:solidFill>
              </a:rPr>
              <a:t>/)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   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7" y="1412776"/>
            <a:ext cx="7773853" cy="48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361596"/>
            <a:ext cx="7395120" cy="224676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자료를 </a:t>
            </a:r>
            <a:r>
              <a:rPr lang="ko-KR" altLang="en-US" sz="1400">
                <a:solidFill>
                  <a:schemeClr val="bg1"/>
                </a:solidFill>
              </a:rPr>
              <a:t>간단히 잘 표현하여 한 눈에 알아보기 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게시물에  </a:t>
            </a:r>
            <a:r>
              <a:rPr lang="en-US" altLang="ko-KR" sz="1400" smtClean="0">
                <a:solidFill>
                  <a:schemeClr val="bg1"/>
                </a:solidFill>
              </a:rPr>
              <a:t>‘</a:t>
            </a:r>
            <a:r>
              <a:rPr lang="ko-KR" altLang="en-US" sz="1400" smtClean="0">
                <a:solidFill>
                  <a:schemeClr val="bg1"/>
                </a:solidFill>
              </a:rPr>
              <a:t>♥</a:t>
            </a:r>
            <a:r>
              <a:rPr lang="en-US" altLang="ko-KR" sz="1400" smtClean="0">
                <a:solidFill>
                  <a:schemeClr val="bg1"/>
                </a:solidFill>
              </a:rPr>
              <a:t>’</a:t>
            </a:r>
            <a:r>
              <a:rPr lang="ko-KR" altLang="en-US" sz="1400" smtClean="0">
                <a:solidFill>
                  <a:schemeClr val="bg1"/>
                </a:solidFill>
              </a:rPr>
              <a:t>버튼이 </a:t>
            </a:r>
            <a:r>
              <a:rPr lang="ko-KR" altLang="en-US" sz="1400">
                <a:solidFill>
                  <a:schemeClr val="bg1"/>
                </a:solidFill>
              </a:rPr>
              <a:t>사용자의 참여를 유도하고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사용자 의견을 반영할 수 있어 유용하다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사용자가 </a:t>
            </a:r>
            <a:r>
              <a:rPr lang="en-US" altLang="ko-KR" sz="1400">
                <a:solidFill>
                  <a:schemeClr val="bg1"/>
                </a:solidFill>
              </a:rPr>
              <a:t>#</a:t>
            </a:r>
            <a:r>
              <a:rPr lang="ko-KR" altLang="en-US" sz="1400">
                <a:solidFill>
                  <a:schemeClr val="bg1"/>
                </a:solidFill>
              </a:rPr>
              <a:t>태그를 통해 원하는 모임을 찾을 수 있어 유용하며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sns</a:t>
            </a:r>
            <a:r>
              <a:rPr lang="ko-KR" altLang="en-US" sz="1400">
                <a:solidFill>
                  <a:schemeClr val="bg1"/>
                </a:solidFill>
              </a:rPr>
              <a:t>를 연상케하여 세련된 느낌을 준다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회원가입 </a:t>
            </a:r>
            <a:r>
              <a:rPr lang="ko-KR" altLang="en-US" sz="1400">
                <a:solidFill>
                  <a:schemeClr val="bg1"/>
                </a:solidFill>
              </a:rPr>
              <a:t>양식이 간단하고 깔끔하게 정리되어있다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서비스 </a:t>
            </a:r>
            <a:r>
              <a:rPr lang="ko-KR" altLang="en-US" sz="1400">
                <a:solidFill>
                  <a:schemeClr val="bg1"/>
                </a:solidFill>
              </a:rPr>
              <a:t>안내 창이 세련되고 깔끔하다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61" y="3710131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060" y="99226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082207"/>
            <a:ext cx="7560840" cy="246221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카테고리</a:t>
            </a:r>
            <a:r>
              <a:rPr lang="en-US" altLang="ko-KR" sz="1400">
                <a:solidFill>
                  <a:schemeClr val="bg1"/>
                </a:solidFill>
              </a:rPr>
              <a:t>) </a:t>
            </a:r>
            <a:r>
              <a:rPr lang="ko-KR" altLang="en-US" sz="1400">
                <a:solidFill>
                  <a:schemeClr val="bg1"/>
                </a:solidFill>
              </a:rPr>
              <a:t>버튼이 작고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눈에 잘 띄지 않는 곳이 위치해 찾기 힘들다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모서리 </a:t>
            </a:r>
            <a:r>
              <a:rPr lang="ko-KR" altLang="en-US" sz="1400">
                <a:solidFill>
                  <a:schemeClr val="bg1"/>
                </a:solidFill>
              </a:rPr>
              <a:t>쪽의 배너 구성이 촌스럽다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한 </a:t>
            </a:r>
            <a:r>
              <a:rPr lang="ko-KR" altLang="en-US" sz="1400">
                <a:solidFill>
                  <a:schemeClr val="bg1"/>
                </a:solidFill>
              </a:rPr>
              <a:t>페이지가 세로로 과하게 길다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홈페이지의 </a:t>
            </a:r>
            <a:r>
              <a:rPr lang="ko-KR" altLang="en-US" sz="1400">
                <a:solidFill>
                  <a:schemeClr val="bg1"/>
                </a:solidFill>
              </a:rPr>
              <a:t>개설 의도나 용도가 무엇인 지 잘 나타나있지 않다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카테고리의 </a:t>
            </a:r>
            <a:r>
              <a:rPr lang="ko-KR" altLang="en-US" sz="1400">
                <a:solidFill>
                  <a:schemeClr val="bg1"/>
                </a:solidFill>
              </a:rPr>
              <a:t>분류 기준이 모호하다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게시물의 </a:t>
            </a:r>
            <a:r>
              <a:rPr lang="ko-KR" altLang="en-US" sz="1400">
                <a:solidFill>
                  <a:schemeClr val="bg1"/>
                </a:solidFill>
              </a:rPr>
              <a:t>균형이 맞지 않아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부자연스럽다</a:t>
            </a:r>
            <a:r>
              <a:rPr lang="en-US" altLang="ko-KR" sz="1400">
                <a:solidFill>
                  <a:schemeClr val="bg1"/>
                </a:solidFill>
              </a:rPr>
              <a:t>.(</a:t>
            </a:r>
            <a:r>
              <a:rPr lang="ko-KR" altLang="en-US" sz="1400">
                <a:solidFill>
                  <a:schemeClr val="bg1"/>
                </a:solidFill>
              </a:rPr>
              <a:t>왼쪽으로 치우침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1757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176072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하단의 아이콘이 의미를 잘 반영해 사용자가 이해하기 쉽게 만들었다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메뉴가 간결하고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글자 크기가 커서 보기 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6872" y="4797151"/>
            <a:ext cx="7200800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상단 바의 대분류 메뉴에 마우스 포인터를 두면  마우스 포인터의 모양은 변하나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클릭 </a:t>
            </a:r>
            <a:r>
              <a:rPr lang="ko-KR" altLang="en-US" sz="1400">
                <a:solidFill>
                  <a:schemeClr val="bg1"/>
                </a:solidFill>
              </a:rPr>
              <a:t>시 상세 내용 페이지로 이동하지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하단의 </a:t>
            </a:r>
            <a:r>
              <a:rPr lang="ko-KR" altLang="en-US" sz="1400">
                <a:solidFill>
                  <a:schemeClr val="bg1"/>
                </a:solidFill>
              </a:rPr>
              <a:t>지점 별 태그에 마우스 포인터를 두면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마우스 포인터의 모양은 변하나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각 지점  </a:t>
            </a:r>
            <a:r>
              <a:rPr lang="ko-KR" altLang="en-US" sz="1400">
                <a:solidFill>
                  <a:schemeClr val="bg1"/>
                </a:solidFill>
              </a:rPr>
              <a:t>별 사이트로 이동하지는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데브피아</a:t>
            </a:r>
            <a:r>
              <a:rPr lang="en-US" altLang="ko-KR" smtClean="0"/>
              <a:t>(devpia.com</a:t>
            </a:r>
            <a:r>
              <a:rPr lang="en-US" altLang="ko-KR"/>
              <a:t>/)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73211" cy="51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데브피아</a:t>
            </a:r>
            <a:r>
              <a:rPr lang="en-US" altLang="ko-KR"/>
              <a:t>(devpia.com</a:t>
            </a:r>
            <a:r>
              <a:rPr lang="en-US" altLang="ko-KR" smtClean="0"/>
              <a:t>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사이트가 마을이라는 다양한 주제의 커뮤니티로 구성되어있어 </a:t>
            </a:r>
            <a:r>
              <a:rPr lang="ko-KR" altLang="en-US" sz="1400">
                <a:solidFill>
                  <a:schemeClr val="bg1"/>
                </a:solidFill>
              </a:rPr>
              <a:t>흥미를 유발시킨다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768752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글씨가 작고 원하는 정보를 </a:t>
            </a:r>
            <a:r>
              <a:rPr lang="ko-KR" altLang="en-US" sz="1400" smtClean="0">
                <a:solidFill>
                  <a:schemeClr val="bg1"/>
                </a:solidFill>
              </a:rPr>
              <a:t>찾기 어렵다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메인메뉴의 목록을 눌러 이동한 사이트와 메인메뉴 사이의 연관성이 </a:t>
            </a:r>
            <a:r>
              <a:rPr lang="ko-KR" altLang="en-US" sz="1400">
                <a:solidFill>
                  <a:schemeClr val="bg1"/>
                </a:solidFill>
              </a:rPr>
              <a:t>없어 </a:t>
            </a:r>
            <a:r>
              <a:rPr lang="ko-KR" altLang="en-US" sz="1400" smtClean="0">
                <a:solidFill>
                  <a:schemeClr val="bg1"/>
                </a:solidFill>
              </a:rPr>
              <a:t>보인다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r>
              <a:rPr lang="en-US" altLang="ko-KR" sz="1400" smtClean="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디자인이 통일되지 </a:t>
            </a:r>
            <a:r>
              <a:rPr lang="ko-KR" altLang="en-US" sz="1400" smtClean="0">
                <a:solidFill>
                  <a:schemeClr val="bg1"/>
                </a:solidFill>
              </a:rPr>
              <a:t>않아 부자연스럽다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전체적으로 웹사이트의 디자인이 난잡하다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게임잡</a:t>
            </a:r>
            <a:r>
              <a:rPr lang="en-US" altLang="ko-KR" smtClean="0"/>
              <a:t>(gamejob.co.kr)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59"/>
            <a:ext cx="7956376" cy="49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게임잡</a:t>
            </a:r>
            <a:r>
              <a:rPr lang="en-US" altLang="ko-KR"/>
              <a:t>(gamejob.co.kr)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웹사이트의 용도가 뚜렷하고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직접적으로 드러난다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웹사이트의 목록들이 </a:t>
            </a:r>
            <a:r>
              <a:rPr lang="ko-KR" altLang="en-US" sz="1400">
                <a:solidFill>
                  <a:schemeClr val="bg1"/>
                </a:solidFill>
              </a:rPr>
              <a:t>심플하게 잘 </a:t>
            </a:r>
            <a:r>
              <a:rPr lang="ko-KR" altLang="en-US" sz="1400" smtClean="0">
                <a:solidFill>
                  <a:schemeClr val="bg1"/>
                </a:solidFill>
              </a:rPr>
              <a:t>구현되었다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371477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 </a:t>
            </a: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309688"/>
            <a:ext cx="79057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정보구조</a:t>
            </a:r>
            <a:r>
              <a:rPr lang="ko-KR" altLang="en-US" smtClean="0"/>
              <a:t> 설계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79512" y="1628800"/>
          <a:ext cx="8892480" cy="448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876256"/>
              </a:tblGrid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알림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업계동향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시험일정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공모전 정보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공지사항을 비롯해 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IT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업계동향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자격증 정보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공모전 정보를 담는다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탭의 이름이 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NEWS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인 만큼 최신 트렌드에 맞게 새소식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당월의 시험정보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공모전을 업로드 할 계획이다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5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기업</a:t>
                      </a:r>
                      <a:r>
                        <a:rPr lang="en-US" altLang="ko-KR" b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b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인재정보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기업정보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인재정보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IT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분야에 관심있는 분들을 위한 사이트이기 때문에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관련 기업 정보들을 확인할 수 있다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또한 개인의 인재 정보를 등록할 수 있다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 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관련교육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온라인교육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&gt;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관련기관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온라인교육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&gt;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관련사이트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자격증정보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크게 오프라인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온라인교육과 자격증 정보 탭으로 나뉜다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오프라인 교육에는 관련기관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학교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학원 등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이 있고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온라인교육에는 관련사이트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오픈소스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프로그램지원 등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이 있다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 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커뮤니티</a:t>
                      </a:r>
                      <a:endParaRPr lang="ko-KR" altLang="en-US" b="1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(Q&amp;A,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포트폴리오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 공유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자소서 공유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면접후기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자유게시판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이벤트</a:t>
                      </a:r>
                      <a:r>
                        <a:rPr lang="en-US" altLang="ko-KR" sz="1600" b="0" baseline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600" b="0" smtClean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이 메뉴에서는 사용자들이 정보를 공유할 수 있다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 Q&amp;A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탭에서는 컴퓨터사양과 코드관련정보를 문의할 수 있고 서로 답할 수 있다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 </a:t>
                      </a:r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자기소개서와 포트톨리오 공유를 통해 피드백으로 실력향상을 할 수 있다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나눔바른고딕" pitchFamily="50" charset="-127"/>
                          <a:ea typeface="나눔바른고딕" pitchFamily="50" charset="-127"/>
                        </a:rPr>
                        <a:t>.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 smtClean="0"/>
              <a:t>– HOME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060848"/>
            <a:ext cx="4427984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16016" y="2060848"/>
            <a:ext cx="4572000" cy="4797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07971" y="1268760"/>
            <a:ext cx="2736304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교육  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온라인교육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자격증정보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관련학교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학과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84122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▶국비지원교육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69301" y="2750081"/>
            <a:ext cx="686476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9301" y="2377560"/>
            <a:ext cx="160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국비지원교</a:t>
            </a:r>
            <a:r>
              <a:rPr lang="ko-KR" altLang="en-US" dirty="0">
                <a:solidFill>
                  <a:schemeClr val="bg1"/>
                </a:solidFill>
              </a:rPr>
              <a:t>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0456" y="2496784"/>
            <a:ext cx="2133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HOME&gt;</a:t>
            </a:r>
            <a:r>
              <a:rPr lang="ko-KR" altLang="en-US" sz="1000" b="1" dirty="0" smtClean="0"/>
              <a:t>관련정보</a:t>
            </a:r>
            <a:r>
              <a:rPr lang="en-US" altLang="ko-KR" sz="1000" b="1" dirty="0" smtClean="0"/>
              <a:t>&gt;</a:t>
            </a:r>
            <a:r>
              <a:rPr lang="ko-KR" altLang="en-US" sz="1000" b="1" dirty="0" smtClean="0"/>
              <a:t>오프라인 교육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 flipV="1">
            <a:off x="1669301" y="5517231"/>
            <a:ext cx="6863138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6179" y="346780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취업성공 패키</a:t>
            </a:r>
            <a:r>
              <a:rPr lang="ko-KR" altLang="en-US" sz="1200" dirty="0">
                <a:solidFill>
                  <a:schemeClr val="bg1"/>
                </a:solidFill>
              </a:rPr>
              <a:t>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61617" y="374480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실업자 내일 배움 카드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39280" y="2857348"/>
            <a:ext cx="178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신청방</a:t>
            </a:r>
            <a:r>
              <a:rPr lang="ko-KR" altLang="en-US" sz="1600" dirty="0">
                <a:solidFill>
                  <a:schemeClr val="bg1"/>
                </a:solidFill>
              </a:rPr>
              <a:t>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92515" y="5118537"/>
            <a:ext cx="222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취업성공 패키지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37487" y="3384766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37487" y="4162554"/>
            <a:ext cx="2009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동영상 시청을 합니다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</a:rPr>
              <a:t>어떻게 </a:t>
            </a:r>
            <a:r>
              <a:rPr lang="en-US" altLang="ko-KR" sz="1200" b="1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949126" y="3384766"/>
            <a:ext cx="192543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84601" y="4137588"/>
            <a:ext cx="2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hlinkClick r:id="rId2"/>
              </a:rPr>
              <a:t>www.worknet.go.kr</a:t>
            </a:r>
            <a:r>
              <a:rPr lang="ko-KR" altLang="en-US" sz="1200" b="1" dirty="0"/>
              <a:t> </a:t>
            </a:r>
            <a:r>
              <a:rPr lang="ko-KR" altLang="en-US" sz="1200" b="1" dirty="0">
                <a:solidFill>
                  <a:schemeClr val="bg1"/>
                </a:solidFill>
              </a:rPr>
              <a:t>구직인증 신청하기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56176" y="3376178"/>
            <a:ext cx="192543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56176" y="413758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거주지 관할지역 고용지원센터 찾기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2088" y="3237678"/>
            <a:ext cx="92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신청방</a:t>
            </a:r>
            <a:r>
              <a:rPr lang="ko-KR" altLang="en-US" sz="1200" dirty="0">
                <a:solidFill>
                  <a:schemeClr val="bg1"/>
                </a:solidFill>
              </a:rPr>
              <a:t>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37487" y="5949280"/>
            <a:ext cx="6344123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07971" y="1268760"/>
            <a:ext cx="2736304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오프라인 교육</a:t>
            </a:r>
            <a:r>
              <a:rPr lang="ko-KR" altLang="en-US" sz="1000" b="1" dirty="0" smtClean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온라인교육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자격증정보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1547664" y="2776581"/>
            <a:ext cx="698165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1" y="2528340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▶온라인 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0375" y="250750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HOME &gt;</a:t>
            </a:r>
            <a:r>
              <a:rPr lang="ko-KR" altLang="en-US" sz="1000" b="1" dirty="0" smtClean="0"/>
              <a:t>관련정보</a:t>
            </a:r>
            <a:r>
              <a:rPr lang="en-US" altLang="ko-KR" sz="1000" b="1" dirty="0" smtClean="0"/>
              <a:t>&gt;</a:t>
            </a:r>
            <a:r>
              <a:rPr lang="ko-KR" altLang="en-US" sz="1000" b="1" dirty="0" smtClean="0"/>
              <a:t>온라인 교육</a:t>
            </a:r>
            <a:endParaRPr lang="ko-KR" alt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77853" y="3574103"/>
            <a:ext cx="1583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그래픽스 운용     　　　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8242" y="3330650"/>
            <a:ext cx="577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chemeClr val="bg1"/>
                </a:solidFill>
              </a:rPr>
              <a:t>*</a:t>
            </a:r>
            <a:r>
              <a:rPr lang="en-US" altLang="ko-KR" sz="1000" dirty="0" smtClean="0">
                <a:solidFill>
                  <a:schemeClr val="bg1"/>
                </a:solidFill>
              </a:rPr>
              <a:t>GTQ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0743" y="2933385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dirty="0" smtClean="0">
                <a:solidFill>
                  <a:schemeClr val="bg1"/>
                </a:solidFill>
              </a:rPr>
              <a:t>웹 디자인 기능사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3774158"/>
            <a:ext cx="1453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활용능력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2146" y="397675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그래픽특강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1134" y="4207398"/>
            <a:ext cx="864096" cy="246221"/>
          </a:xfrm>
          <a:prstGeom prst="rect">
            <a:avLst/>
          </a:prstGeom>
          <a:solidFill>
            <a:srgbClr val="3D3844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전산회계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1615" y="2405787"/>
            <a:ext cx="20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웹 디자인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26235" y="3241044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40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30375" y="3230448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26235" y="5614027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59881" y="3254133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1626235" y="5079117"/>
            <a:ext cx="69203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49759" y="3974213"/>
            <a:ext cx="15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</a:rPr>
              <a:t>CSS-</a:t>
            </a:r>
            <a:r>
              <a:rPr lang="ko-KR" altLang="en-US" sz="1200" dirty="0" smtClean="0">
                <a:solidFill>
                  <a:schemeClr val="bg1"/>
                </a:solidFill>
              </a:rPr>
              <a:t>기초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05791" y="3961124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</a:rPr>
              <a:t>CSS-</a:t>
            </a:r>
            <a:r>
              <a:rPr lang="ko-KR" altLang="en-US" sz="1200" dirty="0" smtClean="0">
                <a:solidFill>
                  <a:schemeClr val="bg1"/>
                </a:solidFill>
              </a:rPr>
              <a:t>중급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09281" y="3933756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>
                <a:solidFill>
                  <a:schemeClr val="bg1"/>
                </a:solidFill>
              </a:rPr>
              <a:t>CSS-</a:t>
            </a:r>
            <a:r>
              <a:rPr lang="ko-KR" altLang="en-US" sz="1200" dirty="0">
                <a:solidFill>
                  <a:schemeClr val="bg1"/>
                </a:solidFill>
              </a:rPr>
              <a:t>고급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2880" y="2842668"/>
            <a:ext cx="253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Dreamweaver HTML/CSS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13163" y="5124836"/>
            <a:ext cx="116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Illustrator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59881" y="5614027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0374" y="5597963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9759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20119" y="6318043"/>
            <a:ext cx="205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Illustrator </a:t>
            </a:r>
            <a:r>
              <a:rPr lang="ko-KR" altLang="en-US" sz="1000" dirty="0">
                <a:solidFill>
                  <a:schemeClr val="bg1"/>
                </a:solidFill>
              </a:rPr>
              <a:t>기초와 </a:t>
            </a:r>
            <a:r>
              <a:rPr lang="en-US" altLang="ko-KR" sz="1000" dirty="0" err="1">
                <a:solidFill>
                  <a:schemeClr val="bg1"/>
                </a:solidFill>
              </a:rPr>
              <a:t>Objectdrawing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편집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32235" y="6338340"/>
            <a:ext cx="196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Drawing</a:t>
            </a:r>
            <a:r>
              <a:rPr lang="ko-KR" altLang="en-US" sz="1000" dirty="0">
                <a:solidFill>
                  <a:schemeClr val="bg1"/>
                </a:solidFill>
              </a:rPr>
              <a:t>의 이해와 </a:t>
            </a:r>
            <a:r>
              <a:rPr lang="en-US" altLang="ko-KR" sz="1000" dirty="0" err="1">
                <a:solidFill>
                  <a:schemeClr val="bg1"/>
                </a:solidFill>
              </a:rPr>
              <a:t>Simbol</a:t>
            </a:r>
            <a:r>
              <a:rPr lang="en-US" altLang="ko-KR" sz="1000" dirty="0">
                <a:solidFill>
                  <a:schemeClr val="bg1"/>
                </a:solidFill>
              </a:rPr>
              <a:t>, Pattern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20206" y="6338340"/>
            <a:ext cx="2109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Typography</a:t>
            </a:r>
            <a:r>
              <a:rPr lang="ko-KR" altLang="en-US" sz="1000" dirty="0">
                <a:solidFill>
                  <a:schemeClr val="bg1"/>
                </a:solidFill>
              </a:rPr>
              <a:t>와 고급디자인 기법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알림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기업</a:t>
            </a:r>
            <a:r>
              <a:rPr lang="en-US" altLang="ko-KR" sz="1000" smtClean="0">
                <a:solidFill>
                  <a:prstClr val="white"/>
                </a:solidFill>
              </a:rPr>
              <a:t>/</a:t>
            </a:r>
            <a:r>
              <a:rPr lang="ko-KR" altLang="en-US" sz="1000" smtClean="0">
                <a:solidFill>
                  <a:prstClr val="white"/>
                </a:solidFill>
              </a:rPr>
              <a:t>인재정보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관련정보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커뮤니티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07971" y="1268760"/>
            <a:ext cx="2736304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prstClr val="white">
                    <a:lumMod val="65000"/>
                  </a:prstClr>
                </a:solidFill>
              </a:rPr>
              <a:t>오프라인 교육</a:t>
            </a:r>
            <a:r>
              <a:rPr lang="ko-KR" altLang="en-US" sz="1000" b="1" dirty="0" smtClean="0">
                <a:solidFill>
                  <a:prstClr val="white">
                    <a:lumMod val="65000"/>
                  </a:prstClr>
                </a:solidFill>
              </a:rPr>
              <a:t>  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온라인교육</a:t>
            </a:r>
            <a:r>
              <a:rPr lang="ko-KR" altLang="en-US" sz="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 정보</a:t>
            </a:r>
            <a:endParaRPr lang="en-US" altLang="ko-KR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1547664" y="2776581"/>
            <a:ext cx="698165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0375" y="250750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HOME &gt;</a:t>
            </a:r>
            <a:r>
              <a:rPr lang="ko-KR" altLang="en-US" sz="1000" dirty="0" smtClean="0">
                <a:solidFill>
                  <a:prstClr val="black"/>
                </a:solidFill>
              </a:rPr>
              <a:t>관련정보</a:t>
            </a:r>
            <a:r>
              <a:rPr lang="en-US" altLang="ko-KR" sz="1000" dirty="0" smtClean="0">
                <a:solidFill>
                  <a:prstClr val="black"/>
                </a:solidFill>
              </a:rPr>
              <a:t>&gt;</a:t>
            </a:r>
            <a:r>
              <a:rPr lang="ko-KR" altLang="en-US" sz="1000" dirty="0" smtClean="0">
                <a:solidFill>
                  <a:prstClr val="black"/>
                </a:solidFill>
              </a:rPr>
              <a:t>자격증 정보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1626235" y="5079117"/>
            <a:ext cx="69203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9759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10369" y="2596916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▶ 자격증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374" y="3002613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웹 디자인 기능사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1568" y="3215313"/>
            <a:ext cx="1302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그래픽스 운용 기능사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4344" y="4004317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정보처리기능</a:t>
            </a:r>
            <a:r>
              <a:rPr lang="ko-KR" altLang="en-US" sz="1000" dirty="0">
                <a:solidFill>
                  <a:schemeClr val="bg1"/>
                </a:solidFill>
              </a:rPr>
              <a:t>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6917" y="3615423"/>
            <a:ext cx="12607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멀티미디어 </a:t>
            </a:r>
            <a:r>
              <a:rPr lang="ko-KR" altLang="en-US" sz="1000" dirty="0" err="1">
                <a:solidFill>
                  <a:schemeClr val="bg1"/>
                </a:solidFill>
              </a:rPr>
              <a:t>컨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텐츠</a:t>
            </a:r>
            <a:r>
              <a:rPr lang="ko-KR" altLang="en-US" sz="1000" dirty="0" smtClean="0">
                <a:solidFill>
                  <a:schemeClr val="bg1"/>
                </a:solidFill>
              </a:rPr>
              <a:t> 제작 전문가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4" y="2845981"/>
            <a:ext cx="220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웹 디자인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64213" y="3256706"/>
            <a:ext cx="6392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기본정보</a:t>
            </a:r>
            <a:r>
              <a:rPr lang="en-US" altLang="ko-KR" sz="1600" dirty="0" smtClean="0">
                <a:solidFill>
                  <a:schemeClr val="bg1"/>
                </a:solidFill>
              </a:rPr>
              <a:t>:</a:t>
            </a:r>
            <a:r>
              <a:rPr lang="ko-KR" altLang="en-US" sz="1600" dirty="0">
                <a:solidFill>
                  <a:schemeClr val="bg1"/>
                </a:solidFill>
              </a:rPr>
              <a:t>시스템 자원 및 </a:t>
            </a:r>
            <a:r>
              <a:rPr lang="en-US" altLang="ko-KR" sz="1600" dirty="0">
                <a:solidFill>
                  <a:schemeClr val="bg1"/>
                </a:solidFill>
              </a:rPr>
              <a:t>S/W</a:t>
            </a:r>
            <a:r>
              <a:rPr lang="ko-KR" altLang="en-US" sz="1600" dirty="0">
                <a:solidFill>
                  <a:schemeClr val="bg1"/>
                </a:solidFill>
              </a:rPr>
              <a:t>를 이용하여 홈페이지를 디자인하는 업무를 수행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52457" y="406587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자세히 보기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52457" y="5124836"/>
            <a:ext cx="341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컴퓨터 그래픽스 운용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49759" y="5538712"/>
            <a:ext cx="5202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수행직무</a:t>
            </a:r>
            <a:r>
              <a:rPr lang="en-US" altLang="ko-KR" sz="1600" dirty="0" smtClean="0">
                <a:solidFill>
                  <a:schemeClr val="bg1"/>
                </a:solidFill>
              </a:rPr>
              <a:t>:</a:t>
            </a:r>
            <a:r>
              <a:rPr lang="ko-KR" altLang="en-US" sz="1600" dirty="0">
                <a:solidFill>
                  <a:schemeClr val="bg1"/>
                </a:solidFill>
              </a:rPr>
              <a:t>디자인에 관한 기초이론지식을 가지고 시각디자인과 관련된 광도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편집 포장디자인 등의 원고지시에 의한 컴퓨터 활용을 능숙하게 수행한다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49759" y="636729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자세히 보기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1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집보내조 </a:t>
            </a:r>
            <a:r>
              <a:rPr lang="en-US" altLang="ko-KR" smtClean="0">
                <a:solidFill>
                  <a:schemeClr val="bg1"/>
                </a:solidFill>
              </a:rPr>
              <a:t>(3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이규</a:t>
            </a:r>
            <a:r>
              <a:rPr lang="ko-KR" altLang="en-US">
                <a:solidFill>
                  <a:schemeClr val="bg1"/>
                </a:solidFill>
              </a:rPr>
              <a:t>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김하</a:t>
            </a:r>
            <a:r>
              <a:rPr lang="ko-KR" altLang="en-US">
                <a:solidFill>
                  <a:schemeClr val="bg1"/>
                </a:solidFill>
              </a:rPr>
              <a:t>은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진서영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김민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Words>1020</Words>
  <Application>Microsoft Office PowerPoint</Application>
  <PresentationFormat>화면 슬라이드 쇼(4:3)</PresentationFormat>
  <Paragraphs>219</Paragraphs>
  <Slides>26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온오프믹스(onoffmix.com)</vt:lpstr>
      <vt:lpstr>디자인리서치 – 디자인리서치 – 온오프믹스(onoffmix.com)</vt:lpstr>
      <vt:lpstr>디자인리서치 – 그린컴퓨터(green-it.co.kr)</vt:lpstr>
      <vt:lpstr>디자인리서치 – 그린컴퓨터(green-it.co.kr)</vt:lpstr>
      <vt:lpstr>디자인리서치 – 데브피아(devpia.com/)</vt:lpstr>
      <vt:lpstr>디자인리서치 – 데브피아(devpia.com/)</vt:lpstr>
      <vt:lpstr>디자인리서치 – 게임잡(gamejob.co.kr)</vt:lpstr>
      <vt:lpstr>디자인리서치 – 게임잡(gamejob.co.kr)</vt:lpstr>
      <vt:lpstr>기획 방안</vt:lpstr>
      <vt:lpstr>정보구조 설계</vt:lpstr>
      <vt:lpstr>정보구조 설계</vt:lpstr>
      <vt:lpstr>레이아웃 – HOME</vt:lpstr>
      <vt:lpstr>레이아웃&gt;기업/인재정보</vt:lpstr>
      <vt:lpstr>레이아웃&gt;기업/인재정보&gt;기업정보</vt:lpstr>
      <vt:lpstr>레이아웃&gt;기업/인재정보&gt;기업정보</vt:lpstr>
      <vt:lpstr>레이아웃&gt;기업/인재정보&gt;기업정보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121</cp:revision>
  <dcterms:created xsi:type="dcterms:W3CDTF">2006-10-05T04:04:58Z</dcterms:created>
  <dcterms:modified xsi:type="dcterms:W3CDTF">2018-07-25T06:14:56Z</dcterms:modified>
</cp:coreProperties>
</file>