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7" r:id="rId3"/>
    <p:sldId id="258" r:id="rId4"/>
    <p:sldId id="268" r:id="rId5"/>
    <p:sldId id="266" r:id="rId6"/>
    <p:sldId id="276" r:id="rId7"/>
    <p:sldId id="277" r:id="rId8"/>
    <p:sldId id="271" r:id="rId9"/>
    <p:sldId id="259" r:id="rId10"/>
    <p:sldId id="262" r:id="rId11"/>
    <p:sldId id="263" r:id="rId12"/>
    <p:sldId id="265" r:id="rId13"/>
    <p:sldId id="272" r:id="rId14"/>
    <p:sldId id="260" r:id="rId15"/>
    <p:sldId id="273" r:id="rId16"/>
    <p:sldId id="274" r:id="rId17"/>
    <p:sldId id="275" r:id="rId18"/>
    <p:sldId id="261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BEC0"/>
    <a:srgbClr val="E87652"/>
    <a:srgbClr val="F5AC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8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D2BD-574B-4AA1-AA71-746D41872FD6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4011-6A48-4487-BAEF-DCE5A44AC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423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D2BD-574B-4AA1-AA71-746D41872FD6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4011-6A48-4487-BAEF-DCE5A44AC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803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D2BD-574B-4AA1-AA71-746D41872FD6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4011-6A48-4487-BAEF-DCE5A44AC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152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D2BD-574B-4AA1-AA71-746D41872FD6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4011-6A48-4487-BAEF-DCE5A44AC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4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D2BD-574B-4AA1-AA71-746D41872FD6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4011-6A48-4487-BAEF-DCE5A44AC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432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D2BD-574B-4AA1-AA71-746D41872FD6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4011-6A48-4487-BAEF-DCE5A44AC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291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D2BD-574B-4AA1-AA71-746D41872FD6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4011-6A48-4487-BAEF-DCE5A44AC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601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D2BD-574B-4AA1-AA71-746D41872FD6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4011-6A48-4487-BAEF-DCE5A44AC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887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D2BD-574B-4AA1-AA71-746D41872FD6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4011-6A48-4487-BAEF-DCE5A44AC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527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D2BD-574B-4AA1-AA71-746D41872FD6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4011-6A48-4487-BAEF-DCE5A44AC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362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D2BD-574B-4AA1-AA71-746D41872FD6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4011-6A48-4487-BAEF-DCE5A44AC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28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0D2BD-574B-4AA1-AA71-746D41872FD6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14011-6A48-4487-BAEF-DCE5A44AC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86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randchallenge.amorepacific.com/competition/main.jsp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868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16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5" y="1570430"/>
            <a:ext cx="2047875" cy="3646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89483" y="5199786"/>
            <a:ext cx="1604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</a:rPr>
              <a:t>icolor </a:t>
            </a:r>
            <a:r>
              <a:rPr lang="en-US" altLang="ko-KR" sz="3600" b="1" smtClean="0">
                <a:solidFill>
                  <a:schemeClr val="bg1"/>
                </a:solidFill>
              </a:rPr>
              <a:t> </a:t>
            </a:r>
            <a:endParaRPr lang="ko-KR" altLang="en-US" sz="3600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611" y="5676839"/>
            <a:ext cx="2533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</a:rPr>
              <a:t>Ver. mobile &amp; web </a:t>
            </a:r>
            <a:endParaRPr lang="ko-KR" altLang="en-US" sz="240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049874" y="6211616"/>
            <a:ext cx="14478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28919" y="6211616"/>
            <a:ext cx="2237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</a:rPr>
              <a:t>http</a:t>
            </a:r>
            <a:r>
              <a:rPr lang="en-US" altLang="ko-KR" sz="1400">
                <a:solidFill>
                  <a:schemeClr val="bg1"/>
                </a:solidFill>
              </a:rPr>
              <a:t>://www.icolor.io</a:t>
            </a:r>
            <a:r>
              <a:rPr lang="en-US" altLang="ko-KR" sz="1400" smtClean="0">
                <a:solidFill>
                  <a:schemeClr val="bg1"/>
                </a:solidFill>
              </a:rPr>
              <a:t>/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3653884" y="911363"/>
            <a:ext cx="5380049" cy="2036182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9000" b="1" smtClean="0">
                <a:solidFill>
                  <a:srgbClr val="EBBEC0"/>
                </a:solidFill>
              </a:rPr>
              <a:t>*</a:t>
            </a:r>
          </a:p>
          <a:p>
            <a:pPr marR="0" lvl="0" algn="l" defTabSz="914400" rtl="0" eaLnBrk="1" fontAlgn="auto" latinLnBrk="1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- </a:t>
            </a:r>
            <a:r>
              <a:rPr lang="ko-KR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오프라인으로 퍼스널 컬러진단이 가능하다</a:t>
            </a:r>
            <a:r>
              <a:rPr lang="en-US" altLang="ko-KR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</a:p>
          <a:p>
            <a:pPr marR="0" lvl="0" algn="l" defTabSz="914400" rtl="0" eaLnBrk="1" fontAlgn="auto" latinLnBrk="1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- </a:t>
            </a:r>
            <a:r>
              <a:rPr lang="ko-KR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진단 결과에 따른 헤어</a:t>
            </a:r>
            <a:r>
              <a:rPr lang="en-US" altLang="ko-KR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, </a:t>
            </a:r>
            <a:r>
              <a:rPr lang="ko-KR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메이크업</a:t>
            </a:r>
            <a:r>
              <a:rPr lang="en-US" altLang="ko-KR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, </a:t>
            </a:r>
            <a:r>
              <a:rPr lang="ko-KR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코디 등을 추천해준다</a:t>
            </a:r>
            <a:r>
              <a:rPr lang="en-US" altLang="ko-KR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</a:p>
          <a:p>
            <a:pPr marR="0" lvl="0" algn="l" defTabSz="914400" rtl="0" eaLnBrk="1" fontAlgn="auto" latinLnBrk="1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- </a:t>
            </a:r>
            <a:r>
              <a:rPr lang="ko-KR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카메라 기능을 사용해 자신과 어울리는 색을 알아볼 수 있다</a:t>
            </a:r>
            <a:r>
              <a:rPr lang="en-US" altLang="ko-KR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  <a:endParaRPr kumimoji="0" lang="ko-KR" altLang="en-US" sz="400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747475" y="5138376"/>
            <a:ext cx="3665753" cy="6766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400" y="3996293"/>
            <a:ext cx="2116667" cy="1955799"/>
          </a:xfrm>
          <a:prstGeom prst="rect">
            <a:avLst/>
          </a:prstGeom>
        </p:spPr>
      </p:pic>
      <p:pic>
        <p:nvPicPr>
          <p:cNvPr id="14" name="그림 13" descr="icolor_Q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75095" y="5203876"/>
            <a:ext cx="3600897" cy="570724"/>
          </a:xfrm>
          <a:prstGeom prst="rect">
            <a:avLst/>
          </a:prstGeom>
        </p:spPr>
      </p:pic>
      <p:cxnSp>
        <p:nvCxnSpPr>
          <p:cNvPr id="23" name="직선 화살표 연결선 22"/>
          <p:cNvCxnSpPr/>
          <p:nvPr/>
        </p:nvCxnSpPr>
        <p:spPr>
          <a:xfrm>
            <a:off x="6649433" y="4961018"/>
            <a:ext cx="76205" cy="161183"/>
          </a:xfrm>
          <a:prstGeom prst="straightConnector1">
            <a:avLst/>
          </a:prstGeom>
          <a:ln w="28575">
            <a:solidFill>
              <a:srgbClr val="F5AC8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내용 개체 틀 2"/>
          <p:cNvSpPr txBox="1">
            <a:spLocks/>
          </p:cNvSpPr>
          <p:nvPr/>
        </p:nvSpPr>
        <p:spPr>
          <a:xfrm>
            <a:off x="3653884" y="2947545"/>
            <a:ext cx="5124775" cy="2318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4100" b="1" smtClean="0">
                <a:solidFill>
                  <a:srgbClr val="EBBEC0"/>
                </a:solidFill>
              </a:rPr>
              <a:t>merit</a:t>
            </a:r>
          </a:p>
          <a:p>
            <a:pPr marR="0" lvl="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- </a:t>
            </a:r>
            <a:r>
              <a:rPr lang="ko-KR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다양한 컨텐츠로 이루어져 있다</a:t>
            </a: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</a:p>
          <a:p>
            <a:pPr marR="0" lvl="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- </a:t>
            </a:r>
            <a:r>
              <a:rPr lang="ko-KR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키워드 검색을 통해 원하는 정보를 쉽게 찾을 수 있다</a:t>
            </a: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</a:p>
          <a:p>
            <a:pPr marR="0" lvl="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- </a:t>
            </a:r>
            <a:r>
              <a:rPr lang="ko-KR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전문가의 자료를 근거로 하여</a:t>
            </a: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, </a:t>
            </a:r>
            <a:r>
              <a:rPr lang="ko-KR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신뢰도가 높아보인다</a:t>
            </a: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</a:p>
          <a:p>
            <a:pPr marR="0" lvl="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- </a:t>
            </a:r>
            <a:r>
              <a:rPr lang="ko-KR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어플과 웹사이트에 대해 </a:t>
            </a:r>
            <a:r>
              <a:rPr lang="ko-KR" altLang="en-US" sz="1600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문의할 수 있는 수단</a:t>
            </a:r>
            <a:r>
              <a:rPr lang="ko-KR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이</a:t>
            </a:r>
            <a:r>
              <a:rPr lang="ko-KR" altLang="en-US" sz="1600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ko-KR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다양하다</a:t>
            </a: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</a:p>
          <a:p>
            <a:pPr marR="0" lvl="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ko-KR" altLang="en-US" sz="210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54552" y="5883987"/>
            <a:ext cx="29787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그림</a:t>
            </a: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 </a:t>
            </a: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아이컬러 모바일 앱 고객지원 탭</a:t>
            </a: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문의수단</a:t>
            </a: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72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59"/>
            <a:ext cx="9144000" cy="6858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5" y="1570430"/>
            <a:ext cx="2047875" cy="3646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89483" y="5199786"/>
            <a:ext cx="1604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</a:rPr>
              <a:t>icolor </a:t>
            </a:r>
            <a:r>
              <a:rPr lang="en-US" altLang="ko-KR" sz="3600" b="1" smtClean="0">
                <a:solidFill>
                  <a:schemeClr val="bg1"/>
                </a:solidFill>
              </a:rPr>
              <a:t> </a:t>
            </a:r>
            <a:endParaRPr lang="ko-KR" altLang="en-US" sz="3600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611" y="5676839"/>
            <a:ext cx="2533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</a:rPr>
              <a:t>Ver. mobile &amp; web </a:t>
            </a:r>
            <a:endParaRPr lang="ko-KR" altLang="en-US" sz="240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049874" y="6211616"/>
            <a:ext cx="14478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28919" y="6211616"/>
            <a:ext cx="2237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</a:rPr>
              <a:t>http</a:t>
            </a:r>
            <a:r>
              <a:rPr lang="en-US" altLang="ko-KR" sz="1400">
                <a:solidFill>
                  <a:schemeClr val="bg1"/>
                </a:solidFill>
              </a:rPr>
              <a:t>://www.icolor.io</a:t>
            </a:r>
            <a:r>
              <a:rPr lang="en-US" altLang="ko-KR" sz="1400" smtClean="0">
                <a:solidFill>
                  <a:schemeClr val="bg1"/>
                </a:solidFill>
              </a:rPr>
              <a:t>/</a:t>
            </a:r>
            <a:endParaRPr lang="ko-KR" altLang="en-US" sz="1400">
              <a:solidFill>
                <a:schemeClr val="bg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118" y="2286013"/>
            <a:ext cx="6239617" cy="2370667"/>
          </a:xfrm>
          <a:prstGeom prst="rect">
            <a:avLst/>
          </a:prstGeom>
        </p:spPr>
      </p:pic>
      <p:cxnSp>
        <p:nvCxnSpPr>
          <p:cNvPr id="21" name="직선 화살표 연결선 20"/>
          <p:cNvCxnSpPr/>
          <p:nvPr/>
        </p:nvCxnSpPr>
        <p:spPr>
          <a:xfrm>
            <a:off x="5952057" y="3488281"/>
            <a:ext cx="93138" cy="362610"/>
          </a:xfrm>
          <a:prstGeom prst="straightConnector1">
            <a:avLst/>
          </a:prstGeom>
          <a:ln w="28575">
            <a:solidFill>
              <a:srgbClr val="F5AC8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내용 개체 틀 2"/>
          <p:cNvSpPr txBox="1">
            <a:spLocks/>
          </p:cNvSpPr>
          <p:nvPr/>
        </p:nvSpPr>
        <p:spPr>
          <a:xfrm>
            <a:off x="3589864" y="1430255"/>
            <a:ext cx="5588000" cy="3683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4100" b="1" smtClean="0">
                <a:solidFill>
                  <a:srgbClr val="EBBEC0"/>
                </a:solidFill>
              </a:rPr>
              <a:t>fault</a:t>
            </a:r>
          </a:p>
          <a:p>
            <a:pPr marR="0" lvl="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smtClean="0">
                <a:solidFill>
                  <a:schemeClr val="bg2">
                    <a:lumMod val="1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- </a:t>
            </a:r>
            <a:r>
              <a:rPr lang="ko-KR" altLang="en-US" sz="1600" smtClean="0">
                <a:solidFill>
                  <a:schemeClr val="bg2">
                    <a:lumMod val="1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퍼스널컬러를 진단하기 위해 </a:t>
            </a:r>
            <a:r>
              <a:rPr lang="en-US" altLang="ko-KR" sz="1600" smtClean="0">
                <a:solidFill>
                  <a:schemeClr val="bg2">
                    <a:lumMod val="1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‘</a:t>
            </a:r>
            <a:r>
              <a:rPr lang="ko-KR" altLang="en-US" sz="1600" smtClean="0">
                <a:solidFill>
                  <a:schemeClr val="bg2">
                    <a:lumMod val="1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컬러카드</a:t>
            </a:r>
            <a:r>
              <a:rPr lang="en-US" altLang="ko-KR" sz="1600" smtClean="0">
                <a:solidFill>
                  <a:schemeClr val="bg2">
                    <a:lumMod val="1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’</a:t>
            </a:r>
            <a:r>
              <a:rPr lang="ko-KR" altLang="en-US" sz="1600" smtClean="0">
                <a:solidFill>
                  <a:schemeClr val="bg2">
                    <a:lumMod val="1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를 필수로 소지해야한다</a:t>
            </a:r>
            <a:r>
              <a:rPr lang="en-US" altLang="ko-KR" sz="1600" smtClean="0">
                <a:solidFill>
                  <a:schemeClr val="bg2">
                    <a:lumMod val="1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</a:p>
          <a:p>
            <a:pPr marR="0" lvl="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smtClean="0">
                <a:solidFill>
                  <a:schemeClr val="bg2">
                    <a:lumMod val="1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- </a:t>
            </a:r>
            <a:r>
              <a:rPr lang="ko-KR" altLang="en-US" sz="1600" smtClean="0">
                <a:solidFill>
                  <a:schemeClr val="bg2">
                    <a:lumMod val="1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사진으로 분석하기 때문에</a:t>
            </a:r>
            <a:r>
              <a:rPr lang="en-US" altLang="ko-KR" sz="1600" smtClean="0">
                <a:solidFill>
                  <a:schemeClr val="bg2">
                    <a:lumMod val="1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, </a:t>
            </a:r>
            <a:r>
              <a:rPr lang="ko-KR" altLang="en-US" sz="1600" smtClean="0">
                <a:solidFill>
                  <a:schemeClr val="bg2">
                    <a:lumMod val="1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전문가의 현장 진단과 다를 수 있다</a:t>
            </a:r>
            <a:r>
              <a:rPr lang="en-US" altLang="ko-KR" sz="1600" smtClean="0">
                <a:solidFill>
                  <a:schemeClr val="bg2">
                    <a:lumMod val="1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</a:p>
          <a:p>
            <a:pPr lvl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ko-KR" sz="1600">
                <a:solidFill>
                  <a:schemeClr val="bg2">
                    <a:lumMod val="1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- </a:t>
            </a:r>
            <a:r>
              <a:rPr lang="ko-KR" altLang="en-US" sz="1600">
                <a:solidFill>
                  <a:schemeClr val="bg2">
                    <a:lumMod val="1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컨텐츠를 어플로만 확인 할 수 있다</a:t>
            </a:r>
            <a:r>
              <a:rPr lang="en-US" altLang="ko-KR" sz="1600">
                <a:solidFill>
                  <a:schemeClr val="bg2">
                    <a:lumMod val="1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</a:p>
          <a:p>
            <a:pPr lvl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ko-KR" sz="160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(</a:t>
            </a:r>
            <a:r>
              <a:rPr lang="ko-KR" altLang="en-US" sz="160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웹에는 어플소개</a:t>
            </a:r>
            <a:r>
              <a:rPr lang="en-US" altLang="ko-KR" sz="160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, </a:t>
            </a:r>
            <a:r>
              <a:rPr lang="ko-KR" altLang="en-US" sz="160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사용방법</a:t>
            </a:r>
            <a:r>
              <a:rPr lang="en-US" altLang="ko-KR" sz="160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, </a:t>
            </a:r>
            <a:r>
              <a:rPr lang="ko-KR" altLang="en-US" sz="160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다운로드 등에 대한 내용만 포함</a:t>
            </a:r>
            <a:r>
              <a:rPr lang="en-US" altLang="ko-KR" sz="160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)</a:t>
            </a:r>
          </a:p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ko-KR" altLang="en-US" sz="190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 CJK KR Medium" pitchFamily="34" charset="-127"/>
              <a:ea typeface="Noto Sans CJK KR Medium" pitchFamily="34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67973" y="3890454"/>
            <a:ext cx="4299085" cy="994829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5336900" y="4929217"/>
            <a:ext cx="224452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그림</a:t>
            </a: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 </a:t>
            </a: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아이컬러 웹사이트 카테고리</a:t>
            </a: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47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59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254" y="5148685"/>
            <a:ext cx="3433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mtClean="0">
                <a:solidFill>
                  <a:prstClr val="white"/>
                </a:solidFill>
              </a:rPr>
              <a:t>Brand Challenge 2018  </a:t>
            </a:r>
            <a:endParaRPr lang="ko-KR" altLang="en-US" sz="2800" b="1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86924" y="5538815"/>
            <a:ext cx="2502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solidFill>
                  <a:prstClr val="white"/>
                </a:solidFill>
              </a:rPr>
              <a:t>Amorepacific web </a:t>
            </a:r>
            <a:endParaRPr lang="ko-KR" altLang="en-US" sz="2400">
              <a:solidFill>
                <a:prstClr val="white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60765" y="6073592"/>
            <a:ext cx="14478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0404" y="6125948"/>
            <a:ext cx="33470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>
                <a:solidFill>
                  <a:schemeClr val="bg1"/>
                </a:solidFill>
                <a:hlinkClick r:id="rId3"/>
              </a:rPr>
              <a:t>https://brandchallenge.amorepacific.com</a:t>
            </a:r>
            <a:r>
              <a:rPr lang="en-US" altLang="ko-KR" sz="1400" smtClean="0">
                <a:solidFill>
                  <a:schemeClr val="bg1"/>
                </a:solidFill>
                <a:hlinkClick r:id="rId3"/>
              </a:rPr>
              <a:t>/</a:t>
            </a:r>
          </a:p>
          <a:p>
            <a:pPr algn="r"/>
            <a:r>
              <a:rPr lang="en-US" altLang="ko-KR" sz="1400" smtClean="0">
                <a:solidFill>
                  <a:schemeClr val="bg1"/>
                </a:solidFill>
                <a:hlinkClick r:id="rId3"/>
              </a:rPr>
              <a:t>competition/main.jsp</a:t>
            </a:r>
            <a:endParaRPr lang="en-US" altLang="ko-KR" sz="1400">
              <a:solidFill>
                <a:schemeClr val="bg1"/>
              </a:solidFill>
            </a:endParaRPr>
          </a:p>
          <a:p>
            <a:pPr algn="r"/>
            <a:endParaRPr lang="ko-KR" altLang="en-US" sz="1400"/>
          </a:p>
          <a:p>
            <a:r>
              <a:rPr lang="en-US" altLang="ko-KR" sz="1400" smtClean="0">
                <a:solidFill>
                  <a:prstClr val="white"/>
                </a:solidFill>
              </a:rPr>
              <a:t>/</a:t>
            </a:r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03047" y="1449238"/>
            <a:ext cx="5175849" cy="3623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38" y="1658177"/>
            <a:ext cx="4571999" cy="3193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내용 개체 틀 2"/>
          <p:cNvSpPr txBox="1">
            <a:spLocks/>
          </p:cNvSpPr>
          <p:nvPr/>
        </p:nvSpPr>
        <p:spPr>
          <a:xfrm>
            <a:off x="5596701" y="411826"/>
            <a:ext cx="3581161" cy="2036182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9000" b="1" smtClean="0">
                <a:solidFill>
                  <a:srgbClr val="EBBEC0"/>
                </a:solidFill>
              </a:rPr>
              <a:t>*</a:t>
            </a:r>
          </a:p>
          <a:p>
            <a:pPr marR="0" lvl="0" algn="l" defTabSz="914400" rtl="0" eaLnBrk="1" fontAlgn="auto" latinLnBrk="1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340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CJK KR Medium" pitchFamily="34" charset="-127"/>
                <a:ea typeface="Noto Sans CJK KR Medium" pitchFamily="34" charset="-127"/>
              </a:rPr>
              <a:t>- Brand Challenge 2018 </a:t>
            </a:r>
            <a:r>
              <a:rPr kumimoji="0" lang="ko-KR" altLang="en-US" sz="340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CJK KR Medium" pitchFamily="34" charset="-127"/>
                <a:ea typeface="Noto Sans CJK KR Medium" pitchFamily="34" charset="-127"/>
              </a:rPr>
              <a:t>출품작</a:t>
            </a:r>
            <a:endParaRPr kumimoji="0" lang="en-US" altLang="ko-KR" sz="3400" i="0" u="none" strike="noStrike" kern="1200" cap="none" spc="0" normalizeH="0" baseline="0" noProof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Noto Sans CJK KR Medium" pitchFamily="34" charset="-127"/>
              <a:ea typeface="Noto Sans CJK KR Medium" pitchFamily="34" charset="-127"/>
            </a:endParaRPr>
          </a:p>
          <a:p>
            <a:pPr marR="0" lvl="0" algn="l" defTabSz="914400" rtl="0" eaLnBrk="1" fontAlgn="auto" latinLnBrk="1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340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CJK KR Medium" pitchFamily="34" charset="-127"/>
                <a:ea typeface="Noto Sans CJK KR Medium" pitchFamily="34" charset="-127"/>
              </a:rPr>
              <a:t>-</a:t>
            </a:r>
            <a:r>
              <a:rPr kumimoji="0" lang="ko-KR" altLang="en-US" sz="340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CJK KR Medium" pitchFamily="34" charset="-127"/>
                <a:ea typeface="Noto Sans CJK KR Medium" pitchFamily="34" charset="-127"/>
              </a:rPr>
              <a:t>브랜드 </a:t>
            </a:r>
            <a:r>
              <a:rPr kumimoji="0" lang="en-US" altLang="ko-KR" sz="340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CJK KR Medium" pitchFamily="34" charset="-127"/>
                <a:ea typeface="Noto Sans CJK KR Medium" pitchFamily="34" charset="-127"/>
              </a:rPr>
              <a:t>‘</a:t>
            </a:r>
            <a:r>
              <a:rPr kumimoji="0" lang="ko-KR" altLang="en-US" sz="340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CJK KR Medium" pitchFamily="34" charset="-127"/>
                <a:ea typeface="Noto Sans CJK KR Medium" pitchFamily="34" charset="-127"/>
              </a:rPr>
              <a:t>아모레퍼시픽</a:t>
            </a:r>
            <a:r>
              <a:rPr kumimoji="0" lang="en-US" altLang="ko-KR" sz="340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CJK KR Medium" pitchFamily="34" charset="-127"/>
                <a:ea typeface="Noto Sans CJK KR Medium" pitchFamily="34" charset="-127"/>
              </a:rPr>
              <a:t>’</a:t>
            </a:r>
            <a:r>
              <a:rPr lang="ko-KR" altLang="en-US" sz="3400" smtClean="0">
                <a:solidFill>
                  <a:schemeClr val="bg2">
                    <a:lumMod val="1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을 주제로 했다</a:t>
            </a:r>
            <a:r>
              <a:rPr lang="en-US" altLang="ko-KR" sz="3400" smtClean="0">
                <a:solidFill>
                  <a:schemeClr val="bg2">
                    <a:lumMod val="1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  <a:endParaRPr kumimoji="0" lang="ko-KR" altLang="en-US" sz="3400" i="0" u="none" strike="noStrike" kern="1200" cap="none" spc="0" normalizeH="0" baseline="0" noProof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Noto Sans CJK KR Medium" pitchFamily="34" charset="-127"/>
              <a:ea typeface="Noto Sans CJK KR Medium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485" y="4652428"/>
            <a:ext cx="3793066" cy="2370666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656" y="3587478"/>
            <a:ext cx="3940988" cy="2370667"/>
          </a:xfrm>
          <a:prstGeom prst="rect">
            <a:avLst/>
          </a:prstGeom>
        </p:spPr>
      </p:pic>
      <p:sp>
        <p:nvSpPr>
          <p:cNvPr id="16" name="내용 개체 틀 2"/>
          <p:cNvSpPr txBox="1">
            <a:spLocks/>
          </p:cNvSpPr>
          <p:nvPr/>
        </p:nvSpPr>
        <p:spPr>
          <a:xfrm>
            <a:off x="5596701" y="2048341"/>
            <a:ext cx="4238055" cy="28802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4100" b="1" smtClean="0">
                <a:solidFill>
                  <a:srgbClr val="EBBEC0"/>
                </a:solidFill>
              </a:rPr>
              <a:t>merit</a:t>
            </a:r>
          </a:p>
          <a:p>
            <a:pPr>
              <a:lnSpc>
                <a:spcPct val="120000"/>
              </a:lnSpc>
            </a:pPr>
            <a:endParaRPr lang="en-US" altLang="ko-KR" sz="1600" smtClean="0">
              <a:latin typeface="Noto Sans CJK KR Medium" pitchFamily="34" charset="-127"/>
              <a:ea typeface="Noto Sans CJK KR Medium" pitchFamily="34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smtClean="0">
                <a:latin typeface="Noto Sans CJK KR Medium" pitchFamily="34" charset="-127"/>
                <a:ea typeface="Noto Sans CJK KR Medium" pitchFamily="34" charset="-127"/>
              </a:rPr>
              <a:t>- </a:t>
            </a:r>
            <a:r>
              <a:rPr lang="ko-KR" altLang="en-US" sz="1500" smtClean="0">
                <a:latin typeface="Noto Sans CJK KR Medium" pitchFamily="34" charset="-127"/>
                <a:ea typeface="Noto Sans CJK KR Medium" pitchFamily="34" charset="-127"/>
              </a:rPr>
              <a:t>레이아웃</a:t>
            </a:r>
            <a:r>
              <a:rPr lang="en-US" altLang="ko-KR" sz="1500">
                <a:latin typeface="Noto Sans CJK KR Medium" pitchFamily="34" charset="-127"/>
                <a:ea typeface="Noto Sans CJK KR Medium" pitchFamily="34" charset="-127"/>
              </a:rPr>
              <a:t>, </a:t>
            </a:r>
            <a:r>
              <a:rPr lang="ko-KR" altLang="en-US" sz="1500">
                <a:latin typeface="Noto Sans CJK KR Medium" pitchFamily="34" charset="-127"/>
                <a:ea typeface="Noto Sans CJK KR Medium" pitchFamily="34" charset="-127"/>
              </a:rPr>
              <a:t>텍스트 등을 크</a:t>
            </a:r>
            <a:r>
              <a:rPr lang="ko-KR" altLang="en-US" sz="1500" smtClean="0">
                <a:latin typeface="Noto Sans CJK KR Medium" pitchFamily="34" charset="-127"/>
                <a:ea typeface="Noto Sans CJK KR Medium" pitchFamily="34" charset="-127"/>
              </a:rPr>
              <a:t>게 배치하여 </a:t>
            </a:r>
            <a:endParaRPr lang="en-US" altLang="ko-KR" sz="1500" smtClean="0">
              <a:latin typeface="Noto Sans CJK KR Medium" pitchFamily="34" charset="-127"/>
              <a:ea typeface="Noto Sans CJK KR Medium" pitchFamily="34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sz="1500" smtClean="0">
                <a:latin typeface="Noto Sans CJK KR Medium" pitchFamily="34" charset="-127"/>
                <a:ea typeface="Noto Sans CJK KR Medium" pitchFamily="34" charset="-127"/>
              </a:rPr>
              <a:t>  </a:t>
            </a:r>
            <a:r>
              <a:rPr lang="ko-KR" altLang="en-US" sz="1500" smtClean="0">
                <a:latin typeface="Noto Sans CJK KR Medium" pitchFamily="34" charset="-127"/>
                <a:ea typeface="Noto Sans CJK KR Medium" pitchFamily="34" charset="-127"/>
              </a:rPr>
              <a:t>가독성이 높다</a:t>
            </a:r>
            <a:r>
              <a:rPr lang="en-US" altLang="ko-KR" sz="1500" smtClean="0">
                <a:latin typeface="Noto Sans CJK KR Medium" pitchFamily="34" charset="-127"/>
                <a:ea typeface="Noto Sans CJK KR Medium" pitchFamily="34" charset="-127"/>
              </a:rPr>
              <a:t>.</a:t>
            </a:r>
          </a:p>
          <a:p>
            <a:endParaRPr lang="en-US" altLang="ko-KR" sz="150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en-US" altLang="ko-KR" sz="1500" smtClean="0">
                <a:latin typeface="Noto Sans CJK KR Medium" pitchFamily="34" charset="-127"/>
                <a:ea typeface="Noto Sans CJK KR Medium" pitchFamily="34" charset="-127"/>
              </a:rPr>
              <a:t>- </a:t>
            </a:r>
            <a:r>
              <a:rPr lang="ko-KR" altLang="en-US" sz="1500" smtClean="0">
                <a:latin typeface="Noto Sans CJK KR Medium" pitchFamily="34" charset="-127"/>
                <a:ea typeface="Noto Sans CJK KR Medium" pitchFamily="34" charset="-127"/>
              </a:rPr>
              <a:t>순차적으로 나오는 배경이 깔끔하다</a:t>
            </a:r>
            <a:r>
              <a:rPr lang="en-US" altLang="ko-KR" sz="1500" smtClean="0">
                <a:latin typeface="Noto Sans CJK KR Medium" pitchFamily="34" charset="-127"/>
                <a:ea typeface="Noto Sans CJK KR Medium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500" smtClean="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en-US" altLang="ko-KR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-  </a:t>
            </a:r>
            <a:r>
              <a:rPr lang="ko-KR" altLang="en-US" sz="1500" smtClean="0">
                <a:latin typeface="Noto Sans CJK KR Medium" pitchFamily="34" charset="-127"/>
                <a:ea typeface="Noto Sans CJK KR Medium" pitchFamily="34" charset="-127"/>
              </a:rPr>
              <a:t>스킨</a:t>
            </a:r>
            <a:r>
              <a:rPr lang="ko-KR" altLang="en-US" sz="1500">
                <a:latin typeface="Noto Sans CJK KR Medium" pitchFamily="34" charset="-127"/>
                <a:ea typeface="Noto Sans CJK KR Medium" pitchFamily="34" charset="-127"/>
              </a:rPr>
              <a:t>톤</a:t>
            </a:r>
            <a:r>
              <a:rPr lang="ko-KR" altLang="en-US" sz="1500" smtClean="0">
                <a:latin typeface="Noto Sans CJK KR Medium" pitchFamily="34" charset="-127"/>
                <a:ea typeface="Noto Sans CJK KR Medium" pitchFamily="34" charset="-127"/>
              </a:rPr>
              <a:t>을 </a:t>
            </a:r>
            <a:r>
              <a:rPr lang="ko-KR" altLang="en-US" sz="1500">
                <a:latin typeface="Noto Sans CJK KR Medium" pitchFamily="34" charset="-127"/>
                <a:ea typeface="Noto Sans CJK KR Medium" pitchFamily="34" charset="-127"/>
              </a:rPr>
              <a:t>메인 컬러로 잡고 디자인하긴 했지만 </a:t>
            </a:r>
            <a:endParaRPr lang="en-US" altLang="ko-KR" sz="1500">
              <a:latin typeface="Noto Sans CJK KR Medium" pitchFamily="34" charset="-127"/>
              <a:ea typeface="Noto Sans CJK KR Medium" pitchFamily="34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>
                <a:latin typeface="Noto Sans CJK KR Medium" pitchFamily="34" charset="-127"/>
                <a:ea typeface="Noto Sans CJK KR Medium" pitchFamily="34" charset="-127"/>
              </a:rPr>
              <a:t>   </a:t>
            </a:r>
            <a:r>
              <a:rPr lang="ko-KR" altLang="en-US" sz="1500">
                <a:latin typeface="Noto Sans CJK KR Medium" pitchFamily="34" charset="-127"/>
                <a:ea typeface="Noto Sans CJK KR Medium" pitchFamily="34" charset="-127"/>
              </a:rPr>
              <a:t>여러 채도의 색을 사용함으로 색채감이 있다</a:t>
            </a:r>
            <a:r>
              <a:rPr lang="en-US" altLang="ko-KR" sz="1500" smtClean="0">
                <a:latin typeface="Noto Sans CJK KR Medium" pitchFamily="34" charset="-127"/>
                <a:ea typeface="Noto Sans CJK KR Medium" pitchFamily="34" charset="-127"/>
              </a:rPr>
              <a:t>.</a:t>
            </a:r>
          </a:p>
          <a:p>
            <a:r>
              <a:rPr lang="en-US" altLang="ko-KR" sz="1500" smtClean="0">
                <a:latin typeface="Noto Sans CJK KR Medium" pitchFamily="34" charset="-127"/>
                <a:ea typeface="Noto Sans CJK KR Medium" pitchFamily="34" charset="-127"/>
              </a:rPr>
              <a:t>    </a:t>
            </a:r>
            <a:endParaRPr lang="en-US" altLang="ko-KR" sz="150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en-US" altLang="ko-KR" sz="1500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- </a:t>
            </a:r>
            <a:r>
              <a:rPr lang="ko-KR" altLang="en-US" sz="150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한 페이지로 엮어두어 한 눈에 알아볼 수 있다</a:t>
            </a:r>
            <a:r>
              <a:rPr lang="en-US" altLang="ko-KR" sz="150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</a:p>
          <a:p>
            <a:pPr marR="0" lvl="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ko-KR" altLang="en-US" sz="210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7001937" y="4772811"/>
            <a:ext cx="203196" cy="299521"/>
          </a:xfrm>
          <a:prstGeom prst="straightConnector1">
            <a:avLst/>
          </a:prstGeom>
          <a:ln w="28575">
            <a:solidFill>
              <a:srgbClr val="F5AC8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78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전 어플에 비해서 우리가 고려하면 좋은 점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70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92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정보구조 설계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12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메뉴별 레이아웃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20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흐름도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89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96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6000" smtClean="0"/>
              <a:t>목차</a:t>
            </a:r>
            <a:endParaRPr lang="ko-KR" altLang="en-US" sz="6000"/>
          </a:p>
        </p:txBody>
      </p:sp>
    </p:spTree>
    <p:extLst>
      <p:ext uri="{BB962C8B-B14F-4D97-AF65-F5344CB8AC3E}">
        <p14:creationId xmlns:p14="http://schemas.microsoft.com/office/powerpoint/2010/main" val="196673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1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8118"/>
            <a:ext cx="9144000" cy="6858000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  <p:pic>
        <p:nvPicPr>
          <p:cNvPr id="4" name="Picture 5" descr="C:\Users\Administrator\Desktop\뉴스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197" y="-889110"/>
            <a:ext cx="5875867" cy="5875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4817566" y="463116"/>
            <a:ext cx="0" cy="58477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12507" y="463115"/>
            <a:ext cx="2421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 1. </a:t>
            </a:r>
            <a:r>
              <a:rPr lang="ko-KR" altLang="en-US" sz="3200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기획의도 </a:t>
            </a:r>
            <a:endParaRPr lang="en-US" altLang="ko-KR" sz="3200" smtClean="0">
              <a:solidFill>
                <a:schemeClr val="bg1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0200" y="4020235"/>
            <a:ext cx="5896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mtClean="0">
                <a:latin typeface="Noto Sans CJK KR Medium" pitchFamily="34" charset="-127"/>
                <a:ea typeface="Noto Sans CJK KR Medium" pitchFamily="34" charset="-127"/>
              </a:rPr>
              <a:t>퍼스널컬러에 대한 사람들의 관심이 대두되면서</a:t>
            </a:r>
            <a:r>
              <a:rPr lang="en-US" altLang="ko-KR" smtClean="0">
                <a:latin typeface="Noto Sans CJK KR Medium" pitchFamily="34" charset="-127"/>
                <a:ea typeface="Noto Sans CJK KR Medium" pitchFamily="34" charset="-127"/>
              </a:rPr>
              <a:t>, </a:t>
            </a:r>
            <a:endParaRPr lang="en-US" altLang="ko-KR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en-US" altLang="ko-KR"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smtClean="0">
                <a:latin typeface="Noto Sans CJK KR Medium" pitchFamily="34" charset="-127"/>
                <a:ea typeface="Noto Sans CJK KR Medium" pitchFamily="34" charset="-127"/>
              </a:rPr>
              <a:t>    </a:t>
            </a:r>
            <a:r>
              <a:rPr lang="ko-KR" altLang="en-US" smtClean="0">
                <a:latin typeface="Noto Sans CJK KR Medium" pitchFamily="34" charset="-127"/>
                <a:ea typeface="Noto Sans CJK KR Medium" pitchFamily="34" charset="-127"/>
              </a:rPr>
              <a:t>자신의 퍼스널컬러를 진단 받고 싶어하는 사람들이 늘어남</a:t>
            </a:r>
            <a:r>
              <a:rPr lang="en-US" altLang="ko-KR" smtClean="0">
                <a:latin typeface="Noto Sans CJK KR Medium" pitchFamily="34" charset="-127"/>
                <a:ea typeface="Noto Sans CJK KR Medium" pitchFamily="34" charset="-127"/>
              </a:rPr>
              <a:t>.</a:t>
            </a:r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00200" y="4909263"/>
            <a:ext cx="6333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mtClean="0">
                <a:latin typeface="Noto Sans CJK KR Medium" pitchFamily="34" charset="-127"/>
                <a:ea typeface="Noto Sans CJK KR Medium" pitchFamily="34" charset="-127"/>
              </a:rPr>
              <a:t>전문가의 퍼스널컬러 현장진단에 비해 비용 없는 간단한 절차로</a:t>
            </a:r>
            <a:endParaRPr lang="en-US" altLang="ko-KR" smtClean="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en-US" altLang="ko-KR" smtClean="0">
                <a:latin typeface="Noto Sans CJK KR Medium" pitchFamily="34" charset="-127"/>
                <a:ea typeface="Noto Sans CJK KR Medium" pitchFamily="34" charset="-127"/>
              </a:rPr>
              <a:t>      </a:t>
            </a:r>
            <a:r>
              <a:rPr lang="ko-KR" altLang="en-US" smtClean="0">
                <a:latin typeface="Noto Sans CJK KR Medium" pitchFamily="34" charset="-127"/>
                <a:ea typeface="Noto Sans CJK KR Medium" pitchFamily="34" charset="-127"/>
              </a:rPr>
              <a:t>퍼스널컬러 자가진단을 돕고자 함</a:t>
            </a:r>
            <a:r>
              <a:rPr lang="en-US" altLang="ko-KR">
                <a:latin typeface="Noto Sans CJK KR Medium" pitchFamily="34" charset="-127"/>
                <a:ea typeface="Noto Sans CJK KR Medium" pitchFamily="34" charset="-127"/>
              </a:rPr>
              <a:t>.</a:t>
            </a:r>
            <a:r>
              <a:rPr lang="ko-KR" altLang="en-US" smtClean="0">
                <a:latin typeface="Noto Sans CJK KR Medium" pitchFamily="34" charset="-127"/>
                <a:ea typeface="Noto Sans CJK KR Medium" pitchFamily="34" charset="-127"/>
              </a:rPr>
              <a:t> </a:t>
            </a:r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00200" y="5841999"/>
            <a:ext cx="4293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mtClean="0">
                <a:latin typeface="Noto Sans CJK KR Medium" pitchFamily="34" charset="-127"/>
                <a:ea typeface="Noto Sans CJK KR Medium" pitchFamily="34" charset="-127"/>
              </a:rPr>
              <a:t>퍼스널컬러에 대한정보를 제공하고자 함</a:t>
            </a:r>
            <a:r>
              <a:rPr lang="en-US" altLang="ko-KR" smtClean="0">
                <a:latin typeface="Noto Sans CJK KR Medium" pitchFamily="34" charset="-127"/>
                <a:ea typeface="Noto Sans CJK KR Medium" pitchFamily="34" charset="-127"/>
              </a:rPr>
              <a:t>.</a:t>
            </a:r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970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1918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93449" y="1858229"/>
            <a:ext cx="60952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개개인의 얼굴에 생기가 돌고 활기차 보이도록 하는 컬러를 말한다</a:t>
            </a: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</a:p>
          <a:p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신체의 색은 크게 웜톤과 쿨톤으로 나눠진다</a:t>
            </a: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</a:p>
          <a:p>
            <a:endParaRPr lang="en-US" altLang="ko-KR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미국</a:t>
            </a: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, </a:t>
            </a:r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일본</a:t>
            </a: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, </a:t>
            </a:r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유럽 등에서는 </a:t>
            </a: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4</a:t>
            </a:r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계절의 이미지에 비유하여 </a:t>
            </a:r>
            <a:endParaRPr lang="en-US" altLang="ko-KR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     </a:t>
            </a:r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신체 색을 분류하는 방법을 활용하고 있다</a:t>
            </a: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</a:p>
          <a:p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 </a:t>
            </a: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봄</a:t>
            </a: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, </a:t>
            </a:r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여름</a:t>
            </a: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, </a:t>
            </a:r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가을</a:t>
            </a: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, </a:t>
            </a:r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겨울의 이미지에서 보여지는 색채를 이용하여 </a:t>
            </a:r>
            <a:endParaRPr lang="en-US" altLang="ko-KR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    </a:t>
            </a:r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개인의 개성 있는 이미지를 연출한다고 볼 수 있다</a:t>
            </a: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. </a:t>
            </a:r>
          </a:p>
          <a:p>
            <a:pPr marL="285750" indent="-285750">
              <a:buFontTx/>
              <a:buChar char="-"/>
            </a:pPr>
            <a:endParaRPr lang="en-US" altLang="ko-KR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-    </a:t>
            </a:r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퍼스널 컬러 판단 기준 </a:t>
            </a: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: </a:t>
            </a:r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머리카락 색</a:t>
            </a: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,  </a:t>
            </a:r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눈동자 색</a:t>
            </a: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, </a:t>
            </a:r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피부 색</a:t>
            </a: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</a:p>
          <a:p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                                                     (</a:t>
            </a:r>
            <a:r>
              <a:rPr lang="en-US" altLang="ko-KR" smtClean="0">
                <a:solidFill>
                  <a:srgbClr val="E87652"/>
                </a:solidFill>
                <a:latin typeface="Noto Sans CJK KR Medium" pitchFamily="34" charset="-127"/>
                <a:ea typeface="Noto Sans CJK KR Medium" pitchFamily="34" charset="-127"/>
              </a:rPr>
              <a:t>H</a:t>
            </a: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air)           (</a:t>
            </a:r>
            <a:r>
              <a:rPr lang="en-US" altLang="ko-KR" smtClean="0">
                <a:solidFill>
                  <a:srgbClr val="E87652"/>
                </a:solidFill>
                <a:latin typeface="Noto Sans CJK KR Medium" pitchFamily="34" charset="-127"/>
                <a:ea typeface="Noto Sans CJK KR Medium" pitchFamily="34" charset="-127"/>
              </a:rPr>
              <a:t>E</a:t>
            </a: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yes)     (</a:t>
            </a:r>
            <a:r>
              <a:rPr lang="en-US" altLang="ko-KR" smtClean="0">
                <a:solidFill>
                  <a:srgbClr val="E87652"/>
                </a:solidFill>
                <a:latin typeface="Noto Sans CJK KR Medium" pitchFamily="34" charset="-127"/>
                <a:ea typeface="Noto Sans CJK KR Medium" pitchFamily="34" charset="-127"/>
              </a:rPr>
              <a:t>S</a:t>
            </a: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kin)                                        </a:t>
            </a:r>
          </a:p>
          <a:p>
            <a:pPr marL="285750" indent="-285750">
              <a:buFontTx/>
              <a:buChar char="-"/>
            </a:pP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07470" y="471583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1-1. </a:t>
            </a:r>
            <a:r>
              <a:rPr lang="ko-KR" altLang="en-US" sz="3200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퍼스널 컬러란</a:t>
            </a:r>
            <a:r>
              <a:rPr lang="en-US" altLang="ko-KR" sz="3200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?</a:t>
            </a:r>
            <a:endParaRPr lang="en-US" altLang="ko-KR" sz="3200" smtClean="0">
              <a:solidFill>
                <a:schemeClr val="bg1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8964" y="1379428"/>
            <a:ext cx="4001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+</a:t>
            </a:r>
            <a:endParaRPr lang="en-US" altLang="ko-KR" sz="4000" smtClean="0">
              <a:solidFill>
                <a:schemeClr val="bg1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470419" y="463116"/>
            <a:ext cx="0" cy="58477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Administrator\Desktop\e16eec673963eb7bb2cdb46e2821286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3" y="2393859"/>
            <a:ext cx="2749633" cy="274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16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583"/>
            <a:ext cx="9144000" cy="6858000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817566" y="463116"/>
            <a:ext cx="0" cy="58477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17566" y="319024"/>
            <a:ext cx="2421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 2. </a:t>
            </a:r>
            <a:r>
              <a:rPr lang="ko-KR" altLang="en-US" sz="3200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컨셉</a:t>
            </a:r>
            <a:r>
              <a:rPr lang="ko-KR" altLang="en-US" sz="3200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endParaRPr lang="en-US" altLang="ko-KR" sz="3200" smtClean="0">
              <a:solidFill>
                <a:schemeClr val="bg1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84212" y="1481658"/>
            <a:ext cx="2963333" cy="4351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C:\Users\Administrator\Desktop\mobile_tit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39" y="1528590"/>
            <a:ext cx="2329917" cy="4135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55128" y="5865670"/>
            <a:ext cx="3174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chemeClr val="bg1"/>
                </a:solidFill>
              </a:rPr>
              <a:t>Ver. Mobile Web</a:t>
            </a:r>
            <a:endParaRPr lang="ko-KR" altLang="en-US" sz="2800">
              <a:solidFill>
                <a:schemeClr val="bg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402" y="-802379"/>
            <a:ext cx="4495800" cy="324923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048660" y="319024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2-1. </a:t>
            </a:r>
            <a:r>
              <a:rPr lang="ko-KR" altLang="en-US" sz="3200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컨셉 </a:t>
            </a:r>
            <a:r>
              <a:rPr lang="en-US" altLang="ko-KR" sz="3200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– </a:t>
            </a:r>
            <a:r>
              <a:rPr lang="ko-KR" altLang="en-US" sz="3200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모바일 웹</a:t>
            </a:r>
            <a:endParaRPr lang="en-US" altLang="ko-KR" sz="3200" smtClean="0">
              <a:solidFill>
                <a:schemeClr val="bg1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365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1918"/>
            <a:ext cx="9144000" cy="6858000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817566" y="463116"/>
            <a:ext cx="0" cy="58477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17566" y="319024"/>
            <a:ext cx="2421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 2. </a:t>
            </a:r>
            <a:r>
              <a:rPr lang="ko-KR" altLang="en-US" sz="3200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컨셉</a:t>
            </a:r>
            <a:r>
              <a:rPr lang="ko-KR" altLang="en-US" sz="3200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endParaRPr lang="en-US" altLang="ko-KR" sz="3200" smtClean="0">
              <a:solidFill>
                <a:schemeClr val="bg1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pic>
        <p:nvPicPr>
          <p:cNvPr id="3074" name="Picture 2" descr="C:\Users\Administrator\Desktop\hes_web_e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111" y="2076093"/>
            <a:ext cx="5328174" cy="33301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65201" y="1359798"/>
            <a:ext cx="23537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chemeClr val="bg1"/>
                </a:solidFill>
              </a:rPr>
              <a:t>Ver. WEB</a:t>
            </a:r>
            <a:endParaRPr lang="ko-KR" altLang="en-US" sz="320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666" y="-810846"/>
            <a:ext cx="3403608" cy="324923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48660" y="319024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2-1. </a:t>
            </a:r>
            <a:r>
              <a:rPr lang="ko-KR" altLang="en-US" sz="3200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컨셉 </a:t>
            </a:r>
            <a:r>
              <a:rPr lang="en-US" altLang="ko-KR" sz="3200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– </a:t>
            </a:r>
            <a:r>
              <a:rPr lang="ko-KR" altLang="en-US" sz="3200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웹</a:t>
            </a:r>
            <a:endParaRPr lang="en-US" altLang="ko-KR" sz="3200" smtClean="0">
              <a:solidFill>
                <a:schemeClr val="bg1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478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페르소나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44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76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489</TotalTime>
  <Words>387</Words>
  <Application>Microsoft Office PowerPoint</Application>
  <PresentationFormat>화면 슬라이드 쇼(4:3)</PresentationFormat>
  <Paragraphs>74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김민지</dc:creator>
  <cp:lastModifiedBy>Registered User</cp:lastModifiedBy>
  <cp:revision>95</cp:revision>
  <dcterms:created xsi:type="dcterms:W3CDTF">2018-07-30T06:52:11Z</dcterms:created>
  <dcterms:modified xsi:type="dcterms:W3CDTF">2018-08-02T09:15:28Z</dcterms:modified>
</cp:coreProperties>
</file>