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312" r:id="rId23"/>
    <p:sldId id="285" r:id="rId24"/>
    <p:sldId id="286" r:id="rId25"/>
    <p:sldId id="284" r:id="rId26"/>
    <p:sldId id="309" r:id="rId27"/>
    <p:sldId id="307" r:id="rId28"/>
    <p:sldId id="301" r:id="rId29"/>
    <p:sldId id="320" r:id="rId30"/>
    <p:sldId id="316" r:id="rId31"/>
    <p:sldId id="300" r:id="rId32"/>
    <p:sldId id="302" r:id="rId33"/>
    <p:sldId id="317" r:id="rId34"/>
    <p:sldId id="318" r:id="rId35"/>
    <p:sldId id="290" r:id="rId36"/>
    <p:sldId id="291" r:id="rId37"/>
    <p:sldId id="304" r:id="rId38"/>
    <p:sldId id="305" r:id="rId39"/>
    <p:sldId id="315" r:id="rId40"/>
    <p:sldId id="314" r:id="rId41"/>
    <p:sldId id="313" r:id="rId42"/>
    <p:sldId id="292" r:id="rId43"/>
    <p:sldId id="296" r:id="rId44"/>
    <p:sldId id="297" r:id="rId45"/>
    <p:sldId id="298" r:id="rId46"/>
    <p:sldId id="299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0" autoAdjust="0"/>
  </p:normalViewPr>
  <p:slideViewPr>
    <p:cSldViewPr>
      <p:cViewPr varScale="1">
        <p:scale>
          <a:sx n="103" d="100"/>
          <a:sy n="10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knet.go.kr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진서영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메뉴의 디자인이 타이틀과 조화롭게 어울린다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98477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하단에있는 사이트 맵의 글씨와 배경색이 구분이 잘 되지 않아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알아보기 힘들다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공지사항이 페이지의 맨 밑에 있어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사용자가 놓치기 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53392716"/>
              </p:ext>
            </p:extLst>
          </p:nvPr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공지사항│업계동향│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시험일정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비롯해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업계동향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정보를 담는다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탭의 이름이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만큼 최신 트렌드에 맞게 새소식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당월의 시험정보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공모전을 업로드 할 계획이다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기업정보│인재정보</a:t>
                      </a:r>
                      <a:endParaRPr lang="en-US" altLang="ko-KR" sz="13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IT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분야와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기업 정보들을 확인할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 정보를 등록할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관련교육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관련사이트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오프라인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교육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등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인터넷강의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설치파일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등이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│포트폴리오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자소서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면접후기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메뉴에서는 사용자들이 정보를 공유할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Q&amp;A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탭에서는 컴퓨터 사양과 코드관련정보를 문의할 수 있고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서로 답할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자기소개서와 포트톨리오 공유를 통한 피드백으로 실력을 향상시킬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흐름도 </a:t>
            </a:r>
            <a:r>
              <a:rPr lang="en-US" altLang="ko-KR" smtClean="0"/>
              <a:t>(flow-chart)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556792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홈화</a:t>
            </a:r>
            <a:r>
              <a:rPr lang="ko-KR" altLang="en-US" sz="1200" b="1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2633" y="1556792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타이틀화면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71800" y="1238799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로그</a:t>
            </a:r>
            <a:r>
              <a:rPr lang="ko-KR" altLang="en-US" sz="1200" b="1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6096" y="1979886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회원가입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1528092"/>
            <a:ext cx="172819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아이디</a:t>
            </a:r>
            <a:r>
              <a:rPr lang="en-US" altLang="ko-KR" sz="1200" b="1" smtClean="0">
                <a:solidFill>
                  <a:schemeClr val="tx1"/>
                </a:solidFill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</a:rPr>
              <a:t>비밀번호 찾기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932270"/>
            <a:ext cx="1137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마이페이지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51920" y="932270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성</a:t>
            </a:r>
            <a:r>
              <a:rPr lang="ko-KR" altLang="en-US" sz="1200" b="1" smtClean="0">
                <a:solidFill>
                  <a:schemeClr val="tx1"/>
                </a:solidFill>
              </a:rPr>
              <a:t>공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093397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endCxn id="10" idx="2"/>
          </p:cNvCxnSpPr>
          <p:nvPr/>
        </p:nvCxnSpPr>
        <p:spPr>
          <a:xfrm flipV="1">
            <a:off x="4283968" y="1220302"/>
            <a:ext cx="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3"/>
            <a:endCxn id="3" idx="1"/>
          </p:cNvCxnSpPr>
          <p:nvPr/>
        </p:nvCxnSpPr>
        <p:spPr>
          <a:xfrm>
            <a:off x="1190745" y="1700808"/>
            <a:ext cx="284911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5" idx="1"/>
          </p:cNvCxnSpPr>
          <p:nvPr/>
        </p:nvCxnSpPr>
        <p:spPr>
          <a:xfrm flipV="1">
            <a:off x="2339752" y="1382815"/>
            <a:ext cx="432048" cy="31799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3"/>
            <a:endCxn id="11" idx="1"/>
          </p:cNvCxnSpPr>
          <p:nvPr/>
        </p:nvCxnSpPr>
        <p:spPr>
          <a:xfrm>
            <a:off x="3635896" y="1382815"/>
            <a:ext cx="216024" cy="85459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0" idx="1"/>
          </p:cNvCxnSpPr>
          <p:nvPr/>
        </p:nvCxnSpPr>
        <p:spPr>
          <a:xfrm flipV="1">
            <a:off x="3635896" y="1076286"/>
            <a:ext cx="216024" cy="30652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9" idx="1"/>
          </p:cNvCxnSpPr>
          <p:nvPr/>
        </p:nvCxnSpPr>
        <p:spPr>
          <a:xfrm flipV="1">
            <a:off x="4716016" y="1076286"/>
            <a:ext cx="792088" cy="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2"/>
          </p:cNvCxnSpPr>
          <p:nvPr/>
        </p:nvCxnSpPr>
        <p:spPr>
          <a:xfrm rot="5400000">
            <a:off x="3018481" y="541575"/>
            <a:ext cx="586760" cy="1944214"/>
          </a:xfrm>
          <a:prstGeom prst="curved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6" idx="1"/>
          </p:cNvCxnSpPr>
          <p:nvPr/>
        </p:nvCxnSpPr>
        <p:spPr>
          <a:xfrm flipV="1">
            <a:off x="4690864" y="2123902"/>
            <a:ext cx="825232" cy="11351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724008" y="1677266"/>
            <a:ext cx="792088" cy="565305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495150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1268760"/>
            <a:ext cx="6840760" cy="501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88969" y="2462973"/>
            <a:ext cx="2808312" cy="280831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4149080"/>
            <a:ext cx="2448271" cy="4440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화면 클릭 시 홈화면으로 이동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7824" y="3284984"/>
            <a:ext cx="324036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타이틀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TITLE(</a:t>
            </a:r>
            <a:r>
              <a:rPr lang="ko-KR" altLang="en-US" smtClean="0"/>
              <a:t>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 descr="C:\Users\Administrator\Desktop\smart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43204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48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907091" y="908720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87781" y="908720"/>
            <a:ext cx="72863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72200" y="908720"/>
            <a:ext cx="80831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98402" y="2423467"/>
            <a:ext cx="176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목록 전체보기</a:t>
            </a:r>
            <a:r>
              <a:rPr lang="en-US" altLang="ko-KR" sz="1400" b="1" smtClean="0">
                <a:solidFill>
                  <a:srgbClr val="FFFF00"/>
                </a:solidFill>
              </a:rPr>
              <a:t>(</a:t>
            </a:r>
            <a:r>
              <a:rPr lang="ko-KR" altLang="en-US" sz="1400" b="1" smtClean="0">
                <a:solidFill>
                  <a:srgbClr val="FFFF00"/>
                </a:solidFill>
              </a:rPr>
              <a:t>펼침</a:t>
            </a:r>
            <a:r>
              <a:rPr lang="en-US" altLang="ko-KR" sz="1400" b="1" smtClean="0">
                <a:solidFill>
                  <a:srgbClr val="FFFF00"/>
                </a:solidFill>
              </a:rPr>
              <a:t>)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055401" y="2517887"/>
            <a:ext cx="338443" cy="32922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9952" y="2235903"/>
            <a:ext cx="79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더보기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cxnSp>
        <p:nvCxnSpPr>
          <p:cNvPr id="57" name="직선 화살표 연결선 56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35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331640" y="2060849"/>
            <a:ext cx="6596281" cy="1355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002380" y="2135543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71429" y="900253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16622" y="900253"/>
            <a:ext cx="710297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444208" y="900253"/>
            <a:ext cx="6997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52320" y="900170"/>
            <a:ext cx="95120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지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005754" y="2350225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65313" y="2128139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68687" y="234282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68687" y="256759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45017" y="2126597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348391" y="2341279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포트폴리오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348391" y="2557084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자기소개서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48391" y="276840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면접 후기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48391" y="299317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자유게시</a:t>
            </a:r>
            <a:r>
              <a:rPr lang="ko-KR" altLang="en-US" sz="1000" b="1">
                <a:solidFill>
                  <a:schemeClr val="tx1"/>
                </a:solidFill>
              </a:rPr>
              <a:t>판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45017" y="3212976"/>
            <a:ext cx="1503613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이벤</a:t>
            </a:r>
            <a:r>
              <a:rPr lang="ko-KR" altLang="en-US" sz="1000" b="1">
                <a:solidFill>
                  <a:schemeClr val="tx1"/>
                </a:solidFill>
              </a:rPr>
              <a:t>트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394395" y="2135544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업계동향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97769" y="235022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시험일정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397769" y="257499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028384" y="2423467"/>
            <a:ext cx="123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클릭 시 펼침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2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HOME(</a:t>
            </a:r>
            <a:r>
              <a:rPr lang="ko-KR" altLang="en-US" smtClean="0"/>
              <a:t>디자인 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7" y="1247643"/>
            <a:ext cx="8532440" cy="5332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6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93468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마이페이지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47664" y="2348880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700808"/>
            <a:ext cx="93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마이페이지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2852936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07903" y="2852936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3356992"/>
            <a:ext cx="136815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7903" y="3356992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7904" y="4077072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 글 보기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07904" y="458112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 댓글 보기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68144" y="4077072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관심 기업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530120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관리자에게 메일 보내기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27784" y="530120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 A Q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47664" y="4077072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나의 포트폴리오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7664" y="458112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나의 자기소개서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4581128"/>
            <a:ext cx="208823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확인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12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4310" y="2627825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3708" y="1196752"/>
            <a:ext cx="13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회원가입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1198" y="2577303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이름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7222" y="3081359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ID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1720" y="3585415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PW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4106021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연락처 </a:t>
            </a:r>
            <a:r>
              <a:rPr lang="en-US" altLang="ko-KR" sz="160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  <a:p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5656" y="456826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관심 분야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84310" y="313188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84310" y="3635937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71800" y="414264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84310" y="4618788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311" y="170080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03803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가입하기</a:t>
            </a:r>
            <a:endParaRPr lang="ko-KR" altLang="en-US" sz="14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7824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취소</a:t>
            </a:r>
            <a:endParaRPr lang="ko-KR" altLang="en-US" sz="1400"/>
          </a:p>
        </p:txBody>
      </p:sp>
    </p:spTree>
    <p:extLst>
      <p:ext uri="{BB962C8B-B14F-4D97-AF65-F5344CB8AC3E}">
        <p14:creationId xmlns="" xmlns:p14="http://schemas.microsoft.com/office/powerpoint/2010/main" val="3348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1772816"/>
            <a:ext cx="7992888" cy="496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99592" y="2823322"/>
            <a:ext cx="7488832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51620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31938" y="2060848"/>
            <a:ext cx="115213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사이트 맵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023828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68044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40252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59632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알림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기업</a:t>
            </a:r>
            <a:r>
              <a:rPr lang="en-US" altLang="ko-KR" sz="900" b="1" smtClean="0">
                <a:solidFill>
                  <a:schemeClr val="tx1"/>
                </a:solidFill>
              </a:rPr>
              <a:t>/ </a:t>
            </a:r>
            <a:r>
              <a:rPr lang="ko-KR" altLang="en-US" sz="900" b="1" smtClean="0">
                <a:solidFill>
                  <a:schemeClr val="tx1"/>
                </a:solidFill>
              </a:rPr>
              <a:t>인재정보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관련교육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8264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커뮤니</a:t>
            </a:r>
            <a:r>
              <a:rPr lang="ko-KR" altLang="en-US" sz="900" b="1">
                <a:solidFill>
                  <a:schemeClr val="tx1"/>
                </a:solidFill>
              </a:rPr>
              <a:t>티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151620" y="3968801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259632" y="351378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51620" y="4620913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59632" y="411946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836283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944295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36283" y="464162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44295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023828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31840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31840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9632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8264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78255" y="3507115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오프라인 교육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06347" y="3507116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온라인</a:t>
            </a:r>
            <a:endParaRPr lang="en-US" altLang="ko-KR" sz="6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교</a:t>
            </a:r>
            <a:r>
              <a:rPr lang="ko-KR" altLang="en-US" sz="600" b="1">
                <a:solidFill>
                  <a:schemeClr val="tx1">
                    <a:lumMod val="65000"/>
                    <a:lumOff val="35000"/>
                  </a:schemeClr>
                </a:solidFill>
              </a:rPr>
              <a:t>육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179579" y="3507114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자격증</a:t>
            </a:r>
            <a:endParaRPr lang="en-US" altLang="ko-KR" sz="6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</a:t>
            </a:r>
            <a:r>
              <a:rPr lang="ko-KR" altLang="en-US" sz="600" b="1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4002066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기관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39479" y="4016354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사이트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7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알림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1504529"/>
            <a:ext cx="987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업계동향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0" y="1484784"/>
            <a:ext cx="965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</a:t>
            </a:r>
            <a:r>
              <a:rPr lang="ko-KR" altLang="en-US" sz="1400" b="1">
                <a:solidFill>
                  <a:schemeClr val="bg1"/>
                </a:solidFill>
              </a:rPr>
              <a:t>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71538" y="4036313"/>
            <a:ext cx="89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시험일</a:t>
            </a:r>
            <a:r>
              <a:rPr lang="ko-KR" altLang="en-US" sz="1400" b="1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81780" y="4036314"/>
            <a:ext cx="114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공모전 정보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3569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7684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7684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97684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976846" y="6034139"/>
            <a:ext cx="1901010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2675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5280339"/>
            <a:ext cx="1442868" cy="662213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471601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5716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5716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85716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165" y="6034139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0707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5280339"/>
            <a:ext cx="1442868" cy="662213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183569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76846" y="3108434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97684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97684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97684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2675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2618663"/>
            <a:ext cx="1442868" cy="662213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471601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57166" y="3108434"/>
            <a:ext cx="1937953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5716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85716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5716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0707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2618663"/>
            <a:ext cx="1442868" cy="662213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-364" y="275306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업계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동향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-364" y="321297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-364" y="184669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-364" y="367202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-364" y="230387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</a:t>
            </a:r>
            <a:r>
              <a:rPr lang="ko-KR" altLang="en-US" smtClean="0"/>
              <a:t>알림</a:t>
            </a:r>
            <a:r>
              <a:rPr lang="en-US" altLang="ko-KR" smtClean="0"/>
              <a:t>&gt; 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 동향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9305" y="1915750"/>
            <a:ext cx="6005143" cy="4177546"/>
            <a:chOff x="2699802" y="1916832"/>
            <a:chExt cx="5694613" cy="396152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717804" y="1916832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5084440" y="2717304"/>
              <a:ext cx="27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699802" y="5086266"/>
              <a:ext cx="56166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809280" y="2002701"/>
              <a:ext cx="864098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09282" y="2794653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ko-KR" altLang="en-US" sz="14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03517" y="3574098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09280" y="436618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25914" y="198884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725914" y="278201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725914" y="3574098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25914" y="4366186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20287" y="514516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725914" y="514787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717804" y="5878354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17804" y="2711877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699802" y="3502090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723795" y="4294178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0" y="304730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smtClean="0">
                <a:solidFill>
                  <a:schemeClr val="tx1"/>
                </a:solidFill>
              </a:rPr>
              <a:t>업계 </a:t>
            </a:r>
            <a:r>
              <a:rPr lang="ko-KR" altLang="en-US" sz="1000">
                <a:solidFill>
                  <a:schemeClr val="tx1"/>
                </a:solidFill>
              </a:rPr>
              <a:t>동향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350721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2140938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396626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2598114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06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140968"/>
            <a:ext cx="4427984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중소기업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060848"/>
            <a:ext cx="442798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0032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3140968"/>
            <a:ext cx="4427984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웹프로그래밍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웹기획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웹마케팅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웹마스터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웹디자인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모바일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60032" y="2060848"/>
            <a:ext cx="442798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52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기업정보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근무조건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07704" y="2636912"/>
            <a:ext cx="6480720" cy="562562"/>
            <a:chOff x="1907704" y="2492897"/>
            <a:chExt cx="6480720" cy="562562"/>
          </a:xfrm>
        </p:grpSpPr>
        <p:sp>
          <p:nvSpPr>
            <p:cNvPr id="16" name="직사각형 15"/>
            <p:cNvSpPr/>
            <p:nvPr/>
          </p:nvSpPr>
          <p:spPr>
            <a:xfrm>
              <a:off x="1907704" y="2492897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7971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9979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우리기술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91880" y="2564904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04248" y="2564904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07704" y="3298486"/>
            <a:ext cx="6480720" cy="562562"/>
            <a:chOff x="1907704" y="3226478"/>
            <a:chExt cx="6480720" cy="562562"/>
          </a:xfrm>
        </p:grpSpPr>
        <p:sp>
          <p:nvSpPr>
            <p:cNvPr id="31" name="직사각형 30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넷마블</a:t>
              </a:r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907704" y="3963536"/>
            <a:ext cx="6480720" cy="562562"/>
            <a:chOff x="1907704" y="2492897"/>
            <a:chExt cx="6480720" cy="562562"/>
          </a:xfrm>
        </p:grpSpPr>
        <p:sp>
          <p:nvSpPr>
            <p:cNvPr id="37" name="직사각형 36"/>
            <p:cNvSpPr/>
            <p:nvPr/>
          </p:nvSpPr>
          <p:spPr>
            <a:xfrm>
              <a:off x="1907704" y="2492897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7971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9979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슈나이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더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91880" y="2564904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04248" y="2564904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907704" y="4625110"/>
            <a:ext cx="6480720" cy="562562"/>
            <a:chOff x="1907704" y="3226478"/>
            <a:chExt cx="6480720" cy="562562"/>
          </a:xfrm>
        </p:grpSpPr>
        <p:sp>
          <p:nvSpPr>
            <p:cNvPr id="43" name="직사각형 42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네오위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즈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07704" y="5296042"/>
            <a:ext cx="6480720" cy="562562"/>
            <a:chOff x="1907704" y="3226478"/>
            <a:chExt cx="6480720" cy="562562"/>
          </a:xfrm>
        </p:grpSpPr>
        <p:sp>
          <p:nvSpPr>
            <p:cNvPr id="49" name="직사각형 48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세리기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술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1907704" y="6165304"/>
            <a:ext cx="64807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인재정보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연령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907704" y="4882662"/>
            <a:ext cx="6480720" cy="562562"/>
            <a:chOff x="1907704" y="3226478"/>
            <a:chExt cx="6480720" cy="562562"/>
          </a:xfrm>
        </p:grpSpPr>
        <p:sp>
          <p:nvSpPr>
            <p:cNvPr id="29" name="직사각형 28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남자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/25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똑똑한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907704" y="4144763"/>
            <a:ext cx="6480720" cy="562562"/>
            <a:chOff x="1907704" y="3226478"/>
            <a:chExt cx="6480720" cy="562562"/>
          </a:xfrm>
        </p:grpSpPr>
        <p:sp>
          <p:nvSpPr>
            <p:cNvPr id="35" name="직사각형 34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여자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/24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열성적인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907704" y="3427416"/>
            <a:ext cx="6480720" cy="562562"/>
            <a:chOff x="1907704" y="3226478"/>
            <a:chExt cx="6480720" cy="562562"/>
          </a:xfrm>
        </p:grpSpPr>
        <p:sp>
          <p:nvSpPr>
            <p:cNvPr id="50" name="직사각형 49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남자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/33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성실한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계약직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07704" y="2689517"/>
            <a:ext cx="6480720" cy="562562"/>
            <a:chOff x="1907704" y="3226478"/>
            <a:chExt cx="6480720" cy="562562"/>
          </a:xfrm>
        </p:grpSpPr>
        <p:sp>
          <p:nvSpPr>
            <p:cNvPr id="55" name="직사각형 54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여자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/22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창의적인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763688" y="5805264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0246387"/>
              </p:ext>
            </p:extLst>
          </p:nvPr>
        </p:nvGraphicFramePr>
        <p:xfrm>
          <a:off x="1935152" y="2106567"/>
          <a:ext cx="6777877" cy="269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71"/>
                <a:gridCol w="951282"/>
                <a:gridCol w="891826"/>
                <a:gridCol w="832371"/>
                <a:gridCol w="1308013"/>
                <a:gridCol w="993746"/>
                <a:gridCol w="968268"/>
              </a:tblGrid>
              <a:tr h="594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9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907704" y="1889533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40150" y="5229200"/>
            <a:ext cx="6736306" cy="561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40151" y="5013176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3444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27764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시험 </a:t>
            </a:r>
            <a:r>
              <a:rPr lang="ko-KR" altLang="en-US" sz="1000" smtClean="0">
                <a:solidFill>
                  <a:schemeClr val="tx1"/>
                </a:solidFill>
              </a:rPr>
              <a:t>일정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912392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32085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공모전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56635" y="2242930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923271" y="2395330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38633" y="5483290"/>
            <a:ext cx="5616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48111" y="1967677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카테고리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64745" y="238586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564745" y="317903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564745" y="3971122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64745" y="4763210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564745" y="554489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556635" y="6275378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0" y="2874099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0" y="3306147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0" y="244205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0" y="3738195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556635" y="3108901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538633" y="3899114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562626" y="4691202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68028" y="1916832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공모전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24089" y="260188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24089" y="339505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24089" y="4187146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4089" y="4979233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55302" y="576091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오프라인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오프라인 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841222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smtClean="0">
                <a:solidFill>
                  <a:schemeClr val="tx1"/>
                </a:solidFill>
              </a:rPr>
              <a:t>▶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국비지원교육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69301" y="2750081"/>
            <a:ext cx="686476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9301" y="2377560"/>
            <a:ext cx="160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국비지원교</a:t>
            </a:r>
            <a:r>
              <a:rPr lang="ko-KR" altLang="en-US" dirty="0">
                <a:solidFill>
                  <a:schemeClr val="bg1"/>
                </a:solidFill>
              </a:rPr>
              <a:t>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0456" y="2496784"/>
            <a:ext cx="2133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오프라인 교육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flipV="1">
            <a:off x="1669301" y="5517231"/>
            <a:ext cx="686313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6179" y="346780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취업성공 패키</a:t>
            </a:r>
            <a:r>
              <a:rPr lang="ko-KR" altLang="en-US" sz="1200" dirty="0">
                <a:solidFill>
                  <a:schemeClr val="bg1"/>
                </a:solidFill>
              </a:rPr>
              <a:t>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61617" y="374480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실업자 내일 배움 카드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39280" y="2857348"/>
            <a:ext cx="17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6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2515" y="5118537"/>
            <a:ext cx="222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취업성공 패키지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37487" y="3384766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49126" y="3384766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56176" y="3376178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088" y="3237678"/>
            <a:ext cx="92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2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37487" y="5949280"/>
            <a:ext cx="6344123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" y="4104846"/>
            <a:ext cx="158236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▶ 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3775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" y="1904982"/>
            <a:ext cx="1582368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1294" y="4168365"/>
            <a:ext cx="20098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구직등록 </a:t>
            </a:r>
            <a:r>
              <a:rPr lang="ko-KR" altLang="en-US" sz="1000" dirty="0">
                <a:solidFill>
                  <a:schemeClr val="bg1"/>
                </a:solidFill>
              </a:rPr>
              <a:t>직업훈련상담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4601" y="4137588"/>
            <a:ext cx="2254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u="sng" dirty="0" smtClean="0">
                <a:hlinkClick r:id="rId2"/>
              </a:rPr>
              <a:t>www.worknet.go.kr</a:t>
            </a:r>
            <a:r>
              <a:rPr lang="ko-KR" altLang="en-US" sz="1000" b="1" dirty="0"/>
              <a:t> </a:t>
            </a:r>
            <a:r>
              <a:rPr lang="ko-KR" altLang="en-US" sz="1000" dirty="0">
                <a:solidFill>
                  <a:schemeClr val="bg1"/>
                </a:solidFill>
              </a:rPr>
              <a:t>구직인증 신청하기</a:t>
            </a:r>
            <a:r>
              <a:rPr lang="ko-KR" altLang="en-US" sz="1200" b="1" dirty="0">
                <a:solidFill>
                  <a:schemeClr val="bg1"/>
                </a:solidFill>
              </a:rPr>
              <a:t>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10780" y="4137587"/>
            <a:ext cx="220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거주지 관할지역 고용지원센터 찾기 </a:t>
            </a:r>
          </a:p>
        </p:txBody>
      </p:sp>
    </p:spTree>
    <p:extLst>
      <p:ext uri="{BB962C8B-B14F-4D97-AF65-F5344CB8AC3E}">
        <p14:creationId xmlns="" xmlns:p14="http://schemas.microsoft.com/office/powerpoint/2010/main" val="19123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1</a:t>
            </a:r>
            <a:r>
              <a:rPr lang="ko-KR" altLang="en-US" smtClean="0">
                <a:solidFill>
                  <a:schemeClr val="bg1"/>
                </a:solidFill>
              </a:rPr>
              <a:t>석</a:t>
            </a:r>
            <a:r>
              <a:rPr lang="en-US" altLang="ko-KR" smtClean="0">
                <a:solidFill>
                  <a:schemeClr val="bg1"/>
                </a:solidFill>
              </a:rPr>
              <a:t>4</a:t>
            </a:r>
            <a:r>
              <a:rPr lang="ko-KR" altLang="en-US" smtClean="0">
                <a:solidFill>
                  <a:schemeClr val="bg1"/>
                </a:solidFill>
              </a:rPr>
              <a:t>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진서영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온라인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1547664" y="2776581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1" y="2564904"/>
            <a:ext cx="1403649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▶온라인 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0375" y="25075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 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온라인 교육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21615" y="2405787"/>
            <a:ext cx="20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UX/UI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26235" y="3241044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30375" y="3230448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6235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9881" y="325413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1626235" y="5079117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9759" y="3974213"/>
            <a:ext cx="15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기초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05791" y="3961124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중급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9281" y="3933756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>
                <a:solidFill>
                  <a:schemeClr val="bg1"/>
                </a:solidFill>
              </a:rPr>
              <a:t>CSS-</a:t>
            </a:r>
            <a:r>
              <a:rPr lang="ko-KR" altLang="en-US" sz="1200" dirty="0">
                <a:solidFill>
                  <a:schemeClr val="bg1"/>
                </a:solidFill>
              </a:rPr>
              <a:t>고급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2880" y="2842668"/>
            <a:ext cx="253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Dreamweaver HTML/CSS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3163" y="5124836"/>
            <a:ext cx="116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Illustrator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59881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0374" y="559796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20119" y="6318043"/>
            <a:ext cx="205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Illustrator </a:t>
            </a:r>
            <a:r>
              <a:rPr lang="ko-KR" altLang="en-US" sz="1000" dirty="0">
                <a:solidFill>
                  <a:schemeClr val="bg1"/>
                </a:solidFill>
              </a:rPr>
              <a:t>기초와 </a:t>
            </a:r>
            <a:r>
              <a:rPr lang="en-US" altLang="ko-KR" sz="1000" dirty="0" err="1">
                <a:solidFill>
                  <a:schemeClr val="bg1"/>
                </a:solidFill>
              </a:rPr>
              <a:t>Objectdrawing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편집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32235" y="6338340"/>
            <a:ext cx="196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Drawing</a:t>
            </a:r>
            <a:r>
              <a:rPr lang="ko-KR" altLang="en-US" sz="1000" dirty="0">
                <a:solidFill>
                  <a:schemeClr val="bg1"/>
                </a:solidFill>
              </a:rPr>
              <a:t>의 이해와 </a:t>
            </a:r>
            <a:r>
              <a:rPr lang="en-US" altLang="ko-KR" sz="1000" dirty="0" err="1">
                <a:solidFill>
                  <a:schemeClr val="bg1"/>
                </a:solidFill>
              </a:rPr>
              <a:t>Simbol</a:t>
            </a:r>
            <a:r>
              <a:rPr lang="en-US" altLang="ko-KR" sz="1000" dirty="0">
                <a:solidFill>
                  <a:schemeClr val="bg1"/>
                </a:solidFill>
              </a:rPr>
              <a:t>, Pattern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0206" y="6338340"/>
            <a:ext cx="2109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Typography</a:t>
            </a:r>
            <a:r>
              <a:rPr lang="ko-KR" altLang="en-US" sz="1000" dirty="0">
                <a:solidFill>
                  <a:schemeClr val="bg1"/>
                </a:solidFill>
              </a:rPr>
              <a:t>와 고급디자인 기법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온라인교육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963" y="4710636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2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85046" y="3408280"/>
            <a:ext cx="158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그래픽스 운용     　　　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683" y="3187647"/>
            <a:ext cx="577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</a:rPr>
              <a:t>*</a:t>
            </a:r>
            <a:r>
              <a:rPr lang="en-US" altLang="ko-KR" sz="1000" dirty="0" smtClean="0">
                <a:solidFill>
                  <a:schemeClr val="bg1"/>
                </a:solidFill>
              </a:rPr>
              <a:t>GTQ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678" y="297926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/>
              <a:t>▶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UX/UI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605" y="3629246"/>
            <a:ext cx="1453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활용능력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8275" y="38664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그래픽특강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2044" y="4049803"/>
            <a:ext cx="864096" cy="246221"/>
          </a:xfrm>
          <a:prstGeom prst="rect">
            <a:avLst/>
          </a:prstGeom>
          <a:solidFill>
            <a:srgbClr val="3D3844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전산회계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자격증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알림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기업</a:t>
            </a:r>
            <a:r>
              <a:rPr lang="en-US" altLang="ko-KR" sz="1000" smtClean="0">
                <a:solidFill>
                  <a:prstClr val="white"/>
                </a:solidFill>
              </a:rPr>
              <a:t>/</a:t>
            </a:r>
            <a:r>
              <a:rPr lang="ko-KR" altLang="en-US" sz="1000" smtClean="0">
                <a:solidFill>
                  <a:prstClr val="white"/>
                </a:solidFill>
              </a:rPr>
              <a:t>인재정보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관련정보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커뮤니티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0369" y="3083042"/>
            <a:ext cx="1403649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자격증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정보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369" y="3488739"/>
            <a:ext cx="148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웹 디자인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0368" y="3701439"/>
            <a:ext cx="15946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800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496" y="4221088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정보처리기능</a:t>
            </a:r>
            <a:r>
              <a:rPr lang="ko-KR" altLang="en-US" sz="1000" dirty="0">
                <a:solidFill>
                  <a:schemeClr val="bg1"/>
                </a:solidFill>
              </a:rPr>
              <a:t>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" y="3933056"/>
            <a:ext cx="165245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</a:t>
            </a:r>
            <a:r>
              <a:rPr lang="ko-KR" altLang="en-US" sz="800" dirty="0" smtClean="0">
                <a:solidFill>
                  <a:schemeClr val="bg1"/>
                </a:solidFill>
              </a:rPr>
              <a:t>멀티미디어 </a:t>
            </a:r>
            <a:r>
              <a:rPr lang="ko-KR" altLang="en-US" sz="800" dirty="0" err="1">
                <a:solidFill>
                  <a:schemeClr val="bg1"/>
                </a:solidFill>
              </a:rPr>
              <a:t>컨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텐츠</a:t>
            </a:r>
            <a:r>
              <a:rPr lang="ko-KR" altLang="en-US" sz="800" dirty="0" smtClean="0">
                <a:solidFill>
                  <a:schemeClr val="bg1"/>
                </a:solidFill>
              </a:rPr>
              <a:t> 제작 전문가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자격증정보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1" y="2570947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1622795" y="2349296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1622795" y="3688563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2795" y="2418696"/>
            <a:ext cx="220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디자인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39344" y="2829421"/>
            <a:ext cx="639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기본정보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시스템 자원 및 </a:t>
            </a:r>
            <a:r>
              <a:rPr lang="en-US" altLang="ko-KR" sz="1200" dirty="0">
                <a:solidFill>
                  <a:schemeClr val="bg1"/>
                </a:solidFill>
              </a:rPr>
              <a:t>S/W</a:t>
            </a:r>
            <a:r>
              <a:rPr lang="ko-KR" altLang="en-US" sz="1200" dirty="0">
                <a:solidFill>
                  <a:schemeClr val="bg1"/>
                </a:solidFill>
              </a:rPr>
              <a:t>를 이용하여 홈페이지를 디자인하는 업무를 수행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2795" y="3779118"/>
            <a:ext cx="341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2458" y="4148450"/>
            <a:ext cx="685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디자인에 관한 기초이론지식을 가지고 시각디자인과 관련된 광도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편집 포장디자인 등의 원고지시에 의한 컴퓨터 활용을 능숙하게 수행한다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1622795" y="4979446"/>
            <a:ext cx="688329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8243" y="5025165"/>
            <a:ext cx="352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멀티미디어  </a:t>
            </a:r>
            <a:r>
              <a:rPr lang="ko-KR" altLang="en-US" dirty="0" err="1" smtClean="0">
                <a:solidFill>
                  <a:schemeClr val="bg1"/>
                </a:solidFill>
              </a:rPr>
              <a:t>콘텐츠</a:t>
            </a:r>
            <a:r>
              <a:rPr lang="ko-KR" altLang="en-US" dirty="0" smtClean="0">
                <a:solidFill>
                  <a:schemeClr val="bg1"/>
                </a:solidFill>
              </a:rPr>
              <a:t> 제작 전문가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32097" y="5377279"/>
            <a:ext cx="675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 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 </a:t>
            </a:r>
            <a:r>
              <a:rPr lang="ko-KR" altLang="en-US" sz="1200" dirty="0">
                <a:solidFill>
                  <a:schemeClr val="bg1"/>
                </a:solidFill>
              </a:rPr>
              <a:t>및 특정 기관의 멀티미디어 </a:t>
            </a:r>
            <a:r>
              <a:rPr lang="ko-KR" altLang="en-US" sz="1200" dirty="0" err="1">
                <a:solidFill>
                  <a:schemeClr val="bg1"/>
                </a:solidFill>
              </a:rPr>
              <a:t>콘텐츠의</a:t>
            </a:r>
            <a:r>
              <a:rPr lang="ko-KR" altLang="en-US" sz="1200" dirty="0">
                <a:solidFill>
                  <a:schemeClr val="bg1"/>
                </a:solidFill>
              </a:rPr>
              <a:t> 기획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설계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제작을 하며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이러한 제작에 </a:t>
            </a:r>
            <a:r>
              <a:rPr lang="ko-KR" altLang="en-US" sz="1200">
                <a:solidFill>
                  <a:schemeClr val="bg1"/>
                </a:solidFill>
              </a:rPr>
              <a:t>필요한 </a:t>
            </a:r>
            <a:r>
              <a:rPr lang="ko-KR" altLang="en-US" sz="1200" smtClean="0">
                <a:solidFill>
                  <a:schemeClr val="bg1"/>
                </a:solidFill>
              </a:rPr>
              <a:t>시스템 자원 </a:t>
            </a:r>
            <a:r>
              <a:rPr lang="ko-KR" altLang="en-US" sz="1200" dirty="0">
                <a:solidFill>
                  <a:schemeClr val="bg1"/>
                </a:solidFill>
              </a:rPr>
              <a:t>및 사용할 </a:t>
            </a:r>
            <a:r>
              <a:rPr lang="en-US" altLang="ko-KR" sz="1200" dirty="0">
                <a:solidFill>
                  <a:schemeClr val="bg1"/>
                </a:solidFill>
              </a:rPr>
              <a:t>S/W</a:t>
            </a:r>
            <a:r>
              <a:rPr lang="ko-KR" altLang="en-US" sz="1200" dirty="0">
                <a:solidFill>
                  <a:schemeClr val="bg1"/>
                </a:solidFill>
              </a:rPr>
              <a:t>를 평가와 설계하고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기본적인 프로그래밍과 디자인 작업을 하는 직무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708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2420888"/>
            <a:ext cx="4529667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프로그래밍 관련 질문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 관련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질문 등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16016" y="2420888"/>
            <a:ext cx="45720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자유로운 글을 작성 할 수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03917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07834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1752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&gt;Q&amp;A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코딩 관련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대해서 질문있습니다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36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31" name="직사각형 3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46" name="직사각형 45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51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53" name="직사각형 52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&gt;Q&amp;A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자유게시판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11:20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 날씨가 너무 좋네요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5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34" name="직사각형 33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39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41" name="직사각형 4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포트폴리오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 &lt;studio&gt;             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3^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7824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4088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824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88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64088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자소서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540060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48264" y="2780928"/>
            <a:ext cx="165618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328498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357301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8264" y="357301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436510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465313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48264" y="465313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560" y="544522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5656" y="573325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8264" y="573325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2237</Words>
  <Application>Microsoft Office PowerPoint</Application>
  <PresentationFormat>화면 슬라이드 쇼(4:3)</PresentationFormat>
  <Paragraphs>754</Paragraphs>
  <Slides>46</Slides>
  <Notes>1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슬라이드 1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흐름도 (flow-chart)</vt:lpstr>
      <vt:lpstr>레이아웃 – TITLE</vt:lpstr>
      <vt:lpstr>레이아웃 – TITLE(가안)</vt:lpstr>
      <vt:lpstr>레이아웃 – HOME</vt:lpstr>
      <vt:lpstr>레이아웃 – HOME</vt:lpstr>
      <vt:lpstr>레이아웃 – HOME(디자인 가안)</vt:lpstr>
      <vt:lpstr>레이아웃 &gt; 로그인</vt:lpstr>
      <vt:lpstr>레이아웃 &gt; 마이페이지</vt:lpstr>
      <vt:lpstr>레이아웃 &gt; 회원가입</vt:lpstr>
      <vt:lpstr>레이아웃&gt; HOME&gt; 사이트맵</vt:lpstr>
      <vt:lpstr>레이아웃&gt; HOME&gt; 알림</vt:lpstr>
      <vt:lpstr>레이아웃&gt; 알림&gt; 업계 동향</vt:lpstr>
      <vt:lpstr>홈&gt;기업/인재정보</vt:lpstr>
      <vt:lpstr>홈&gt;기업/인재정보&gt;기업정보</vt:lpstr>
      <vt:lpstr>홈&gt;기업/인재정보&gt;인재정보</vt:lpstr>
      <vt:lpstr>레이아웃&gt;알림&gt;시험 일정</vt:lpstr>
      <vt:lpstr>레이아웃&gt;알림&gt;공모전 정보</vt:lpstr>
      <vt:lpstr>레이아웃&gt;관련교육&gt;오프라인 교육</vt:lpstr>
      <vt:lpstr>레이아웃&gt;관련교육&gt;온라인 교육</vt:lpstr>
      <vt:lpstr>레이아웃&gt;관련교육&gt;자격증 정보</vt:lpstr>
      <vt:lpstr>홈&gt;커뮤니티</vt:lpstr>
      <vt:lpstr>홈&gt;커뮤니티&gt;Q&amp;A</vt:lpstr>
      <vt:lpstr>홈&gt;커뮤니티&gt;자유게시판</vt:lpstr>
      <vt:lpstr>홈&gt;커뮤니티&gt;포트폴리오 공유</vt:lpstr>
      <vt:lpstr>홈&gt;커뮤니티&gt;자소서 공유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271</cp:revision>
  <dcterms:created xsi:type="dcterms:W3CDTF">2006-10-05T04:04:58Z</dcterms:created>
  <dcterms:modified xsi:type="dcterms:W3CDTF">2018-07-25T07:36:56Z</dcterms:modified>
</cp:coreProperties>
</file>