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087" autoAdjust="0"/>
  </p:normalViewPr>
  <p:slideViewPr>
    <p:cSldViewPr snapToGrid="0" snapToObjects="1">
      <p:cViewPr varScale="1">
        <p:scale>
          <a:sx n="78" d="100"/>
          <a:sy n="78" d="100"/>
        </p:scale>
        <p:origin x="2574" y="29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619C6F-15D7-4C94-92C7-5927081279FE}" type="datetimeFigureOut">
              <a:rPr lang="en-US" smtClean="0"/>
              <a:t>6/28/2025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C56ECB-D77C-45AC-BAD8-CE7202653426}" type="slidenum">
              <a:rPr lang="en-US" smtClean="0"/>
              <a:t>‹#›</a:t>
            </a:fld>
            <a:endParaRPr lang="en-US"/>
          </a:p>
        </p:txBody>
      </p:sp>
    </p:spTree>
    <p:extLst>
      <p:ext uri="{BB962C8B-B14F-4D97-AF65-F5344CB8AC3E}">
        <p14:creationId xmlns:p14="http://schemas.microsoft.com/office/powerpoint/2010/main" val="3515611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and thank you for joining. Today, we're going to explore </a:t>
            </a:r>
            <a:r>
              <a:rPr lang="en-US" i="1" dirty="0"/>
              <a:t>Design Thinking</a:t>
            </a:r>
            <a:r>
              <a:rPr lang="en-US" dirty="0"/>
              <a:t>—a mindset and methodology that places humans at the center of innovation. It’s not just for designers—it’s a powerful framework for solving complex problems across any industry.</a:t>
            </a:r>
          </a:p>
        </p:txBody>
      </p:sp>
      <p:sp>
        <p:nvSpPr>
          <p:cNvPr id="4" name="Slide Number Placeholder 3"/>
          <p:cNvSpPr>
            <a:spLocks noGrp="1"/>
          </p:cNvSpPr>
          <p:nvPr>
            <p:ph type="sldNum" sz="quarter" idx="5"/>
          </p:nvPr>
        </p:nvSpPr>
        <p:spPr/>
        <p:txBody>
          <a:bodyPr/>
          <a:lstStyle/>
          <a:p>
            <a:fld id="{09C56ECB-D77C-45AC-BAD8-CE7202653426}" type="slidenum">
              <a:rPr lang="en-US" smtClean="0"/>
              <a:t>1</a:t>
            </a:fld>
            <a:endParaRPr lang="en-US"/>
          </a:p>
        </p:txBody>
      </p:sp>
    </p:spTree>
    <p:extLst>
      <p:ext uri="{BB962C8B-B14F-4D97-AF65-F5344CB8AC3E}">
        <p14:creationId xmlns:p14="http://schemas.microsoft.com/office/powerpoint/2010/main" val="628472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need to transform overnight. Start small. Identify a challenge. Talk to users. Build a prototype. Run a test. The beauty of Design Thinking is its adaptability—it can start in one team and scale across an organization over time.</a:t>
            </a:r>
          </a:p>
        </p:txBody>
      </p:sp>
      <p:sp>
        <p:nvSpPr>
          <p:cNvPr id="4" name="Slide Number Placeholder 3"/>
          <p:cNvSpPr>
            <a:spLocks noGrp="1"/>
          </p:cNvSpPr>
          <p:nvPr>
            <p:ph type="sldNum" sz="quarter" idx="5"/>
          </p:nvPr>
        </p:nvSpPr>
        <p:spPr/>
        <p:txBody>
          <a:bodyPr/>
          <a:lstStyle/>
          <a:p>
            <a:fld id="{09C56ECB-D77C-45AC-BAD8-CE7202653426}" type="slidenum">
              <a:rPr lang="en-US" smtClean="0"/>
              <a:t>10</a:t>
            </a:fld>
            <a:endParaRPr lang="en-US"/>
          </a:p>
        </p:txBody>
      </p:sp>
    </p:spTree>
    <p:extLst>
      <p:ext uri="{BB962C8B-B14F-4D97-AF65-F5344CB8AC3E}">
        <p14:creationId xmlns:p14="http://schemas.microsoft.com/office/powerpoint/2010/main" val="2341680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joining. Design Thinking isn't a silver bullet—it’s a mindset. But if your organization embraces it, you’ll unlock more relevant, sustainable, and human-centered solutions. Let’s keep the conversation going.</a:t>
            </a:r>
          </a:p>
        </p:txBody>
      </p:sp>
      <p:sp>
        <p:nvSpPr>
          <p:cNvPr id="4" name="Slide Number Placeholder 3"/>
          <p:cNvSpPr>
            <a:spLocks noGrp="1"/>
          </p:cNvSpPr>
          <p:nvPr>
            <p:ph type="sldNum" sz="quarter" idx="5"/>
          </p:nvPr>
        </p:nvSpPr>
        <p:spPr/>
        <p:txBody>
          <a:bodyPr/>
          <a:lstStyle/>
          <a:p>
            <a:fld id="{09C56ECB-D77C-45AC-BAD8-CE7202653426}" type="slidenum">
              <a:rPr lang="en-US" smtClean="0"/>
              <a:t>11</a:t>
            </a:fld>
            <a:endParaRPr lang="en-US"/>
          </a:p>
        </p:txBody>
      </p:sp>
    </p:spTree>
    <p:extLst>
      <p:ext uri="{BB962C8B-B14F-4D97-AF65-F5344CB8AC3E}">
        <p14:creationId xmlns:p14="http://schemas.microsoft.com/office/powerpoint/2010/main" val="1640934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problem-solving often jumps straight to solutions. Design Thinking, however, starts by asking the right questions. It helps organizations unlock creativity, improve collaboration, and ultimately build products, services, and experiences that people truly value.</a:t>
            </a:r>
          </a:p>
        </p:txBody>
      </p:sp>
      <p:sp>
        <p:nvSpPr>
          <p:cNvPr id="4" name="Slide Number Placeholder 3"/>
          <p:cNvSpPr>
            <a:spLocks noGrp="1"/>
          </p:cNvSpPr>
          <p:nvPr>
            <p:ph type="sldNum" sz="quarter" idx="5"/>
          </p:nvPr>
        </p:nvSpPr>
        <p:spPr/>
        <p:txBody>
          <a:bodyPr/>
          <a:lstStyle/>
          <a:p>
            <a:fld id="{09C56ECB-D77C-45AC-BAD8-CE7202653426}" type="slidenum">
              <a:rPr lang="en-US" smtClean="0"/>
              <a:t>2</a:t>
            </a:fld>
            <a:endParaRPr lang="en-US"/>
          </a:p>
        </p:txBody>
      </p:sp>
    </p:spTree>
    <p:extLst>
      <p:ext uri="{BB962C8B-B14F-4D97-AF65-F5344CB8AC3E}">
        <p14:creationId xmlns:p14="http://schemas.microsoft.com/office/powerpoint/2010/main" val="149042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five phases form the foundation of Design Thinking:</a:t>
            </a:r>
          </a:p>
          <a:p>
            <a:pPr marL="171450" indent="-171450">
              <a:buFont typeface="Arial" panose="020B0604020202020204" pitchFamily="34" charset="0"/>
              <a:buChar char="•"/>
            </a:pPr>
            <a:r>
              <a:rPr lang="en-US" b="1" dirty="0"/>
              <a:t>Empathize</a:t>
            </a:r>
            <a:r>
              <a:rPr lang="en-US" dirty="0"/>
              <a:t> – Understand your users.</a:t>
            </a:r>
          </a:p>
          <a:p>
            <a:pPr marL="171450" indent="-171450">
              <a:buFont typeface="Arial" panose="020B0604020202020204" pitchFamily="34" charset="0"/>
              <a:buChar char="•"/>
            </a:pPr>
            <a:r>
              <a:rPr lang="en-US" b="1" dirty="0"/>
              <a:t>Define</a:t>
            </a:r>
            <a:r>
              <a:rPr lang="en-US" dirty="0"/>
              <a:t> – Frame the real problem.</a:t>
            </a:r>
          </a:p>
          <a:p>
            <a:pPr marL="171450" indent="-171450">
              <a:buFont typeface="Arial" panose="020B0604020202020204" pitchFamily="34" charset="0"/>
              <a:buChar char="•"/>
            </a:pPr>
            <a:r>
              <a:rPr lang="en-US" b="1" dirty="0"/>
              <a:t>Ideate</a:t>
            </a:r>
            <a:r>
              <a:rPr lang="en-US" dirty="0"/>
              <a:t> – Generate bold ideas.</a:t>
            </a:r>
          </a:p>
          <a:p>
            <a:pPr marL="171450" indent="-171450">
              <a:buFont typeface="Arial" panose="020B0604020202020204" pitchFamily="34" charset="0"/>
              <a:buChar char="•"/>
            </a:pPr>
            <a:r>
              <a:rPr lang="en-US" b="1" dirty="0"/>
              <a:t>Prototype</a:t>
            </a:r>
            <a:r>
              <a:rPr lang="en-US" dirty="0"/>
              <a:t> – Make your ideas tangible.</a:t>
            </a:r>
          </a:p>
          <a:p>
            <a:pPr marL="171450" indent="-171450">
              <a:buFont typeface="Arial" panose="020B0604020202020204" pitchFamily="34" charset="0"/>
              <a:buChar char="•"/>
            </a:pPr>
            <a:r>
              <a:rPr lang="en-US" b="1" dirty="0"/>
              <a:t>Test</a:t>
            </a:r>
            <a:r>
              <a:rPr lang="en-US" dirty="0"/>
              <a:t> – Learn what works, then iterate.</a:t>
            </a:r>
            <a:br>
              <a:rPr lang="en-US" dirty="0"/>
            </a:br>
            <a:r>
              <a:rPr lang="en-US" dirty="0"/>
              <a:t>We'll explore each briefly today.</a:t>
            </a:r>
          </a:p>
        </p:txBody>
      </p:sp>
      <p:sp>
        <p:nvSpPr>
          <p:cNvPr id="4" name="Slide Number Placeholder 3"/>
          <p:cNvSpPr>
            <a:spLocks noGrp="1"/>
          </p:cNvSpPr>
          <p:nvPr>
            <p:ph type="sldNum" sz="quarter" idx="5"/>
          </p:nvPr>
        </p:nvSpPr>
        <p:spPr/>
        <p:txBody>
          <a:bodyPr/>
          <a:lstStyle/>
          <a:p>
            <a:fld id="{09C56ECB-D77C-45AC-BAD8-CE7202653426}" type="slidenum">
              <a:rPr lang="en-US" smtClean="0"/>
              <a:t>3</a:t>
            </a:fld>
            <a:endParaRPr lang="en-US"/>
          </a:p>
        </p:txBody>
      </p:sp>
    </p:spTree>
    <p:extLst>
      <p:ext uri="{BB962C8B-B14F-4D97-AF65-F5344CB8AC3E}">
        <p14:creationId xmlns:p14="http://schemas.microsoft.com/office/powerpoint/2010/main" val="3962058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Empathy is where it starts. You observe, engage, and listen to users. This isn’t just about data—it’s about seeing the world through their eyes. The goal is to uncover real needs, not just what people say they want.</a:t>
            </a:r>
          </a:p>
        </p:txBody>
      </p:sp>
      <p:sp>
        <p:nvSpPr>
          <p:cNvPr id="4" name="Slide Number Placeholder 3"/>
          <p:cNvSpPr>
            <a:spLocks noGrp="1"/>
          </p:cNvSpPr>
          <p:nvPr>
            <p:ph type="sldNum" sz="quarter" idx="5"/>
          </p:nvPr>
        </p:nvSpPr>
        <p:spPr/>
        <p:txBody>
          <a:bodyPr/>
          <a:lstStyle/>
          <a:p>
            <a:fld id="{09C56ECB-D77C-45AC-BAD8-CE7202653426}" type="slidenum">
              <a:rPr lang="en-US" smtClean="0"/>
              <a:t>4</a:t>
            </a:fld>
            <a:endParaRPr lang="en-US"/>
          </a:p>
        </p:txBody>
      </p:sp>
    </p:spTree>
    <p:extLst>
      <p:ext uri="{BB962C8B-B14F-4D97-AF65-F5344CB8AC3E}">
        <p14:creationId xmlns:p14="http://schemas.microsoft.com/office/powerpoint/2010/main" val="4244986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understand the user’s world, you synthesize those insights. The Define phase turns scattered observations into a clear, actionable problem statement—often framed as a “How might we…” question that encourages possibility.</a:t>
            </a:r>
          </a:p>
        </p:txBody>
      </p:sp>
      <p:sp>
        <p:nvSpPr>
          <p:cNvPr id="4" name="Slide Number Placeholder 3"/>
          <p:cNvSpPr>
            <a:spLocks noGrp="1"/>
          </p:cNvSpPr>
          <p:nvPr>
            <p:ph type="sldNum" sz="quarter" idx="5"/>
          </p:nvPr>
        </p:nvSpPr>
        <p:spPr/>
        <p:txBody>
          <a:bodyPr/>
          <a:lstStyle/>
          <a:p>
            <a:fld id="{09C56ECB-D77C-45AC-BAD8-CE7202653426}" type="slidenum">
              <a:rPr lang="en-US" smtClean="0"/>
              <a:t>5</a:t>
            </a:fld>
            <a:endParaRPr lang="en-US"/>
          </a:p>
        </p:txBody>
      </p:sp>
    </p:spTree>
    <p:extLst>
      <p:ext uri="{BB962C8B-B14F-4D97-AF65-F5344CB8AC3E}">
        <p14:creationId xmlns:p14="http://schemas.microsoft.com/office/powerpoint/2010/main" val="3364140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creativity flows. In Ideation, teams explore a wide range of ideas—without judgment. The goal is to think beyond the obvious. Techniques like brainstorming, mind mapping, and provocations help teams push past assumptions.</a:t>
            </a:r>
          </a:p>
        </p:txBody>
      </p:sp>
      <p:sp>
        <p:nvSpPr>
          <p:cNvPr id="4" name="Slide Number Placeholder 3"/>
          <p:cNvSpPr>
            <a:spLocks noGrp="1"/>
          </p:cNvSpPr>
          <p:nvPr>
            <p:ph type="sldNum" sz="quarter" idx="5"/>
          </p:nvPr>
        </p:nvSpPr>
        <p:spPr/>
        <p:txBody>
          <a:bodyPr/>
          <a:lstStyle/>
          <a:p>
            <a:fld id="{09C56ECB-D77C-45AC-BAD8-CE7202653426}" type="slidenum">
              <a:rPr lang="en-US" smtClean="0"/>
              <a:t>6</a:t>
            </a:fld>
            <a:endParaRPr lang="en-US"/>
          </a:p>
        </p:txBody>
      </p:sp>
    </p:spTree>
    <p:extLst>
      <p:ext uri="{BB962C8B-B14F-4D97-AF65-F5344CB8AC3E}">
        <p14:creationId xmlns:p14="http://schemas.microsoft.com/office/powerpoint/2010/main" val="1172579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bring ideas to life. Prototyping is about speed and learning—not perfection. It could be a sketch, a model, or a storyboard. The key is to build something you can show to others and get feedback on.</a:t>
            </a:r>
          </a:p>
        </p:txBody>
      </p:sp>
      <p:sp>
        <p:nvSpPr>
          <p:cNvPr id="4" name="Slide Number Placeholder 3"/>
          <p:cNvSpPr>
            <a:spLocks noGrp="1"/>
          </p:cNvSpPr>
          <p:nvPr>
            <p:ph type="sldNum" sz="quarter" idx="5"/>
          </p:nvPr>
        </p:nvSpPr>
        <p:spPr/>
        <p:txBody>
          <a:bodyPr/>
          <a:lstStyle/>
          <a:p>
            <a:fld id="{09C56ECB-D77C-45AC-BAD8-CE7202653426}" type="slidenum">
              <a:rPr lang="en-US" smtClean="0"/>
              <a:t>7</a:t>
            </a:fld>
            <a:endParaRPr lang="en-US"/>
          </a:p>
        </p:txBody>
      </p:sp>
    </p:spTree>
    <p:extLst>
      <p:ext uri="{BB962C8B-B14F-4D97-AF65-F5344CB8AC3E}">
        <p14:creationId xmlns:p14="http://schemas.microsoft.com/office/powerpoint/2010/main" val="2649437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Test phase, you return to the users. You show them your prototype, gather reactions, and observe their behavior. Their feedback helps you iterate—refining the solution or even revisiting earlier stages. It's all about learning quickly and improving continually.</a:t>
            </a:r>
          </a:p>
        </p:txBody>
      </p:sp>
      <p:sp>
        <p:nvSpPr>
          <p:cNvPr id="4" name="Slide Number Placeholder 3"/>
          <p:cNvSpPr>
            <a:spLocks noGrp="1"/>
          </p:cNvSpPr>
          <p:nvPr>
            <p:ph type="sldNum" sz="quarter" idx="5"/>
          </p:nvPr>
        </p:nvSpPr>
        <p:spPr/>
        <p:txBody>
          <a:bodyPr/>
          <a:lstStyle/>
          <a:p>
            <a:fld id="{09C56ECB-D77C-45AC-BAD8-CE7202653426}" type="slidenum">
              <a:rPr lang="en-US" smtClean="0"/>
              <a:t>8</a:t>
            </a:fld>
            <a:endParaRPr lang="en-US"/>
          </a:p>
        </p:txBody>
      </p:sp>
    </p:spTree>
    <p:extLst>
      <p:ext uri="{BB962C8B-B14F-4D97-AF65-F5344CB8AC3E}">
        <p14:creationId xmlns:p14="http://schemas.microsoft.com/office/powerpoint/2010/main" val="1452452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Thinking is used by some of the world’s most innovative companies: IBM uses it to accelerate enterprise transformation; Airbnb credits it for a major turnaround; and IDEO has built its entire practice around it. These organizations succeed by designing </a:t>
            </a:r>
            <a:r>
              <a:rPr lang="en-US" i="1" dirty="0"/>
              <a:t>with</a:t>
            </a:r>
            <a:r>
              <a:rPr lang="en-US" dirty="0"/>
              <a:t> people, not just </a:t>
            </a:r>
            <a:r>
              <a:rPr lang="en-US" i="1" dirty="0"/>
              <a:t>for</a:t>
            </a:r>
            <a:r>
              <a:rPr lang="en-US" dirty="0"/>
              <a:t> them.</a:t>
            </a:r>
          </a:p>
        </p:txBody>
      </p:sp>
      <p:sp>
        <p:nvSpPr>
          <p:cNvPr id="4" name="Slide Number Placeholder 3"/>
          <p:cNvSpPr>
            <a:spLocks noGrp="1"/>
          </p:cNvSpPr>
          <p:nvPr>
            <p:ph type="sldNum" sz="quarter" idx="5"/>
          </p:nvPr>
        </p:nvSpPr>
        <p:spPr/>
        <p:txBody>
          <a:bodyPr/>
          <a:lstStyle/>
          <a:p>
            <a:fld id="{09C56ECB-D77C-45AC-BAD8-CE7202653426}" type="slidenum">
              <a:rPr lang="en-US" smtClean="0"/>
              <a:t>9</a:t>
            </a:fld>
            <a:endParaRPr lang="en-US"/>
          </a:p>
        </p:txBody>
      </p:sp>
    </p:spTree>
    <p:extLst>
      <p:ext uri="{BB962C8B-B14F-4D97-AF65-F5344CB8AC3E}">
        <p14:creationId xmlns:p14="http://schemas.microsoft.com/office/powerpoint/2010/main" val="3064338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19816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6/28/2025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4859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0907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19627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42045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16361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37265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24923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11384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6418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4552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09157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39328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58319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73964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4653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6/28/2025</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1764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BCAD085-E8A6-8845-BD4E-CB4CCA059FC4}" type="datetimeFigureOut">
              <a:rPr lang="en-US" smtClean="0"/>
              <a:t>6/28/2025</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675313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3159" y="685799"/>
            <a:ext cx="2810333" cy="4892040"/>
          </a:xfrm>
        </p:spPr>
        <p:txBody>
          <a:bodyPr>
            <a:normAutofit/>
          </a:bodyPr>
          <a:lstStyle/>
          <a:p>
            <a:pPr algn="r"/>
            <a:r>
              <a:t>What Is Design Thinking?</a:t>
            </a:r>
            <a:endParaRPr lang="en-US"/>
          </a:p>
        </p:txBody>
      </p:sp>
      <p:cxnSp>
        <p:nvCxnSpPr>
          <p:cNvPr id="10"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88087"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4971" y="685799"/>
            <a:ext cx="4716195" cy="4892040"/>
          </a:xfrm>
        </p:spPr>
        <p:txBody>
          <a:bodyPr>
            <a:normAutofit/>
          </a:bodyPr>
          <a:lstStyle/>
          <a:p>
            <a:pPr marL="0" indent="0">
              <a:buNone/>
            </a:pPr>
            <a:r>
              <a:rPr lang="en-US" dirty="0">
                <a:solidFill>
                  <a:schemeClr val="tx1"/>
                </a:solidFill>
              </a:rPr>
              <a:t>An introduction to the human-centered, iterative process that powers innovation and problem-solving across industries.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0DF21D5-92B5-4D0E-8ACB-CD3732E40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7" name="Snip Diagonal Corner Rectangle 21">
            <a:extLst>
              <a:ext uri="{FF2B5EF4-FFF2-40B4-BE49-F238E27FC236}">
                <a16:creationId xmlns:a16="http://schemas.microsoft.com/office/drawing/2014/main" id="{B729B08C-A8E8-4A5F-BE85-F0B9269F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97404"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3AF0DAB2-66C2-4FB9-A4F3-E117F1D180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30" name="Straight Connector 29">
              <a:extLst>
                <a:ext uri="{FF2B5EF4-FFF2-40B4-BE49-F238E27FC236}">
                  <a16:creationId xmlns:a16="http://schemas.microsoft.com/office/drawing/2014/main" id="{7C7822CD-C541-4174-B43B-4A5E288187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A98BC445-D166-4C73-9048-E9EAA31301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50D18988-C2FA-49D2-BDF7-5C3060944B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2EBDE56-D9C2-4852-B55B-3DB8E67955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EB5952F4-0479-49EC-8294-C078F23532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5679062" y="941424"/>
            <a:ext cx="3045355" cy="3248611"/>
          </a:xfrm>
        </p:spPr>
        <p:txBody>
          <a:bodyPr anchor="b">
            <a:normAutofit/>
          </a:bodyPr>
          <a:lstStyle/>
          <a:p>
            <a:r>
              <a:rPr lang="en-US">
                <a:solidFill>
                  <a:srgbClr val="FFFFFF"/>
                </a:solidFill>
              </a:rPr>
              <a:t>Getting Started</a:t>
            </a:r>
          </a:p>
        </p:txBody>
      </p:sp>
      <p:sp>
        <p:nvSpPr>
          <p:cNvPr id="3" name="Content Placeholder 2"/>
          <p:cNvSpPr>
            <a:spLocks noGrp="1"/>
          </p:cNvSpPr>
          <p:nvPr>
            <p:ph idx="1"/>
          </p:nvPr>
        </p:nvSpPr>
        <p:spPr>
          <a:xfrm>
            <a:off x="513159" y="941424"/>
            <a:ext cx="4696002" cy="4758985"/>
          </a:xfrm>
        </p:spPr>
        <p:txBody>
          <a:bodyPr anchor="ctr">
            <a:normAutofit/>
          </a:bodyPr>
          <a:lstStyle/>
          <a:p>
            <a:pPr marL="0" indent="0">
              <a:buNone/>
            </a:pPr>
            <a:r>
              <a:rPr dirty="0"/>
              <a:t>Start small. Frame a challenge. Talk to your users. Embrace iteration. Make space for creativity in your corporate culture.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3159" y="685799"/>
            <a:ext cx="2810333" cy="4892040"/>
          </a:xfrm>
        </p:spPr>
        <p:txBody>
          <a:bodyPr>
            <a:normAutofit/>
          </a:bodyPr>
          <a:lstStyle/>
          <a:p>
            <a:pPr algn="r"/>
            <a:r>
              <a:t>Thank You</a:t>
            </a:r>
            <a:endParaRPr lang="en-US"/>
          </a:p>
        </p:txBody>
      </p:sp>
      <p:cxnSp>
        <p:nvCxnSpPr>
          <p:cNvPr id="10"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88087"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4971" y="685799"/>
            <a:ext cx="4716195" cy="4892040"/>
          </a:xfrm>
        </p:spPr>
        <p:txBody>
          <a:bodyPr>
            <a:normAutofit/>
          </a:bodyPr>
          <a:lstStyle/>
          <a:p>
            <a:pPr marL="0" indent="0">
              <a:buNone/>
            </a:pPr>
            <a:r>
              <a:rPr lang="en-US">
                <a:solidFill>
                  <a:schemeClr val="tx1"/>
                </a:solidFill>
              </a:rPr>
              <a:t>Ready to bring Design Thinking into your organization?</a:t>
            </a:r>
          </a:p>
          <a:p>
            <a:pPr marL="0" indent="0">
              <a:buNone/>
            </a:pPr>
            <a:endParaRPr lang="en-US">
              <a:solidFill>
                <a:schemeClr val="tx1"/>
              </a:solidFill>
            </a:endParaRPr>
          </a:p>
          <a:p>
            <a:pPr marL="0" indent="0">
              <a:buNone/>
            </a:pPr>
            <a:r>
              <a:rPr lang="en-US">
                <a:solidFill>
                  <a:schemeClr val="tx1"/>
                </a:solidFill>
              </a:rPr>
              <a:t>Let's innovate—together.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B8FFBB-0A2D-4D4C-B94B-320ABB349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ith idea concept">
            <a:extLst>
              <a:ext uri="{FF2B5EF4-FFF2-40B4-BE49-F238E27FC236}">
                <a16:creationId xmlns:a16="http://schemas.microsoft.com/office/drawing/2014/main" id="{CB6C187E-783F-4A49-08DC-21C398BA8B8E}"/>
              </a:ext>
            </a:extLst>
          </p:cNvPr>
          <p:cNvPicPr>
            <a:picLocks noChangeAspect="1"/>
          </p:cNvPicPr>
          <p:nvPr/>
        </p:nvPicPr>
        <p:blipFill>
          <a:blip r:embed="rId3">
            <a:duotone>
              <a:schemeClr val="bg2">
                <a:shade val="45000"/>
                <a:satMod val="135000"/>
              </a:schemeClr>
              <a:prstClr val="white"/>
            </a:duotone>
            <a:alphaModFix amt="15000"/>
          </a:blip>
          <a:srcRect l="9731" r="1268" b="-1"/>
          <a:stretch>
            <a:fillRect/>
          </a:stretch>
        </p:blipFill>
        <p:spPr>
          <a:xfrm>
            <a:off x="20" y="10"/>
            <a:ext cx="9143980" cy="6857990"/>
          </a:xfrm>
          <a:prstGeom prst="rect">
            <a:avLst/>
          </a:prstGeom>
        </p:spPr>
      </p:pic>
      <p:sp>
        <p:nvSpPr>
          <p:cNvPr id="2" name="Title 1"/>
          <p:cNvSpPr>
            <a:spLocks noGrp="1"/>
          </p:cNvSpPr>
          <p:nvPr>
            <p:ph type="title"/>
          </p:nvPr>
        </p:nvSpPr>
        <p:spPr>
          <a:xfrm>
            <a:off x="513159" y="4487332"/>
            <a:ext cx="6400800" cy="1507067"/>
          </a:xfrm>
        </p:spPr>
        <p:txBody>
          <a:bodyPr>
            <a:normAutofit/>
          </a:bodyPr>
          <a:lstStyle/>
          <a:p>
            <a:r>
              <a:t>Why Design Thinking Matters</a:t>
            </a:r>
          </a:p>
        </p:txBody>
      </p:sp>
      <p:sp>
        <p:nvSpPr>
          <p:cNvPr id="3" name="Content Placeholder 2"/>
          <p:cNvSpPr>
            <a:spLocks noGrp="1"/>
          </p:cNvSpPr>
          <p:nvPr>
            <p:ph idx="1"/>
          </p:nvPr>
        </p:nvSpPr>
        <p:spPr>
          <a:xfrm>
            <a:off x="513159" y="685800"/>
            <a:ext cx="6400800" cy="3615267"/>
          </a:xfrm>
        </p:spPr>
        <p:txBody>
          <a:bodyPr>
            <a:normAutofit/>
          </a:bodyPr>
          <a:lstStyle/>
          <a:p>
            <a:pPr marL="0" indent="0">
              <a:buNone/>
            </a:pPr>
            <a:r>
              <a:rPr dirty="0"/>
              <a:t>Design Thinking fosters creativity, collaboration, and empathy—key drivers for business growth, innovation, and customer satisfaction.</a:t>
            </a:r>
          </a:p>
        </p:txBody>
      </p:sp>
      <p:grpSp>
        <p:nvGrpSpPr>
          <p:cNvPr id="11" name="Group 10">
            <a:extLst>
              <a:ext uri="{FF2B5EF4-FFF2-40B4-BE49-F238E27FC236}">
                <a16:creationId xmlns:a16="http://schemas.microsoft.com/office/drawing/2014/main" id="{0EC92BD4-3684-4A4A-84FF-704DCA7A3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2" name="Straight Connector 11">
              <a:extLst>
                <a:ext uri="{FF2B5EF4-FFF2-40B4-BE49-F238E27FC236}">
                  <a16:creationId xmlns:a16="http://schemas.microsoft.com/office/drawing/2014/main" id="{CBA388E6-4C14-4B9E-A26C-CCA504DAB3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E122466-428E-43AB-9AB9-02C82A3902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749A3CE-D685-4BD6-9E32-FECB9B95F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1C33F82-A690-4D10-9DF8-7B2B300FC2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C37F367-774B-4B76-82C0-09AA8E2D96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403C7F-76AE-4587-92A2-D4E41EBE6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83934" y="4487332"/>
            <a:ext cx="4220368" cy="1507067"/>
          </a:xfrm>
        </p:spPr>
        <p:txBody>
          <a:bodyPr>
            <a:normAutofit/>
          </a:bodyPr>
          <a:lstStyle/>
          <a:p>
            <a:r>
              <a:t>The Five Phases of Design Thinking</a:t>
            </a:r>
          </a:p>
        </p:txBody>
      </p:sp>
      <p:pic>
        <p:nvPicPr>
          <p:cNvPr id="5" name="Picture 4">
            <a:extLst>
              <a:ext uri="{FF2B5EF4-FFF2-40B4-BE49-F238E27FC236}">
                <a16:creationId xmlns:a16="http://schemas.microsoft.com/office/drawing/2014/main" id="{1D32397B-BE7A-7FD1-31A6-466DA3DF1F1F}"/>
              </a:ext>
            </a:extLst>
          </p:cNvPr>
          <p:cNvPicPr>
            <a:picLocks noChangeAspect="1"/>
          </p:cNvPicPr>
          <p:nvPr/>
        </p:nvPicPr>
        <p:blipFill>
          <a:blip r:embed="rId3"/>
          <a:srcRect l="41529" r="36929"/>
          <a:stretch>
            <a:fillRect/>
          </a:stretch>
        </p:blipFill>
        <p:spPr>
          <a:xfrm>
            <a:off x="623" y="10"/>
            <a:ext cx="2626519" cy="6857990"/>
          </a:xfrm>
          <a:prstGeom prst="rect">
            <a:avLst/>
          </a:prstGeom>
          <a:effectLst>
            <a:innerShdw blurRad="57150" dist="38100" dir="14460000">
              <a:prstClr val="black">
                <a:alpha val="70000"/>
              </a:prstClr>
            </a:innerShdw>
          </a:effectLst>
        </p:spPr>
      </p:pic>
      <p:sp>
        <p:nvSpPr>
          <p:cNvPr id="3" name="Content Placeholder 2"/>
          <p:cNvSpPr>
            <a:spLocks noGrp="1"/>
          </p:cNvSpPr>
          <p:nvPr>
            <p:ph idx="1"/>
          </p:nvPr>
        </p:nvSpPr>
        <p:spPr>
          <a:xfrm>
            <a:off x="2913459" y="685800"/>
            <a:ext cx="4969554" cy="3615267"/>
          </a:xfrm>
        </p:spPr>
        <p:txBody>
          <a:bodyPr>
            <a:normAutofit/>
          </a:bodyPr>
          <a:lstStyle/>
          <a:p>
            <a:pPr>
              <a:lnSpc>
                <a:spcPct val="90000"/>
              </a:lnSpc>
            </a:pPr>
            <a:r>
              <a:rPr dirty="0"/>
              <a:t>1. Empathize</a:t>
            </a:r>
            <a:endParaRPr lang="en-US" dirty="0"/>
          </a:p>
          <a:p>
            <a:pPr>
              <a:lnSpc>
                <a:spcPct val="90000"/>
              </a:lnSpc>
            </a:pPr>
            <a:r>
              <a:rPr dirty="0"/>
              <a:t>2. Define</a:t>
            </a:r>
            <a:endParaRPr lang="en-US" dirty="0"/>
          </a:p>
          <a:p>
            <a:pPr>
              <a:lnSpc>
                <a:spcPct val="90000"/>
              </a:lnSpc>
            </a:pPr>
            <a:r>
              <a:rPr dirty="0"/>
              <a:t>3. Ideate</a:t>
            </a:r>
            <a:endParaRPr lang="en-US" dirty="0"/>
          </a:p>
          <a:p>
            <a:pPr>
              <a:lnSpc>
                <a:spcPct val="90000"/>
              </a:lnSpc>
            </a:pPr>
            <a:r>
              <a:rPr dirty="0"/>
              <a:t>4. Prototype</a:t>
            </a:r>
            <a:endParaRPr lang="en-US" dirty="0"/>
          </a:p>
          <a:p>
            <a:pPr>
              <a:lnSpc>
                <a:spcPct val="90000"/>
              </a:lnSpc>
            </a:pPr>
            <a:r>
              <a:rPr dirty="0"/>
              <a:t>5. Test</a:t>
            </a:r>
            <a:endParaRPr lang="en-US" dirty="0"/>
          </a:p>
          <a:p>
            <a:pPr>
              <a:lnSpc>
                <a:spcPct val="90000"/>
              </a:lnSpc>
            </a:pPr>
            <a:endParaRPr lang="en-US" dirty="0"/>
          </a:p>
          <a:p>
            <a:pPr marL="0" indent="0">
              <a:lnSpc>
                <a:spcPct val="90000"/>
              </a:lnSpc>
              <a:buNone/>
            </a:pPr>
            <a:r>
              <a:rPr dirty="0"/>
              <a:t>These stages help teams understand problems deeply and build better solutions.</a:t>
            </a:r>
            <a:endParaRPr lang="en-US" dirty="0"/>
          </a:p>
        </p:txBody>
      </p:sp>
      <p:grpSp>
        <p:nvGrpSpPr>
          <p:cNvPr id="11" name="Group 10">
            <a:extLst>
              <a:ext uri="{FF2B5EF4-FFF2-40B4-BE49-F238E27FC236}">
                <a16:creationId xmlns:a16="http://schemas.microsoft.com/office/drawing/2014/main" id="{D6C71778-3DDA-4748-AEBB-2A4B75016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2" name="Straight Connector 11">
              <a:extLst>
                <a:ext uri="{FF2B5EF4-FFF2-40B4-BE49-F238E27FC236}">
                  <a16:creationId xmlns:a16="http://schemas.microsoft.com/office/drawing/2014/main" id="{BA1F5C7D-5183-424E-BD72-BBFC59C5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848F76E-D8DE-4826-901B-4E4090240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AE84420-E672-4A16-8384-42BDDC4A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44D91EB-FA8D-4FD3-88F8-053F9962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56B711F-46BD-4789-926C-CF2F01F7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217" y="685800"/>
            <a:ext cx="3613992" cy="4603749"/>
          </a:xfrm>
        </p:spPr>
        <p:txBody>
          <a:bodyPr>
            <a:normAutofit/>
          </a:bodyPr>
          <a:lstStyle/>
          <a:p>
            <a:pPr algn="r"/>
            <a:r>
              <a:rPr lang="en-US" sz="4500"/>
              <a:t>Empathize</a:t>
            </a:r>
          </a:p>
        </p:txBody>
      </p:sp>
      <p:sp>
        <p:nvSpPr>
          <p:cNvPr id="10" name="Rectangle 9">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99" y="0"/>
            <a:ext cx="4572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969238" y="685800"/>
            <a:ext cx="3659219" cy="4603750"/>
          </a:xfrm>
        </p:spPr>
        <p:txBody>
          <a:bodyPr>
            <a:normAutofit/>
          </a:bodyPr>
          <a:lstStyle/>
          <a:p>
            <a:pPr marL="0" indent="0">
              <a:buNone/>
            </a:pPr>
            <a:r>
              <a:rPr lang="en-US" dirty="0">
                <a:solidFill>
                  <a:schemeClr val="tx1"/>
                </a:solidFill>
              </a:rPr>
              <a:t>Understand users through observation, interviews, and immersion. Gain insights into needs, behaviors, and motivations.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9403C7F-76AE-4587-92A2-D4E41EBE6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83934" y="4487332"/>
            <a:ext cx="4220368" cy="1507067"/>
          </a:xfrm>
        </p:spPr>
        <p:txBody>
          <a:bodyPr>
            <a:normAutofit/>
          </a:bodyPr>
          <a:lstStyle/>
          <a:p>
            <a:r>
              <a:t>Define</a:t>
            </a:r>
          </a:p>
        </p:txBody>
      </p:sp>
      <p:pic>
        <p:nvPicPr>
          <p:cNvPr id="5" name="Picture 4" descr="Camera lens">
            <a:extLst>
              <a:ext uri="{FF2B5EF4-FFF2-40B4-BE49-F238E27FC236}">
                <a16:creationId xmlns:a16="http://schemas.microsoft.com/office/drawing/2014/main" id="{6AA12327-14AD-0CCB-3690-3871CCA39200}"/>
              </a:ext>
            </a:extLst>
          </p:cNvPr>
          <p:cNvPicPr>
            <a:picLocks noChangeAspect="1"/>
          </p:cNvPicPr>
          <p:nvPr/>
        </p:nvPicPr>
        <p:blipFill>
          <a:blip r:embed="rId3"/>
          <a:srcRect l="24819" r="49616" b="-1"/>
          <a:stretch>
            <a:fillRect/>
          </a:stretch>
        </p:blipFill>
        <p:spPr>
          <a:xfrm>
            <a:off x="623" y="10"/>
            <a:ext cx="2626519" cy="6857990"/>
          </a:xfrm>
          <a:prstGeom prst="rect">
            <a:avLst/>
          </a:prstGeom>
          <a:effectLst>
            <a:innerShdw blurRad="57150" dist="38100" dir="14460000">
              <a:prstClr val="black">
                <a:alpha val="70000"/>
              </a:prstClr>
            </a:innerShdw>
          </a:effectLst>
        </p:spPr>
      </p:pic>
      <p:sp>
        <p:nvSpPr>
          <p:cNvPr id="3" name="Content Placeholder 2"/>
          <p:cNvSpPr>
            <a:spLocks noGrp="1"/>
          </p:cNvSpPr>
          <p:nvPr>
            <p:ph idx="1"/>
          </p:nvPr>
        </p:nvSpPr>
        <p:spPr>
          <a:xfrm>
            <a:off x="2913459" y="685800"/>
            <a:ext cx="4969554" cy="3615267"/>
          </a:xfrm>
        </p:spPr>
        <p:txBody>
          <a:bodyPr>
            <a:normAutofit/>
          </a:bodyPr>
          <a:lstStyle/>
          <a:p>
            <a:pPr marL="0" indent="0">
              <a:buNone/>
            </a:pPr>
            <a:r>
              <a:rPr dirty="0"/>
              <a:t>Synthesize findings to create clear problem statements. Frame the challenge with a user-centered lens.</a:t>
            </a:r>
          </a:p>
        </p:txBody>
      </p:sp>
      <p:grpSp>
        <p:nvGrpSpPr>
          <p:cNvPr id="23" name="Group 22">
            <a:extLst>
              <a:ext uri="{FF2B5EF4-FFF2-40B4-BE49-F238E27FC236}">
                <a16:creationId xmlns:a16="http://schemas.microsoft.com/office/drawing/2014/main" id="{D6C71778-3DDA-4748-AEBB-2A4B75016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4" name="Straight Connector 23">
              <a:extLst>
                <a:ext uri="{FF2B5EF4-FFF2-40B4-BE49-F238E27FC236}">
                  <a16:creationId xmlns:a16="http://schemas.microsoft.com/office/drawing/2014/main" id="{BA1F5C7D-5183-424E-BD72-BBFC59C5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B848F76E-D8DE-4826-901B-4E4090240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AE84420-E672-4A16-8384-42BDDC4A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044D91EB-FA8D-4FD3-88F8-053F9962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756B711F-46BD-4789-926C-CF2F01F7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ED2D7C63-562A-41C7-892E-0C73F5D59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37553" y="685799"/>
            <a:ext cx="4619455" cy="2971801"/>
          </a:xfrm>
        </p:spPr>
        <p:txBody>
          <a:bodyPr vert="horz" lIns="91440" tIns="45720" rIns="91440" bIns="45720" rtlCol="0" anchor="b">
            <a:normAutofit/>
          </a:bodyPr>
          <a:lstStyle/>
          <a:p>
            <a:r>
              <a:rPr lang="en-US" sz="4800"/>
              <a:t>Ideate</a:t>
            </a:r>
          </a:p>
        </p:txBody>
      </p:sp>
      <p:sp>
        <p:nvSpPr>
          <p:cNvPr id="3" name="Content Placeholder 2"/>
          <p:cNvSpPr>
            <a:spLocks noGrp="1"/>
          </p:cNvSpPr>
          <p:nvPr>
            <p:ph idx="1"/>
          </p:nvPr>
        </p:nvSpPr>
        <p:spPr>
          <a:xfrm>
            <a:off x="3836592" y="3843867"/>
            <a:ext cx="4625947" cy="1947333"/>
          </a:xfrm>
        </p:spPr>
        <p:txBody>
          <a:bodyPr vert="horz" lIns="91440" tIns="45720" rIns="91440" bIns="45720" rtlCol="0" anchor="t">
            <a:normAutofit/>
          </a:bodyPr>
          <a:lstStyle/>
          <a:p>
            <a:pPr marL="0" indent="0">
              <a:buNone/>
            </a:pPr>
            <a:r>
              <a:rPr lang="en-US" sz="2100"/>
              <a:t>Generate a wide range of creative ideas. Encourage divergent thinking and challenge assumptions.</a:t>
            </a:r>
          </a:p>
        </p:txBody>
      </p:sp>
      <p:pic>
        <p:nvPicPr>
          <p:cNvPr id="5" name="Picture 4" descr="Person with idea concept">
            <a:extLst>
              <a:ext uri="{FF2B5EF4-FFF2-40B4-BE49-F238E27FC236}">
                <a16:creationId xmlns:a16="http://schemas.microsoft.com/office/drawing/2014/main" id="{4698F07D-8C64-57FD-2015-712DFFD44715}"/>
              </a:ext>
            </a:extLst>
          </p:cNvPr>
          <p:cNvPicPr>
            <a:picLocks noChangeAspect="1"/>
          </p:cNvPicPr>
          <p:nvPr/>
        </p:nvPicPr>
        <p:blipFill>
          <a:blip r:embed="rId3"/>
          <a:srcRect l="37296" r="28834" b="-1"/>
          <a:stretch>
            <a:fillRect/>
          </a:stretch>
        </p:blipFill>
        <p:spPr>
          <a:xfrm>
            <a:off x="20" y="10"/>
            <a:ext cx="3479779" cy="6857990"/>
          </a:xfrm>
          <a:prstGeom prst="rect">
            <a:avLst/>
          </a:prstGeom>
          <a:effectLst>
            <a:innerShdw blurRad="57150" dist="38100" dir="14460000">
              <a:prstClr val="black">
                <a:alpha val="70000"/>
              </a:prstClr>
            </a:innerShdw>
          </a:effectLst>
        </p:spPr>
      </p:pic>
      <p:grpSp>
        <p:nvGrpSpPr>
          <p:cNvPr id="21" name="Group 20">
            <a:extLst>
              <a:ext uri="{FF2B5EF4-FFF2-40B4-BE49-F238E27FC236}">
                <a16:creationId xmlns:a16="http://schemas.microsoft.com/office/drawing/2014/main" id="{6DF25E23-BE15-4E36-A700-59F0CE8C54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2" name="Straight Connector 21">
              <a:extLst>
                <a:ext uri="{FF2B5EF4-FFF2-40B4-BE49-F238E27FC236}">
                  <a16:creationId xmlns:a16="http://schemas.microsoft.com/office/drawing/2014/main" id="{2CE9353A-F333-4305-BED0-D126D75F5D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5D1D327-6D34-4AB1-BBCB-FFD18B927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3D4CCB5-F27F-4868-B1D4-55D8654F0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5F00F96-8833-4C32-AD31-05286BC800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22EE3D4-FE2C-4B01-BC8C-3CE2C6CC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29448D9-8F1D-4CFE-93BA-E0272F0DB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3159" y="4487332"/>
            <a:ext cx="5657850" cy="1507067"/>
          </a:xfrm>
        </p:spPr>
        <p:txBody>
          <a:bodyPr>
            <a:normAutofit/>
          </a:bodyPr>
          <a:lstStyle/>
          <a:p>
            <a:r>
              <a:t>Prototype</a:t>
            </a:r>
          </a:p>
        </p:txBody>
      </p:sp>
      <p:sp>
        <p:nvSpPr>
          <p:cNvPr id="3" name="Content Placeholder 2"/>
          <p:cNvSpPr>
            <a:spLocks noGrp="1"/>
          </p:cNvSpPr>
          <p:nvPr>
            <p:ph idx="1"/>
          </p:nvPr>
        </p:nvSpPr>
        <p:spPr>
          <a:xfrm>
            <a:off x="513158" y="685800"/>
            <a:ext cx="5619853" cy="3615267"/>
          </a:xfrm>
        </p:spPr>
        <p:txBody>
          <a:bodyPr>
            <a:normAutofit/>
          </a:bodyPr>
          <a:lstStyle/>
          <a:p>
            <a:pPr marL="0" indent="0">
              <a:buNone/>
            </a:pPr>
            <a:r>
              <a:rPr dirty="0"/>
              <a:t>Create tangible representations of ideas. Use sketches, mockups, or models to explore and iterate quickly.</a:t>
            </a:r>
          </a:p>
        </p:txBody>
      </p:sp>
      <p:pic>
        <p:nvPicPr>
          <p:cNvPr id="5" name="Picture 4" descr="Person writing on a notepad">
            <a:extLst>
              <a:ext uri="{FF2B5EF4-FFF2-40B4-BE49-F238E27FC236}">
                <a16:creationId xmlns:a16="http://schemas.microsoft.com/office/drawing/2014/main" id="{AD3A26E9-8A7F-2AFB-D5D3-916891FA0C8E}"/>
              </a:ext>
            </a:extLst>
          </p:cNvPr>
          <p:cNvPicPr>
            <a:picLocks noChangeAspect="1"/>
          </p:cNvPicPr>
          <p:nvPr/>
        </p:nvPicPr>
        <p:blipFill>
          <a:blip r:embed="rId3"/>
          <a:srcRect l="40722" r="30059"/>
          <a:stretch>
            <a:fillRect/>
          </a:stretch>
        </p:blipFill>
        <p:spPr>
          <a:xfrm>
            <a:off x="6615452" y="10"/>
            <a:ext cx="2528548" cy="6857990"/>
          </a:xfrm>
          <a:prstGeom prst="rect">
            <a:avLst/>
          </a:prstGeom>
          <a:effectLst>
            <a:innerShdw blurRad="57150" dist="38100" dir="14460000">
              <a:prstClr val="black">
                <a:alpha val="70000"/>
              </a:prstClr>
            </a:innerShdw>
          </a:effectLst>
        </p:spPr>
      </p:pic>
      <p:grpSp>
        <p:nvGrpSpPr>
          <p:cNvPr id="23" name="Group 22">
            <a:extLst>
              <a:ext uri="{FF2B5EF4-FFF2-40B4-BE49-F238E27FC236}">
                <a16:creationId xmlns:a16="http://schemas.microsoft.com/office/drawing/2014/main" id="{94749DEA-AC6C-4834-A330-03A1796B89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4" name="Straight Connector 23">
              <a:extLst>
                <a:ext uri="{FF2B5EF4-FFF2-40B4-BE49-F238E27FC236}">
                  <a16:creationId xmlns:a16="http://schemas.microsoft.com/office/drawing/2014/main" id="{20CBC5D1-BAF0-454E-9D7C-68370AA954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8ABB9F45-32F7-4915-A94F-F1E34B32DE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94EA6F09-00FD-4C50-A2DF-D0B1CC4C9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B8B975B-2618-4734-A401-FAB7451901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EF4B123-0577-4F10-986B-6BD86396AB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fferent colored question marks">
            <a:extLst>
              <a:ext uri="{FF2B5EF4-FFF2-40B4-BE49-F238E27FC236}">
                <a16:creationId xmlns:a16="http://schemas.microsoft.com/office/drawing/2014/main" id="{7B498D90-3400-2CA4-18D2-77E64A7C6A51}"/>
              </a:ext>
            </a:extLst>
          </p:cNvPr>
          <p:cNvPicPr>
            <a:picLocks noChangeAspect="1"/>
          </p:cNvPicPr>
          <p:nvPr/>
        </p:nvPicPr>
        <p:blipFill>
          <a:blip r:embed="rId3">
            <a:alphaModFix amt="40000"/>
          </a:blip>
          <a:srcRect l="10807" r="14193"/>
          <a:stretch>
            <a:fillRect/>
          </a:stretch>
        </p:blipFill>
        <p:spPr>
          <a:xfrm>
            <a:off x="-2381" y="10"/>
            <a:ext cx="9143999" cy="6857990"/>
          </a:xfrm>
          <a:prstGeom prst="rect">
            <a:avLst/>
          </a:prstGeom>
        </p:spPr>
      </p:pic>
      <p:sp>
        <p:nvSpPr>
          <p:cNvPr id="2" name="Title 1"/>
          <p:cNvSpPr>
            <a:spLocks noGrp="1"/>
          </p:cNvSpPr>
          <p:nvPr>
            <p:ph type="title"/>
          </p:nvPr>
        </p:nvSpPr>
        <p:spPr>
          <a:xfrm>
            <a:off x="513159" y="685799"/>
            <a:ext cx="6000750" cy="2971801"/>
          </a:xfrm>
        </p:spPr>
        <p:txBody>
          <a:bodyPr vert="horz" lIns="91440" tIns="45720" rIns="91440" bIns="45720" rtlCol="0" anchor="b">
            <a:normAutofit/>
          </a:bodyPr>
          <a:lstStyle/>
          <a:p>
            <a:r>
              <a:rPr lang="en-US" sz="4800"/>
              <a:t>Test</a:t>
            </a:r>
          </a:p>
        </p:txBody>
      </p:sp>
      <p:sp>
        <p:nvSpPr>
          <p:cNvPr id="3" name="Content Placeholder 2"/>
          <p:cNvSpPr>
            <a:spLocks noGrp="1"/>
          </p:cNvSpPr>
          <p:nvPr>
            <p:ph idx="1"/>
          </p:nvPr>
        </p:nvSpPr>
        <p:spPr>
          <a:xfrm>
            <a:off x="513159" y="3843867"/>
            <a:ext cx="5073825" cy="1947333"/>
          </a:xfrm>
        </p:spPr>
        <p:txBody>
          <a:bodyPr vert="horz" lIns="91440" tIns="45720" rIns="91440" bIns="45720" rtlCol="0" anchor="t">
            <a:normAutofit/>
          </a:bodyPr>
          <a:lstStyle/>
          <a:p>
            <a:pPr marL="0" indent="0">
              <a:buNone/>
            </a:pPr>
            <a:r>
              <a:rPr lang="en-US" sz="2100">
                <a:solidFill>
                  <a:schemeClr val="tx1"/>
                </a:solidFill>
              </a:rPr>
              <a:t>Gather feedback from real users. Refine and improve solutions based on what you learn.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4E5D790-EF7E-4E52-B208-793079B49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 y="2"/>
            <a:ext cx="9144000" cy="6858000"/>
          </a:xfrm>
          <a:prstGeom prst="rect">
            <a:avLst/>
          </a:prstGeom>
          <a:solidFill>
            <a:schemeClr val="bg2">
              <a:alpha val="6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7" name="Snip Diagonal Corner Rectangle 6">
            <a:extLst>
              <a:ext uri="{FF2B5EF4-FFF2-40B4-BE49-F238E27FC236}">
                <a16:creationId xmlns:a16="http://schemas.microsoft.com/office/drawing/2014/main" id="{479F3ED9-A242-463F-84AE-C4B05016B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3" y="2"/>
            <a:ext cx="9143307" cy="6857998"/>
          </a:xfrm>
          <a:prstGeom prst="snip2DiagRect">
            <a:avLst>
              <a:gd name="adj1" fmla="val 0"/>
              <a:gd name="adj2" fmla="val 37605"/>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247945" y="4692614"/>
            <a:ext cx="6400800" cy="1507067"/>
          </a:xfrm>
        </p:spPr>
        <p:txBody>
          <a:bodyPr>
            <a:normAutofit/>
          </a:bodyPr>
          <a:lstStyle/>
          <a:p>
            <a:r>
              <a:t>Design Thinking in Action</a:t>
            </a:r>
            <a:endParaRPr lang="en-US"/>
          </a:p>
        </p:txBody>
      </p:sp>
      <p:sp>
        <p:nvSpPr>
          <p:cNvPr id="3" name="Content Placeholder 2"/>
          <p:cNvSpPr>
            <a:spLocks noGrp="1"/>
          </p:cNvSpPr>
          <p:nvPr>
            <p:ph idx="1"/>
          </p:nvPr>
        </p:nvSpPr>
        <p:spPr>
          <a:xfrm>
            <a:off x="1247945" y="891082"/>
            <a:ext cx="6400800" cy="3615267"/>
          </a:xfrm>
        </p:spPr>
        <p:txBody>
          <a:bodyPr>
            <a:normAutofit/>
          </a:bodyPr>
          <a:lstStyle/>
          <a:p>
            <a:pPr marL="0" indent="0">
              <a:buNone/>
            </a:pPr>
            <a:r>
              <a:rPr lang="en-US" dirty="0"/>
              <a:t>Used by global leaders like IBM, Airbnb, and IDEO. Enables teams to solve complex problems and deliver human-centered solutions.</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7</TotalTime>
  <Words>761</Words>
  <Application>Microsoft Office PowerPoint</Application>
  <PresentationFormat>On-screen Show (4:3)</PresentationFormat>
  <Paragraphs>57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Century Gothic</vt:lpstr>
      <vt:lpstr>Wingdings 3</vt:lpstr>
      <vt:lpstr>Slice</vt:lpstr>
      <vt:lpstr>What Is Design Thinking?</vt:lpstr>
      <vt:lpstr>Why Design Thinking Matters</vt:lpstr>
      <vt:lpstr>The Five Phases of Design Thinking</vt:lpstr>
      <vt:lpstr>Empathize</vt:lpstr>
      <vt:lpstr>Define</vt:lpstr>
      <vt:lpstr>Ideate</vt:lpstr>
      <vt:lpstr>Prototype</vt:lpstr>
      <vt:lpstr>Test</vt:lpstr>
      <vt:lpstr>Design Thinking in Action</vt:lpstr>
      <vt:lpstr>Getting Started</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Ryan Lang</cp:lastModifiedBy>
  <cp:revision>3</cp:revision>
  <dcterms:created xsi:type="dcterms:W3CDTF">2013-01-27T09:14:16Z</dcterms:created>
  <dcterms:modified xsi:type="dcterms:W3CDTF">2025-06-28T17:24:40Z</dcterms:modified>
  <cp:category/>
</cp:coreProperties>
</file>