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82" autoAdjust="0"/>
  </p:normalViewPr>
  <p:slideViewPr>
    <p:cSldViewPr snapToGrid="0" snapToObjects="1">
      <p:cViewPr varScale="1">
        <p:scale>
          <a:sx n="75" d="100"/>
          <a:sy n="75" d="100"/>
        </p:scale>
        <p:origin x="2634" y="2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A5145-9160-43F9-B7C9-19C7151248B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16E5C396-F76A-4F76-B1AB-4511FD80F559}">
      <dgm:prSet/>
      <dgm:spPr/>
      <dgm:t>
        <a:bodyPr/>
        <a:lstStyle/>
        <a:p>
          <a:pPr>
            <a:defRPr cap="all"/>
          </a:pPr>
          <a:r>
            <a:rPr lang="en-US"/>
            <a:t>Design Thinking is not a strict sequence.</a:t>
          </a:r>
        </a:p>
      </dgm:t>
    </dgm:pt>
    <dgm:pt modelId="{554FE697-CD97-4CBC-A76C-39D2675BAA9F}" type="parTrans" cxnId="{5E0EA37B-0EE7-422B-B036-7FF3BEE0774F}">
      <dgm:prSet/>
      <dgm:spPr/>
      <dgm:t>
        <a:bodyPr/>
        <a:lstStyle/>
        <a:p>
          <a:endParaRPr lang="en-US"/>
        </a:p>
      </dgm:t>
    </dgm:pt>
    <dgm:pt modelId="{C8FACE1B-55B1-4279-91A8-5094D043E29E}" type="sibTrans" cxnId="{5E0EA37B-0EE7-422B-B036-7FF3BEE0774F}">
      <dgm:prSet/>
      <dgm:spPr/>
      <dgm:t>
        <a:bodyPr/>
        <a:lstStyle/>
        <a:p>
          <a:endParaRPr lang="en-US"/>
        </a:p>
      </dgm:t>
    </dgm:pt>
    <dgm:pt modelId="{093F47F6-CB52-4ECA-B765-4FE6D8979ABE}">
      <dgm:prSet/>
      <dgm:spPr/>
      <dgm:t>
        <a:bodyPr/>
        <a:lstStyle/>
        <a:p>
          <a:pPr>
            <a:defRPr cap="all"/>
          </a:pPr>
          <a:r>
            <a:rPr lang="en-US"/>
            <a:t>Teams may loop between stages as needed—ideating again after testing or revisiting research after prototyping.</a:t>
          </a:r>
        </a:p>
      </dgm:t>
    </dgm:pt>
    <dgm:pt modelId="{7B8BC23D-61D7-4A87-ACEE-FA3E39C5A685}" type="parTrans" cxnId="{46D7DB00-0C90-4A97-8E3C-DD84EDF225AF}">
      <dgm:prSet/>
      <dgm:spPr/>
      <dgm:t>
        <a:bodyPr/>
        <a:lstStyle/>
        <a:p>
          <a:endParaRPr lang="en-US"/>
        </a:p>
      </dgm:t>
    </dgm:pt>
    <dgm:pt modelId="{371C4DEB-5B34-40A8-B201-F45B3B6B7AD2}" type="sibTrans" cxnId="{46D7DB00-0C90-4A97-8E3C-DD84EDF225AF}">
      <dgm:prSet/>
      <dgm:spPr/>
      <dgm:t>
        <a:bodyPr/>
        <a:lstStyle/>
        <a:p>
          <a:endParaRPr lang="en-US"/>
        </a:p>
      </dgm:t>
    </dgm:pt>
    <dgm:pt modelId="{684B57FE-C9F8-44D2-AA56-3EE958476D41}">
      <dgm:prSet/>
      <dgm:spPr/>
      <dgm:t>
        <a:bodyPr/>
        <a:lstStyle/>
        <a:p>
          <a:pPr>
            <a:defRPr cap="all"/>
          </a:pPr>
          <a:r>
            <a:rPr lang="en-US"/>
            <a:t>Flexibility fuels innovation.</a:t>
          </a:r>
        </a:p>
      </dgm:t>
    </dgm:pt>
    <dgm:pt modelId="{A13A4D02-6D4C-47E6-9026-7E0EA5B2396B}" type="parTrans" cxnId="{79BF70DB-E448-49A7-B775-1E1919EA4C84}">
      <dgm:prSet/>
      <dgm:spPr/>
      <dgm:t>
        <a:bodyPr/>
        <a:lstStyle/>
        <a:p>
          <a:endParaRPr lang="en-US"/>
        </a:p>
      </dgm:t>
    </dgm:pt>
    <dgm:pt modelId="{4DB8493E-039B-4FFC-9E1C-8B697FBBCAE2}" type="sibTrans" cxnId="{79BF70DB-E448-49A7-B775-1E1919EA4C84}">
      <dgm:prSet/>
      <dgm:spPr/>
      <dgm:t>
        <a:bodyPr/>
        <a:lstStyle/>
        <a:p>
          <a:endParaRPr lang="en-US"/>
        </a:p>
      </dgm:t>
    </dgm:pt>
    <dgm:pt modelId="{2B1A76EB-C5AF-4ECC-AED3-709150B590A9}" type="pres">
      <dgm:prSet presAssocID="{F8AA5145-9160-43F9-B7C9-19C7151248B9}" presName="outerComposite" presStyleCnt="0">
        <dgm:presLayoutVars>
          <dgm:chMax val="5"/>
          <dgm:dir/>
          <dgm:resizeHandles val="exact"/>
        </dgm:presLayoutVars>
      </dgm:prSet>
      <dgm:spPr/>
    </dgm:pt>
    <dgm:pt modelId="{23E98CFB-2D58-4996-A7C4-762972BA4F14}" type="pres">
      <dgm:prSet presAssocID="{F8AA5145-9160-43F9-B7C9-19C7151248B9}" presName="dummyMaxCanvas" presStyleCnt="0">
        <dgm:presLayoutVars/>
      </dgm:prSet>
      <dgm:spPr/>
    </dgm:pt>
    <dgm:pt modelId="{2CB62152-40B7-422C-9F59-E087C869CB8D}" type="pres">
      <dgm:prSet presAssocID="{F8AA5145-9160-43F9-B7C9-19C7151248B9}" presName="ThreeNodes_1" presStyleLbl="node1" presStyleIdx="0" presStyleCnt="3">
        <dgm:presLayoutVars>
          <dgm:bulletEnabled val="1"/>
        </dgm:presLayoutVars>
      </dgm:prSet>
      <dgm:spPr/>
    </dgm:pt>
    <dgm:pt modelId="{4305F41F-1A25-4C3E-8F48-BB517511C08D}" type="pres">
      <dgm:prSet presAssocID="{F8AA5145-9160-43F9-B7C9-19C7151248B9}" presName="ThreeNodes_2" presStyleLbl="node1" presStyleIdx="1" presStyleCnt="3">
        <dgm:presLayoutVars>
          <dgm:bulletEnabled val="1"/>
        </dgm:presLayoutVars>
      </dgm:prSet>
      <dgm:spPr/>
    </dgm:pt>
    <dgm:pt modelId="{D0123DAD-DA3B-4841-AC98-3AFF9EDD4564}" type="pres">
      <dgm:prSet presAssocID="{F8AA5145-9160-43F9-B7C9-19C7151248B9}" presName="ThreeNodes_3" presStyleLbl="node1" presStyleIdx="2" presStyleCnt="3">
        <dgm:presLayoutVars>
          <dgm:bulletEnabled val="1"/>
        </dgm:presLayoutVars>
      </dgm:prSet>
      <dgm:spPr/>
    </dgm:pt>
    <dgm:pt modelId="{E78DA133-4798-413C-9336-E9902CEA9FB9}" type="pres">
      <dgm:prSet presAssocID="{F8AA5145-9160-43F9-B7C9-19C7151248B9}" presName="ThreeConn_1-2" presStyleLbl="fgAccFollowNode1" presStyleIdx="0" presStyleCnt="2">
        <dgm:presLayoutVars>
          <dgm:bulletEnabled val="1"/>
        </dgm:presLayoutVars>
      </dgm:prSet>
      <dgm:spPr/>
    </dgm:pt>
    <dgm:pt modelId="{D1417D6A-7A85-41F0-90F9-93EC7B228B80}" type="pres">
      <dgm:prSet presAssocID="{F8AA5145-9160-43F9-B7C9-19C7151248B9}" presName="ThreeConn_2-3" presStyleLbl="fgAccFollowNode1" presStyleIdx="1" presStyleCnt="2">
        <dgm:presLayoutVars>
          <dgm:bulletEnabled val="1"/>
        </dgm:presLayoutVars>
      </dgm:prSet>
      <dgm:spPr/>
    </dgm:pt>
    <dgm:pt modelId="{4AF48C13-4278-42B0-B9A2-B9288241DBD4}" type="pres">
      <dgm:prSet presAssocID="{F8AA5145-9160-43F9-B7C9-19C7151248B9}" presName="ThreeNodes_1_text" presStyleLbl="node1" presStyleIdx="2" presStyleCnt="3">
        <dgm:presLayoutVars>
          <dgm:bulletEnabled val="1"/>
        </dgm:presLayoutVars>
      </dgm:prSet>
      <dgm:spPr/>
    </dgm:pt>
    <dgm:pt modelId="{9E9B8572-55DC-41F7-9913-2745D2FED374}" type="pres">
      <dgm:prSet presAssocID="{F8AA5145-9160-43F9-B7C9-19C7151248B9}" presName="ThreeNodes_2_text" presStyleLbl="node1" presStyleIdx="2" presStyleCnt="3">
        <dgm:presLayoutVars>
          <dgm:bulletEnabled val="1"/>
        </dgm:presLayoutVars>
      </dgm:prSet>
      <dgm:spPr/>
    </dgm:pt>
    <dgm:pt modelId="{C55A6156-16E1-46BF-95E1-AAA62A325621}" type="pres">
      <dgm:prSet presAssocID="{F8AA5145-9160-43F9-B7C9-19C7151248B9}" presName="ThreeNodes_3_text" presStyleLbl="node1" presStyleIdx="2" presStyleCnt="3">
        <dgm:presLayoutVars>
          <dgm:bulletEnabled val="1"/>
        </dgm:presLayoutVars>
      </dgm:prSet>
      <dgm:spPr/>
    </dgm:pt>
  </dgm:ptLst>
  <dgm:cxnLst>
    <dgm:cxn modelId="{46D7DB00-0C90-4A97-8E3C-DD84EDF225AF}" srcId="{F8AA5145-9160-43F9-B7C9-19C7151248B9}" destId="{093F47F6-CB52-4ECA-B765-4FE6D8979ABE}" srcOrd="1" destOrd="0" parTransId="{7B8BC23D-61D7-4A87-ACEE-FA3E39C5A685}" sibTransId="{371C4DEB-5B34-40A8-B201-F45B3B6B7AD2}"/>
    <dgm:cxn modelId="{76175313-77F8-4845-AC84-EB0E22D1A7D0}" type="presOf" srcId="{093F47F6-CB52-4ECA-B765-4FE6D8979ABE}" destId="{4305F41F-1A25-4C3E-8F48-BB517511C08D}" srcOrd="0" destOrd="0" presId="urn:microsoft.com/office/officeart/2005/8/layout/vProcess5"/>
    <dgm:cxn modelId="{4174315F-256E-4ED7-AEB6-E51C678FA4E3}" type="presOf" srcId="{371C4DEB-5B34-40A8-B201-F45B3B6B7AD2}" destId="{D1417D6A-7A85-41F0-90F9-93EC7B228B80}" srcOrd="0" destOrd="0" presId="urn:microsoft.com/office/officeart/2005/8/layout/vProcess5"/>
    <dgm:cxn modelId="{09F1266A-759A-4805-A263-6581AF70ACC7}" type="presOf" srcId="{16E5C396-F76A-4F76-B1AB-4511FD80F559}" destId="{4AF48C13-4278-42B0-B9A2-B9288241DBD4}" srcOrd="1" destOrd="0" presId="urn:microsoft.com/office/officeart/2005/8/layout/vProcess5"/>
    <dgm:cxn modelId="{8D051A52-46CA-4918-B542-E790746CAFE8}" type="presOf" srcId="{16E5C396-F76A-4F76-B1AB-4511FD80F559}" destId="{2CB62152-40B7-422C-9F59-E087C869CB8D}" srcOrd="0" destOrd="0" presId="urn:microsoft.com/office/officeart/2005/8/layout/vProcess5"/>
    <dgm:cxn modelId="{92767776-A200-4B41-91C9-8924817A8BAC}" type="presOf" srcId="{684B57FE-C9F8-44D2-AA56-3EE958476D41}" destId="{D0123DAD-DA3B-4841-AC98-3AFF9EDD4564}" srcOrd="0" destOrd="0" presId="urn:microsoft.com/office/officeart/2005/8/layout/vProcess5"/>
    <dgm:cxn modelId="{3F3CDD7A-C95E-4A05-B061-B425B0EBAA4E}" type="presOf" srcId="{F8AA5145-9160-43F9-B7C9-19C7151248B9}" destId="{2B1A76EB-C5AF-4ECC-AED3-709150B590A9}" srcOrd="0" destOrd="0" presId="urn:microsoft.com/office/officeart/2005/8/layout/vProcess5"/>
    <dgm:cxn modelId="{5E0EA37B-0EE7-422B-B036-7FF3BEE0774F}" srcId="{F8AA5145-9160-43F9-B7C9-19C7151248B9}" destId="{16E5C396-F76A-4F76-B1AB-4511FD80F559}" srcOrd="0" destOrd="0" parTransId="{554FE697-CD97-4CBC-A76C-39D2675BAA9F}" sibTransId="{C8FACE1B-55B1-4279-91A8-5094D043E29E}"/>
    <dgm:cxn modelId="{5347618D-FF65-43D4-8856-5DC9E6826D83}" type="presOf" srcId="{684B57FE-C9F8-44D2-AA56-3EE958476D41}" destId="{C55A6156-16E1-46BF-95E1-AAA62A325621}" srcOrd="1" destOrd="0" presId="urn:microsoft.com/office/officeart/2005/8/layout/vProcess5"/>
    <dgm:cxn modelId="{3A833EC8-FB27-41F0-9A0E-A069AA634F06}" type="presOf" srcId="{093F47F6-CB52-4ECA-B765-4FE6D8979ABE}" destId="{9E9B8572-55DC-41F7-9913-2745D2FED374}" srcOrd="1" destOrd="0" presId="urn:microsoft.com/office/officeart/2005/8/layout/vProcess5"/>
    <dgm:cxn modelId="{897B64D1-C057-4C38-816A-6CCCD9DB9E1F}" type="presOf" srcId="{C8FACE1B-55B1-4279-91A8-5094D043E29E}" destId="{E78DA133-4798-413C-9336-E9902CEA9FB9}" srcOrd="0" destOrd="0" presId="urn:microsoft.com/office/officeart/2005/8/layout/vProcess5"/>
    <dgm:cxn modelId="{79BF70DB-E448-49A7-B775-1E1919EA4C84}" srcId="{F8AA5145-9160-43F9-B7C9-19C7151248B9}" destId="{684B57FE-C9F8-44D2-AA56-3EE958476D41}" srcOrd="2" destOrd="0" parTransId="{A13A4D02-6D4C-47E6-9026-7E0EA5B2396B}" sibTransId="{4DB8493E-039B-4FFC-9E1C-8B697FBBCAE2}"/>
    <dgm:cxn modelId="{792F0F4D-D010-4866-A316-18575D2C2230}" type="presParOf" srcId="{2B1A76EB-C5AF-4ECC-AED3-709150B590A9}" destId="{23E98CFB-2D58-4996-A7C4-762972BA4F14}" srcOrd="0" destOrd="0" presId="urn:microsoft.com/office/officeart/2005/8/layout/vProcess5"/>
    <dgm:cxn modelId="{A1546667-BD5E-4A1F-80BA-ED65DD743CDA}" type="presParOf" srcId="{2B1A76EB-C5AF-4ECC-AED3-709150B590A9}" destId="{2CB62152-40B7-422C-9F59-E087C869CB8D}" srcOrd="1" destOrd="0" presId="urn:microsoft.com/office/officeart/2005/8/layout/vProcess5"/>
    <dgm:cxn modelId="{AE3F1DE0-35A5-46F3-831F-A7C42CBAA541}" type="presParOf" srcId="{2B1A76EB-C5AF-4ECC-AED3-709150B590A9}" destId="{4305F41F-1A25-4C3E-8F48-BB517511C08D}" srcOrd="2" destOrd="0" presId="urn:microsoft.com/office/officeart/2005/8/layout/vProcess5"/>
    <dgm:cxn modelId="{9B9E05E9-B6EC-4622-9446-872995E67446}" type="presParOf" srcId="{2B1A76EB-C5AF-4ECC-AED3-709150B590A9}" destId="{D0123DAD-DA3B-4841-AC98-3AFF9EDD4564}" srcOrd="3" destOrd="0" presId="urn:microsoft.com/office/officeart/2005/8/layout/vProcess5"/>
    <dgm:cxn modelId="{D3E0F332-2DB6-46BE-A77F-9BEC3010A875}" type="presParOf" srcId="{2B1A76EB-C5AF-4ECC-AED3-709150B590A9}" destId="{E78DA133-4798-413C-9336-E9902CEA9FB9}" srcOrd="4" destOrd="0" presId="urn:microsoft.com/office/officeart/2005/8/layout/vProcess5"/>
    <dgm:cxn modelId="{7BB8ABE0-8830-4AD6-B3DE-03A945A374E1}" type="presParOf" srcId="{2B1A76EB-C5AF-4ECC-AED3-709150B590A9}" destId="{D1417D6A-7A85-41F0-90F9-93EC7B228B80}" srcOrd="5" destOrd="0" presId="urn:microsoft.com/office/officeart/2005/8/layout/vProcess5"/>
    <dgm:cxn modelId="{40FA4829-73FD-4B1C-894B-BEE2F1BDA2C3}" type="presParOf" srcId="{2B1A76EB-C5AF-4ECC-AED3-709150B590A9}" destId="{4AF48C13-4278-42B0-B9A2-B9288241DBD4}" srcOrd="6" destOrd="0" presId="urn:microsoft.com/office/officeart/2005/8/layout/vProcess5"/>
    <dgm:cxn modelId="{8FC115C6-AF10-4C1E-8035-F79F9C15EC9A}" type="presParOf" srcId="{2B1A76EB-C5AF-4ECC-AED3-709150B590A9}" destId="{9E9B8572-55DC-41F7-9913-2745D2FED374}" srcOrd="7" destOrd="0" presId="urn:microsoft.com/office/officeart/2005/8/layout/vProcess5"/>
    <dgm:cxn modelId="{186A44F4-3FA9-4A60-8D17-B16504A61EA8}" type="presParOf" srcId="{2B1A76EB-C5AF-4ECC-AED3-709150B590A9}" destId="{C55A6156-16E1-46BF-95E1-AAA62A32562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DDB837-E4FE-407B-8947-BAB93479FB15}" type="doc">
      <dgm:prSet loTypeId="urn:microsoft.com/office/officeart/2016/7/layout/RepeatingBendingProcessNew" loCatId="process" qsTypeId="urn:microsoft.com/office/officeart/2005/8/quickstyle/simple1" qsCatId="simple" csTypeId="urn:microsoft.com/office/officeart/2018/5/colors/Iconchunking_neutralicon_colorful1" csCatId="colorful" phldr="1"/>
      <dgm:spPr/>
      <dgm:t>
        <a:bodyPr/>
        <a:lstStyle/>
        <a:p>
          <a:endParaRPr lang="en-US"/>
        </a:p>
      </dgm:t>
    </dgm:pt>
    <dgm:pt modelId="{9E48A0E1-9073-433A-892B-048EFA1D2279}">
      <dgm:prSet/>
      <dgm:spPr/>
      <dgm:t>
        <a:bodyPr/>
        <a:lstStyle/>
        <a:p>
          <a:pPr>
            <a:defRPr cap="all"/>
          </a:pPr>
          <a:r>
            <a:rPr lang="en-US"/>
            <a:t>1. Empathize – Understand your users</a:t>
          </a:r>
        </a:p>
      </dgm:t>
    </dgm:pt>
    <dgm:pt modelId="{7589FCC1-8F89-4EFE-8671-0A36E9319D76}" type="parTrans" cxnId="{FFAFCEA9-00A9-4206-A5E8-F228A6771722}">
      <dgm:prSet/>
      <dgm:spPr/>
      <dgm:t>
        <a:bodyPr/>
        <a:lstStyle/>
        <a:p>
          <a:endParaRPr lang="en-US"/>
        </a:p>
      </dgm:t>
    </dgm:pt>
    <dgm:pt modelId="{CD876DD6-E045-495B-A8DD-53EF92784A21}" type="sibTrans" cxnId="{FFAFCEA9-00A9-4206-A5E8-F228A6771722}">
      <dgm:prSet/>
      <dgm:spPr/>
      <dgm:t>
        <a:bodyPr/>
        <a:lstStyle/>
        <a:p>
          <a:endParaRPr lang="en-US"/>
        </a:p>
      </dgm:t>
    </dgm:pt>
    <dgm:pt modelId="{C770725F-4F7E-45A9-9F19-5939C98A6450}">
      <dgm:prSet/>
      <dgm:spPr/>
      <dgm:t>
        <a:bodyPr/>
        <a:lstStyle/>
        <a:p>
          <a:pPr>
            <a:defRPr cap="all"/>
          </a:pPr>
          <a:r>
            <a:rPr lang="en-US"/>
            <a:t>2. Define – Frame the problem</a:t>
          </a:r>
        </a:p>
      </dgm:t>
    </dgm:pt>
    <dgm:pt modelId="{BA5333E6-1649-4428-B03C-7143D5BDE918}" type="parTrans" cxnId="{F26FCC1A-1D7D-418A-819F-B144A7356D37}">
      <dgm:prSet/>
      <dgm:spPr/>
      <dgm:t>
        <a:bodyPr/>
        <a:lstStyle/>
        <a:p>
          <a:endParaRPr lang="en-US"/>
        </a:p>
      </dgm:t>
    </dgm:pt>
    <dgm:pt modelId="{E80F4CAF-0C26-4A9F-BB81-F44256AA9197}" type="sibTrans" cxnId="{F26FCC1A-1D7D-418A-819F-B144A7356D37}">
      <dgm:prSet/>
      <dgm:spPr/>
      <dgm:t>
        <a:bodyPr/>
        <a:lstStyle/>
        <a:p>
          <a:endParaRPr lang="en-US"/>
        </a:p>
      </dgm:t>
    </dgm:pt>
    <dgm:pt modelId="{32F64410-C926-4C4A-ACDD-CF2C84CE81A4}">
      <dgm:prSet/>
      <dgm:spPr/>
      <dgm:t>
        <a:bodyPr/>
        <a:lstStyle/>
        <a:p>
          <a:pPr>
            <a:defRPr cap="all"/>
          </a:pPr>
          <a:r>
            <a:rPr lang="en-US"/>
            <a:t>3. Ideate – Explore possible solutions</a:t>
          </a:r>
        </a:p>
      </dgm:t>
    </dgm:pt>
    <dgm:pt modelId="{7E005B29-2BD5-4AA2-9466-38EEC5A6CADD}" type="parTrans" cxnId="{A1B3852C-1665-4317-9740-5620BAD6C6A1}">
      <dgm:prSet/>
      <dgm:spPr/>
      <dgm:t>
        <a:bodyPr/>
        <a:lstStyle/>
        <a:p>
          <a:endParaRPr lang="en-US"/>
        </a:p>
      </dgm:t>
    </dgm:pt>
    <dgm:pt modelId="{672DA78C-CAD0-4238-A930-BB53D50CA029}" type="sibTrans" cxnId="{A1B3852C-1665-4317-9740-5620BAD6C6A1}">
      <dgm:prSet/>
      <dgm:spPr/>
      <dgm:t>
        <a:bodyPr/>
        <a:lstStyle/>
        <a:p>
          <a:endParaRPr lang="en-US"/>
        </a:p>
      </dgm:t>
    </dgm:pt>
    <dgm:pt modelId="{2C7123B7-1554-4F28-9843-73AEFADCADC9}">
      <dgm:prSet/>
      <dgm:spPr/>
      <dgm:t>
        <a:bodyPr/>
        <a:lstStyle/>
        <a:p>
          <a:pPr>
            <a:defRPr cap="all"/>
          </a:pPr>
          <a:r>
            <a:rPr lang="en-US"/>
            <a:t>4. Prototype – Build to think</a:t>
          </a:r>
        </a:p>
      </dgm:t>
    </dgm:pt>
    <dgm:pt modelId="{A2797F8E-80F1-471D-A422-8FCAAE45B116}" type="parTrans" cxnId="{2A2A2694-1184-4F3F-A4EB-62AC1B6E2068}">
      <dgm:prSet/>
      <dgm:spPr/>
      <dgm:t>
        <a:bodyPr/>
        <a:lstStyle/>
        <a:p>
          <a:endParaRPr lang="en-US"/>
        </a:p>
      </dgm:t>
    </dgm:pt>
    <dgm:pt modelId="{15AB0135-2F77-4DA6-AE17-731FEC89D68E}" type="sibTrans" cxnId="{2A2A2694-1184-4F3F-A4EB-62AC1B6E2068}">
      <dgm:prSet/>
      <dgm:spPr/>
      <dgm:t>
        <a:bodyPr/>
        <a:lstStyle/>
        <a:p>
          <a:endParaRPr lang="en-US"/>
        </a:p>
      </dgm:t>
    </dgm:pt>
    <dgm:pt modelId="{98C012DE-42B8-4804-9E22-7A384CFEDFD4}">
      <dgm:prSet/>
      <dgm:spPr/>
      <dgm:t>
        <a:bodyPr/>
        <a:lstStyle/>
        <a:p>
          <a:pPr>
            <a:defRPr cap="all"/>
          </a:pPr>
          <a:r>
            <a:rPr lang="en-US"/>
            <a:t>5. Test – Learn and refine</a:t>
          </a:r>
        </a:p>
      </dgm:t>
    </dgm:pt>
    <dgm:pt modelId="{A917B781-0BBB-401F-AABF-33A8B5D35D3C}" type="parTrans" cxnId="{60116034-6AA7-458D-A696-505E437BFBC8}">
      <dgm:prSet/>
      <dgm:spPr/>
      <dgm:t>
        <a:bodyPr/>
        <a:lstStyle/>
        <a:p>
          <a:endParaRPr lang="en-US"/>
        </a:p>
      </dgm:t>
    </dgm:pt>
    <dgm:pt modelId="{CAA965B3-DBF0-4711-A14F-AE8B7CBA6336}" type="sibTrans" cxnId="{60116034-6AA7-458D-A696-505E437BFBC8}">
      <dgm:prSet/>
      <dgm:spPr/>
      <dgm:t>
        <a:bodyPr/>
        <a:lstStyle/>
        <a:p>
          <a:endParaRPr lang="en-US"/>
        </a:p>
      </dgm:t>
    </dgm:pt>
    <dgm:pt modelId="{4E272AC9-ADBC-43B2-92DA-DFEA42ADAEF1}">
      <dgm:prSet/>
      <dgm:spPr/>
      <dgm:t>
        <a:bodyPr/>
        <a:lstStyle/>
        <a:p>
          <a:pPr>
            <a:defRPr cap="all"/>
          </a:pPr>
          <a:r>
            <a:rPr lang="en-US"/>
            <a:t>All grounded in empathy and iteration.</a:t>
          </a:r>
        </a:p>
      </dgm:t>
    </dgm:pt>
    <dgm:pt modelId="{76616DF8-4425-4A77-89AA-024CE8E6B138}" type="parTrans" cxnId="{DA559BE0-3D41-4307-BE76-120162A967A0}">
      <dgm:prSet/>
      <dgm:spPr/>
      <dgm:t>
        <a:bodyPr/>
        <a:lstStyle/>
        <a:p>
          <a:endParaRPr lang="en-US"/>
        </a:p>
      </dgm:t>
    </dgm:pt>
    <dgm:pt modelId="{67E5D616-BEC9-4B24-9929-02ADA6040274}" type="sibTrans" cxnId="{DA559BE0-3D41-4307-BE76-120162A967A0}">
      <dgm:prSet/>
      <dgm:spPr/>
      <dgm:t>
        <a:bodyPr/>
        <a:lstStyle/>
        <a:p>
          <a:endParaRPr lang="en-US"/>
        </a:p>
      </dgm:t>
    </dgm:pt>
    <dgm:pt modelId="{EA9884AE-B6F6-448B-8347-B153C3F5AB16}" type="pres">
      <dgm:prSet presAssocID="{18DDB837-E4FE-407B-8947-BAB93479FB15}" presName="Name0" presStyleCnt="0">
        <dgm:presLayoutVars>
          <dgm:dir/>
          <dgm:resizeHandles val="exact"/>
        </dgm:presLayoutVars>
      </dgm:prSet>
      <dgm:spPr/>
    </dgm:pt>
    <dgm:pt modelId="{82840DCC-8F0A-4A3C-B16A-F4514D6FCC0E}" type="pres">
      <dgm:prSet presAssocID="{9E48A0E1-9073-433A-892B-048EFA1D2279}" presName="node" presStyleLbl="node1" presStyleIdx="0" presStyleCnt="6">
        <dgm:presLayoutVars>
          <dgm:bulletEnabled val="1"/>
        </dgm:presLayoutVars>
      </dgm:prSet>
      <dgm:spPr/>
    </dgm:pt>
    <dgm:pt modelId="{F21A2C55-9B49-42C4-B2A1-4089F028AD70}" type="pres">
      <dgm:prSet presAssocID="{CD876DD6-E045-495B-A8DD-53EF92784A21}" presName="sibTrans" presStyleLbl="sibTrans1D1" presStyleIdx="0" presStyleCnt="5"/>
      <dgm:spPr/>
    </dgm:pt>
    <dgm:pt modelId="{8F12397A-BBB2-4081-BB8C-1C774DAF72E6}" type="pres">
      <dgm:prSet presAssocID="{CD876DD6-E045-495B-A8DD-53EF92784A21}" presName="connectorText" presStyleLbl="sibTrans1D1" presStyleIdx="0" presStyleCnt="5"/>
      <dgm:spPr/>
    </dgm:pt>
    <dgm:pt modelId="{09D5BF33-2FBD-4D1E-BA65-15FEDB7A736B}" type="pres">
      <dgm:prSet presAssocID="{C770725F-4F7E-45A9-9F19-5939C98A6450}" presName="node" presStyleLbl="node1" presStyleIdx="1" presStyleCnt="6">
        <dgm:presLayoutVars>
          <dgm:bulletEnabled val="1"/>
        </dgm:presLayoutVars>
      </dgm:prSet>
      <dgm:spPr/>
    </dgm:pt>
    <dgm:pt modelId="{E58F350D-62D7-4BC1-9783-35CF6D775291}" type="pres">
      <dgm:prSet presAssocID="{E80F4CAF-0C26-4A9F-BB81-F44256AA9197}" presName="sibTrans" presStyleLbl="sibTrans1D1" presStyleIdx="1" presStyleCnt="5"/>
      <dgm:spPr/>
    </dgm:pt>
    <dgm:pt modelId="{4F9629A9-E5B8-4EEF-AB8A-A02AD4ED7065}" type="pres">
      <dgm:prSet presAssocID="{E80F4CAF-0C26-4A9F-BB81-F44256AA9197}" presName="connectorText" presStyleLbl="sibTrans1D1" presStyleIdx="1" presStyleCnt="5"/>
      <dgm:spPr/>
    </dgm:pt>
    <dgm:pt modelId="{F10AAC3B-094B-4BBE-840F-00E860432A9C}" type="pres">
      <dgm:prSet presAssocID="{32F64410-C926-4C4A-ACDD-CF2C84CE81A4}" presName="node" presStyleLbl="node1" presStyleIdx="2" presStyleCnt="6">
        <dgm:presLayoutVars>
          <dgm:bulletEnabled val="1"/>
        </dgm:presLayoutVars>
      </dgm:prSet>
      <dgm:spPr/>
    </dgm:pt>
    <dgm:pt modelId="{ED0A47FE-6AB9-4F53-A6B1-E34B47106EB6}" type="pres">
      <dgm:prSet presAssocID="{672DA78C-CAD0-4238-A930-BB53D50CA029}" presName="sibTrans" presStyleLbl="sibTrans1D1" presStyleIdx="2" presStyleCnt="5"/>
      <dgm:spPr/>
    </dgm:pt>
    <dgm:pt modelId="{3DF7D486-059B-4187-8704-267363D4AC66}" type="pres">
      <dgm:prSet presAssocID="{672DA78C-CAD0-4238-A930-BB53D50CA029}" presName="connectorText" presStyleLbl="sibTrans1D1" presStyleIdx="2" presStyleCnt="5"/>
      <dgm:spPr/>
    </dgm:pt>
    <dgm:pt modelId="{73184E8C-096C-4D19-8690-F874C2E3A806}" type="pres">
      <dgm:prSet presAssocID="{2C7123B7-1554-4F28-9843-73AEFADCADC9}" presName="node" presStyleLbl="node1" presStyleIdx="3" presStyleCnt="6">
        <dgm:presLayoutVars>
          <dgm:bulletEnabled val="1"/>
        </dgm:presLayoutVars>
      </dgm:prSet>
      <dgm:spPr/>
    </dgm:pt>
    <dgm:pt modelId="{15DF7AED-BD5F-4303-9BE5-4F3AB0CC543F}" type="pres">
      <dgm:prSet presAssocID="{15AB0135-2F77-4DA6-AE17-731FEC89D68E}" presName="sibTrans" presStyleLbl="sibTrans1D1" presStyleIdx="3" presStyleCnt="5"/>
      <dgm:spPr/>
    </dgm:pt>
    <dgm:pt modelId="{34679411-B294-4B1E-B580-B5509539B3C7}" type="pres">
      <dgm:prSet presAssocID="{15AB0135-2F77-4DA6-AE17-731FEC89D68E}" presName="connectorText" presStyleLbl="sibTrans1D1" presStyleIdx="3" presStyleCnt="5"/>
      <dgm:spPr/>
    </dgm:pt>
    <dgm:pt modelId="{2A6E3004-9E46-441C-9461-A9A305EBCD04}" type="pres">
      <dgm:prSet presAssocID="{98C012DE-42B8-4804-9E22-7A384CFEDFD4}" presName="node" presStyleLbl="node1" presStyleIdx="4" presStyleCnt="6">
        <dgm:presLayoutVars>
          <dgm:bulletEnabled val="1"/>
        </dgm:presLayoutVars>
      </dgm:prSet>
      <dgm:spPr/>
    </dgm:pt>
    <dgm:pt modelId="{14DA8755-F31F-4740-80FB-3A874DF7A448}" type="pres">
      <dgm:prSet presAssocID="{CAA965B3-DBF0-4711-A14F-AE8B7CBA6336}" presName="sibTrans" presStyleLbl="sibTrans1D1" presStyleIdx="4" presStyleCnt="5"/>
      <dgm:spPr/>
    </dgm:pt>
    <dgm:pt modelId="{98C7A295-5BCC-4C8A-8FEF-39E46DC6B29E}" type="pres">
      <dgm:prSet presAssocID="{CAA965B3-DBF0-4711-A14F-AE8B7CBA6336}" presName="connectorText" presStyleLbl="sibTrans1D1" presStyleIdx="4" presStyleCnt="5"/>
      <dgm:spPr/>
    </dgm:pt>
    <dgm:pt modelId="{C1A1BD48-11C1-436B-A38D-81FDB87BD0D1}" type="pres">
      <dgm:prSet presAssocID="{4E272AC9-ADBC-43B2-92DA-DFEA42ADAEF1}" presName="node" presStyleLbl="node1" presStyleIdx="5" presStyleCnt="6">
        <dgm:presLayoutVars>
          <dgm:bulletEnabled val="1"/>
        </dgm:presLayoutVars>
      </dgm:prSet>
      <dgm:spPr/>
    </dgm:pt>
  </dgm:ptLst>
  <dgm:cxnLst>
    <dgm:cxn modelId="{F26FCC1A-1D7D-418A-819F-B144A7356D37}" srcId="{18DDB837-E4FE-407B-8947-BAB93479FB15}" destId="{C770725F-4F7E-45A9-9F19-5939C98A6450}" srcOrd="1" destOrd="0" parTransId="{BA5333E6-1649-4428-B03C-7143D5BDE918}" sibTransId="{E80F4CAF-0C26-4A9F-BB81-F44256AA9197}"/>
    <dgm:cxn modelId="{D058671B-DA54-4C1A-94FF-89350825BA7D}" type="presOf" srcId="{15AB0135-2F77-4DA6-AE17-731FEC89D68E}" destId="{15DF7AED-BD5F-4303-9BE5-4F3AB0CC543F}" srcOrd="0" destOrd="0" presId="urn:microsoft.com/office/officeart/2016/7/layout/RepeatingBendingProcessNew"/>
    <dgm:cxn modelId="{0789BB22-21ED-41F9-AFE1-50076F499E6F}" type="presOf" srcId="{CD876DD6-E045-495B-A8DD-53EF92784A21}" destId="{F21A2C55-9B49-42C4-B2A1-4089F028AD70}" srcOrd="0" destOrd="0" presId="urn:microsoft.com/office/officeart/2016/7/layout/RepeatingBendingProcessNew"/>
    <dgm:cxn modelId="{A1B3852C-1665-4317-9740-5620BAD6C6A1}" srcId="{18DDB837-E4FE-407B-8947-BAB93479FB15}" destId="{32F64410-C926-4C4A-ACDD-CF2C84CE81A4}" srcOrd="2" destOrd="0" parTransId="{7E005B29-2BD5-4AA2-9466-38EEC5A6CADD}" sibTransId="{672DA78C-CAD0-4238-A930-BB53D50CA029}"/>
    <dgm:cxn modelId="{60116034-6AA7-458D-A696-505E437BFBC8}" srcId="{18DDB837-E4FE-407B-8947-BAB93479FB15}" destId="{98C012DE-42B8-4804-9E22-7A384CFEDFD4}" srcOrd="4" destOrd="0" parTransId="{A917B781-0BBB-401F-AABF-33A8B5D35D3C}" sibTransId="{CAA965B3-DBF0-4711-A14F-AE8B7CBA6336}"/>
    <dgm:cxn modelId="{948A5A6D-DAE9-4F68-B259-70CCD041FDE3}" type="presOf" srcId="{672DA78C-CAD0-4238-A930-BB53D50CA029}" destId="{ED0A47FE-6AB9-4F53-A6B1-E34B47106EB6}" srcOrd="0" destOrd="0" presId="urn:microsoft.com/office/officeart/2016/7/layout/RepeatingBendingProcessNew"/>
    <dgm:cxn modelId="{1D2FA774-A2A6-4E5A-9851-D2B91E197EAC}" type="presOf" srcId="{CAA965B3-DBF0-4711-A14F-AE8B7CBA6336}" destId="{14DA8755-F31F-4740-80FB-3A874DF7A448}" srcOrd="0" destOrd="0" presId="urn:microsoft.com/office/officeart/2016/7/layout/RepeatingBendingProcessNew"/>
    <dgm:cxn modelId="{46ED4559-DD0A-497C-8F19-D9D0F07B954E}" type="presOf" srcId="{18DDB837-E4FE-407B-8947-BAB93479FB15}" destId="{EA9884AE-B6F6-448B-8347-B153C3F5AB16}" srcOrd="0" destOrd="0" presId="urn:microsoft.com/office/officeart/2016/7/layout/RepeatingBendingProcessNew"/>
    <dgm:cxn modelId="{C24DA88D-E47E-4631-B015-75838F45AF09}" type="presOf" srcId="{E80F4CAF-0C26-4A9F-BB81-F44256AA9197}" destId="{E58F350D-62D7-4BC1-9783-35CF6D775291}" srcOrd="0" destOrd="0" presId="urn:microsoft.com/office/officeart/2016/7/layout/RepeatingBendingProcessNew"/>
    <dgm:cxn modelId="{2A2A2694-1184-4F3F-A4EB-62AC1B6E2068}" srcId="{18DDB837-E4FE-407B-8947-BAB93479FB15}" destId="{2C7123B7-1554-4F28-9843-73AEFADCADC9}" srcOrd="3" destOrd="0" parTransId="{A2797F8E-80F1-471D-A422-8FCAAE45B116}" sibTransId="{15AB0135-2F77-4DA6-AE17-731FEC89D68E}"/>
    <dgm:cxn modelId="{B915F396-D20B-4867-A04C-16E50704365B}" type="presOf" srcId="{98C012DE-42B8-4804-9E22-7A384CFEDFD4}" destId="{2A6E3004-9E46-441C-9461-A9A305EBCD04}" srcOrd="0" destOrd="0" presId="urn:microsoft.com/office/officeart/2016/7/layout/RepeatingBendingProcessNew"/>
    <dgm:cxn modelId="{966195A8-45BF-47A9-8558-CDC8B762F082}" type="presOf" srcId="{32F64410-C926-4C4A-ACDD-CF2C84CE81A4}" destId="{F10AAC3B-094B-4BBE-840F-00E860432A9C}" srcOrd="0" destOrd="0" presId="urn:microsoft.com/office/officeart/2016/7/layout/RepeatingBendingProcessNew"/>
    <dgm:cxn modelId="{FFAFCEA9-00A9-4206-A5E8-F228A6771722}" srcId="{18DDB837-E4FE-407B-8947-BAB93479FB15}" destId="{9E48A0E1-9073-433A-892B-048EFA1D2279}" srcOrd="0" destOrd="0" parTransId="{7589FCC1-8F89-4EFE-8671-0A36E9319D76}" sibTransId="{CD876DD6-E045-495B-A8DD-53EF92784A21}"/>
    <dgm:cxn modelId="{7D8148BE-C37F-46BE-805C-73CBB7DF3C07}" type="presOf" srcId="{672DA78C-CAD0-4238-A930-BB53D50CA029}" destId="{3DF7D486-059B-4187-8704-267363D4AC66}" srcOrd="1" destOrd="0" presId="urn:microsoft.com/office/officeart/2016/7/layout/RepeatingBendingProcessNew"/>
    <dgm:cxn modelId="{E6B45DC1-4FE6-4473-B59A-F4F7C16EE691}" type="presOf" srcId="{CD876DD6-E045-495B-A8DD-53EF92784A21}" destId="{8F12397A-BBB2-4081-BB8C-1C774DAF72E6}" srcOrd="1" destOrd="0" presId="urn:microsoft.com/office/officeart/2016/7/layout/RepeatingBendingProcessNew"/>
    <dgm:cxn modelId="{8687B8C3-100F-4290-831C-CAD48440A9F4}" type="presOf" srcId="{E80F4CAF-0C26-4A9F-BB81-F44256AA9197}" destId="{4F9629A9-E5B8-4EEF-AB8A-A02AD4ED7065}" srcOrd="1" destOrd="0" presId="urn:microsoft.com/office/officeart/2016/7/layout/RepeatingBendingProcessNew"/>
    <dgm:cxn modelId="{4DE96CD6-0162-46A9-BF00-E95CC6F4C3E6}" type="presOf" srcId="{9E48A0E1-9073-433A-892B-048EFA1D2279}" destId="{82840DCC-8F0A-4A3C-B16A-F4514D6FCC0E}" srcOrd="0" destOrd="0" presId="urn:microsoft.com/office/officeart/2016/7/layout/RepeatingBendingProcessNew"/>
    <dgm:cxn modelId="{DA559BE0-3D41-4307-BE76-120162A967A0}" srcId="{18DDB837-E4FE-407B-8947-BAB93479FB15}" destId="{4E272AC9-ADBC-43B2-92DA-DFEA42ADAEF1}" srcOrd="5" destOrd="0" parTransId="{76616DF8-4425-4A77-89AA-024CE8E6B138}" sibTransId="{67E5D616-BEC9-4B24-9929-02ADA6040274}"/>
    <dgm:cxn modelId="{15D0EAE1-4DE4-443A-974B-65B4BAE02358}" type="presOf" srcId="{15AB0135-2F77-4DA6-AE17-731FEC89D68E}" destId="{34679411-B294-4B1E-B580-B5509539B3C7}" srcOrd="1" destOrd="0" presId="urn:microsoft.com/office/officeart/2016/7/layout/RepeatingBendingProcessNew"/>
    <dgm:cxn modelId="{3EBBD7E2-1923-4AF3-AE79-5D79F15734E6}" type="presOf" srcId="{C770725F-4F7E-45A9-9F19-5939C98A6450}" destId="{09D5BF33-2FBD-4D1E-BA65-15FEDB7A736B}" srcOrd="0" destOrd="0" presId="urn:microsoft.com/office/officeart/2016/7/layout/RepeatingBendingProcessNew"/>
    <dgm:cxn modelId="{69FBA1E3-6E4B-46FA-9922-BEBA59CB19E5}" type="presOf" srcId="{CAA965B3-DBF0-4711-A14F-AE8B7CBA6336}" destId="{98C7A295-5BCC-4C8A-8FEF-39E46DC6B29E}" srcOrd="1" destOrd="0" presId="urn:microsoft.com/office/officeart/2016/7/layout/RepeatingBendingProcessNew"/>
    <dgm:cxn modelId="{8DED1AF0-5392-463D-96D2-9D82CD557CCB}" type="presOf" srcId="{4E272AC9-ADBC-43B2-92DA-DFEA42ADAEF1}" destId="{C1A1BD48-11C1-436B-A38D-81FDB87BD0D1}" srcOrd="0" destOrd="0" presId="urn:microsoft.com/office/officeart/2016/7/layout/RepeatingBendingProcessNew"/>
    <dgm:cxn modelId="{0CF61CF6-8CFF-4515-9CEA-114D47585B06}" type="presOf" srcId="{2C7123B7-1554-4F28-9843-73AEFADCADC9}" destId="{73184E8C-096C-4D19-8690-F874C2E3A806}" srcOrd="0" destOrd="0" presId="urn:microsoft.com/office/officeart/2016/7/layout/RepeatingBendingProcessNew"/>
    <dgm:cxn modelId="{7CCFC7DE-D6A7-45CF-9C63-4EFF964E2BF1}" type="presParOf" srcId="{EA9884AE-B6F6-448B-8347-B153C3F5AB16}" destId="{82840DCC-8F0A-4A3C-B16A-F4514D6FCC0E}" srcOrd="0" destOrd="0" presId="urn:microsoft.com/office/officeart/2016/7/layout/RepeatingBendingProcessNew"/>
    <dgm:cxn modelId="{B3F55AE2-F819-4B2A-8357-5BB3F01E30A4}" type="presParOf" srcId="{EA9884AE-B6F6-448B-8347-B153C3F5AB16}" destId="{F21A2C55-9B49-42C4-B2A1-4089F028AD70}" srcOrd="1" destOrd="0" presId="urn:microsoft.com/office/officeart/2016/7/layout/RepeatingBendingProcessNew"/>
    <dgm:cxn modelId="{54D3A1F5-1BBB-4B7A-BD20-FF158F9E3799}" type="presParOf" srcId="{F21A2C55-9B49-42C4-B2A1-4089F028AD70}" destId="{8F12397A-BBB2-4081-BB8C-1C774DAF72E6}" srcOrd="0" destOrd="0" presId="urn:microsoft.com/office/officeart/2016/7/layout/RepeatingBendingProcessNew"/>
    <dgm:cxn modelId="{E9035E60-CFE2-4857-8115-505C72AE38A5}" type="presParOf" srcId="{EA9884AE-B6F6-448B-8347-B153C3F5AB16}" destId="{09D5BF33-2FBD-4D1E-BA65-15FEDB7A736B}" srcOrd="2" destOrd="0" presId="urn:microsoft.com/office/officeart/2016/7/layout/RepeatingBendingProcessNew"/>
    <dgm:cxn modelId="{3DD9E230-1319-4259-9F7F-3339ECFAC96E}" type="presParOf" srcId="{EA9884AE-B6F6-448B-8347-B153C3F5AB16}" destId="{E58F350D-62D7-4BC1-9783-35CF6D775291}" srcOrd="3" destOrd="0" presId="urn:microsoft.com/office/officeart/2016/7/layout/RepeatingBendingProcessNew"/>
    <dgm:cxn modelId="{9FB0E3B5-79E6-4D21-B94E-869C71B123A2}" type="presParOf" srcId="{E58F350D-62D7-4BC1-9783-35CF6D775291}" destId="{4F9629A9-E5B8-4EEF-AB8A-A02AD4ED7065}" srcOrd="0" destOrd="0" presId="urn:microsoft.com/office/officeart/2016/7/layout/RepeatingBendingProcessNew"/>
    <dgm:cxn modelId="{D9953AD4-FC15-46D8-ABF0-B47C59DC8E94}" type="presParOf" srcId="{EA9884AE-B6F6-448B-8347-B153C3F5AB16}" destId="{F10AAC3B-094B-4BBE-840F-00E860432A9C}" srcOrd="4" destOrd="0" presId="urn:microsoft.com/office/officeart/2016/7/layout/RepeatingBendingProcessNew"/>
    <dgm:cxn modelId="{B61A9F25-AF37-483B-9F91-CA168DCFE2CE}" type="presParOf" srcId="{EA9884AE-B6F6-448B-8347-B153C3F5AB16}" destId="{ED0A47FE-6AB9-4F53-A6B1-E34B47106EB6}" srcOrd="5" destOrd="0" presId="urn:microsoft.com/office/officeart/2016/7/layout/RepeatingBendingProcessNew"/>
    <dgm:cxn modelId="{3C7EF40B-7B1D-4B0E-A6C1-8CCAB72B0DDC}" type="presParOf" srcId="{ED0A47FE-6AB9-4F53-A6B1-E34B47106EB6}" destId="{3DF7D486-059B-4187-8704-267363D4AC66}" srcOrd="0" destOrd="0" presId="urn:microsoft.com/office/officeart/2016/7/layout/RepeatingBendingProcessNew"/>
    <dgm:cxn modelId="{2A27C3B8-55A1-466E-BF93-404C6989983A}" type="presParOf" srcId="{EA9884AE-B6F6-448B-8347-B153C3F5AB16}" destId="{73184E8C-096C-4D19-8690-F874C2E3A806}" srcOrd="6" destOrd="0" presId="urn:microsoft.com/office/officeart/2016/7/layout/RepeatingBendingProcessNew"/>
    <dgm:cxn modelId="{C0D780BE-E296-459B-ABBB-C7ECAC1DA9F9}" type="presParOf" srcId="{EA9884AE-B6F6-448B-8347-B153C3F5AB16}" destId="{15DF7AED-BD5F-4303-9BE5-4F3AB0CC543F}" srcOrd="7" destOrd="0" presId="urn:microsoft.com/office/officeart/2016/7/layout/RepeatingBendingProcessNew"/>
    <dgm:cxn modelId="{E077E5BF-9489-45D9-9F5F-303C878322E0}" type="presParOf" srcId="{15DF7AED-BD5F-4303-9BE5-4F3AB0CC543F}" destId="{34679411-B294-4B1E-B580-B5509539B3C7}" srcOrd="0" destOrd="0" presId="urn:microsoft.com/office/officeart/2016/7/layout/RepeatingBendingProcessNew"/>
    <dgm:cxn modelId="{A43E4729-EB13-4D6D-B55B-CE74CA11F9DE}" type="presParOf" srcId="{EA9884AE-B6F6-448B-8347-B153C3F5AB16}" destId="{2A6E3004-9E46-441C-9461-A9A305EBCD04}" srcOrd="8" destOrd="0" presId="urn:microsoft.com/office/officeart/2016/7/layout/RepeatingBendingProcessNew"/>
    <dgm:cxn modelId="{ED6637D0-A311-40C9-96E9-07EC7434AC0A}" type="presParOf" srcId="{EA9884AE-B6F6-448B-8347-B153C3F5AB16}" destId="{14DA8755-F31F-4740-80FB-3A874DF7A448}" srcOrd="9" destOrd="0" presId="urn:microsoft.com/office/officeart/2016/7/layout/RepeatingBendingProcessNew"/>
    <dgm:cxn modelId="{7312C564-103C-4F95-949B-260F9B4BBDC5}" type="presParOf" srcId="{14DA8755-F31F-4740-80FB-3A874DF7A448}" destId="{98C7A295-5BCC-4C8A-8FEF-39E46DC6B29E}" srcOrd="0" destOrd="0" presId="urn:microsoft.com/office/officeart/2016/7/layout/RepeatingBendingProcessNew"/>
    <dgm:cxn modelId="{3F276601-56A1-4A2A-B0B6-047D923505FD}" type="presParOf" srcId="{EA9884AE-B6F6-448B-8347-B153C3F5AB16}" destId="{C1A1BD48-11C1-436B-A38D-81FDB87BD0D1}"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62152-40B7-422C-9F59-E087C869CB8D}">
      <dsp:nvSpPr>
        <dsp:cNvPr id="0" name=""/>
        <dsp:cNvSpPr/>
      </dsp:nvSpPr>
      <dsp:spPr>
        <a:xfrm>
          <a:off x="0" y="0"/>
          <a:ext cx="6122788" cy="111696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defRPr cap="all"/>
          </a:pPr>
          <a:r>
            <a:rPr lang="en-US" sz="1700" kern="1200"/>
            <a:t>Design Thinking is not a strict sequence.</a:t>
          </a:r>
        </a:p>
      </dsp:txBody>
      <dsp:txXfrm>
        <a:off x="32715" y="32715"/>
        <a:ext cx="4917492" cy="1051538"/>
      </dsp:txXfrm>
    </dsp:sp>
    <dsp:sp modelId="{4305F41F-1A25-4C3E-8F48-BB517511C08D}">
      <dsp:nvSpPr>
        <dsp:cNvPr id="0" name=""/>
        <dsp:cNvSpPr/>
      </dsp:nvSpPr>
      <dsp:spPr>
        <a:xfrm>
          <a:off x="540246" y="1303129"/>
          <a:ext cx="6122788" cy="1116968"/>
        </a:xfrm>
        <a:prstGeom prst="roundRect">
          <a:avLst>
            <a:gd name="adj" fmla="val 10000"/>
          </a:avLst>
        </a:prstGeom>
        <a:solidFill>
          <a:schemeClr val="accent2">
            <a:hueOff val="-1696488"/>
            <a:satOff val="5592"/>
            <a:lumOff val="5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defRPr cap="all"/>
          </a:pPr>
          <a:r>
            <a:rPr lang="en-US" sz="1700" kern="1200"/>
            <a:t>Teams may loop between stages as needed—ideating again after testing or revisiting research after prototyping.</a:t>
          </a:r>
        </a:p>
      </dsp:txBody>
      <dsp:txXfrm>
        <a:off x="572961" y="1335844"/>
        <a:ext cx="4791083" cy="1051538"/>
      </dsp:txXfrm>
    </dsp:sp>
    <dsp:sp modelId="{D0123DAD-DA3B-4841-AC98-3AFF9EDD4564}">
      <dsp:nvSpPr>
        <dsp:cNvPr id="0" name=""/>
        <dsp:cNvSpPr/>
      </dsp:nvSpPr>
      <dsp:spPr>
        <a:xfrm>
          <a:off x="1080492" y="2606258"/>
          <a:ext cx="6122788" cy="1116968"/>
        </a:xfrm>
        <a:prstGeom prst="roundRect">
          <a:avLst>
            <a:gd name="adj" fmla="val 10000"/>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defRPr cap="all"/>
          </a:pPr>
          <a:r>
            <a:rPr lang="en-US" sz="1700" kern="1200"/>
            <a:t>Flexibility fuels innovation.</a:t>
          </a:r>
        </a:p>
      </dsp:txBody>
      <dsp:txXfrm>
        <a:off x="1113207" y="2638973"/>
        <a:ext cx="4791083" cy="1051538"/>
      </dsp:txXfrm>
    </dsp:sp>
    <dsp:sp modelId="{E78DA133-4798-413C-9336-E9902CEA9FB9}">
      <dsp:nvSpPr>
        <dsp:cNvPr id="0" name=""/>
        <dsp:cNvSpPr/>
      </dsp:nvSpPr>
      <dsp:spPr>
        <a:xfrm>
          <a:off x="5396759" y="847034"/>
          <a:ext cx="726029" cy="72602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560116" y="847034"/>
        <a:ext cx="399315" cy="546337"/>
      </dsp:txXfrm>
    </dsp:sp>
    <dsp:sp modelId="{D1417D6A-7A85-41F0-90F9-93EC7B228B80}">
      <dsp:nvSpPr>
        <dsp:cNvPr id="0" name=""/>
        <dsp:cNvSpPr/>
      </dsp:nvSpPr>
      <dsp:spPr>
        <a:xfrm>
          <a:off x="5937005" y="2142717"/>
          <a:ext cx="726029" cy="726029"/>
        </a:xfrm>
        <a:prstGeom prst="downArrow">
          <a:avLst>
            <a:gd name="adj1" fmla="val 55000"/>
            <a:gd name="adj2" fmla="val 45000"/>
          </a:avLst>
        </a:prstGeom>
        <a:solidFill>
          <a:schemeClr val="accent2">
            <a:tint val="40000"/>
            <a:alpha val="90000"/>
            <a:hueOff val="-4192819"/>
            <a:satOff val="16804"/>
            <a:lumOff val="2495"/>
            <a:alphaOff val="0"/>
          </a:schemeClr>
        </a:solidFill>
        <a:ln w="15875" cap="flat" cmpd="sng" algn="ctr">
          <a:solidFill>
            <a:schemeClr val="accent2">
              <a:tint val="40000"/>
              <a:alpha val="90000"/>
              <a:hueOff val="-4192819"/>
              <a:satOff val="16804"/>
              <a:lumOff val="2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100362" y="2142717"/>
        <a:ext cx="399315" cy="546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A2C55-9B49-42C4-B2A1-4089F028AD70}">
      <dsp:nvSpPr>
        <dsp:cNvPr id="0" name=""/>
        <dsp:cNvSpPr/>
      </dsp:nvSpPr>
      <dsp:spPr>
        <a:xfrm>
          <a:off x="2082403" y="953240"/>
          <a:ext cx="447496" cy="91440"/>
        </a:xfrm>
        <a:custGeom>
          <a:avLst/>
          <a:gdLst/>
          <a:ahLst/>
          <a:cxnLst/>
          <a:rect l="0" t="0" r="0" b="0"/>
          <a:pathLst>
            <a:path>
              <a:moveTo>
                <a:pt x="0" y="45720"/>
              </a:moveTo>
              <a:lnTo>
                <a:pt x="447496"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94199" y="996570"/>
        <a:ext cx="23904" cy="4780"/>
      </dsp:txXfrm>
    </dsp:sp>
    <dsp:sp modelId="{82840DCC-8F0A-4A3C-B16A-F4514D6FCC0E}">
      <dsp:nvSpPr>
        <dsp:cNvPr id="0" name=""/>
        <dsp:cNvSpPr/>
      </dsp:nvSpPr>
      <dsp:spPr>
        <a:xfrm>
          <a:off x="5522" y="375356"/>
          <a:ext cx="2078681" cy="1247208"/>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57" tIns="106917" rIns="101857" bIns="106917" numCol="1" spcCol="1270" anchor="ctr" anchorCtr="0">
          <a:noAutofit/>
        </a:bodyPr>
        <a:lstStyle/>
        <a:p>
          <a:pPr marL="0" lvl="0" indent="0" algn="ctr" defTabSz="844550">
            <a:lnSpc>
              <a:spcPct val="90000"/>
            </a:lnSpc>
            <a:spcBef>
              <a:spcPct val="0"/>
            </a:spcBef>
            <a:spcAft>
              <a:spcPct val="35000"/>
            </a:spcAft>
            <a:buNone/>
            <a:defRPr cap="all"/>
          </a:pPr>
          <a:r>
            <a:rPr lang="en-US" sz="1900" kern="1200"/>
            <a:t>1. Empathize – Understand your users</a:t>
          </a:r>
        </a:p>
      </dsp:txBody>
      <dsp:txXfrm>
        <a:off x="5522" y="375356"/>
        <a:ext cx="2078681" cy="1247208"/>
      </dsp:txXfrm>
    </dsp:sp>
    <dsp:sp modelId="{E58F350D-62D7-4BC1-9783-35CF6D775291}">
      <dsp:nvSpPr>
        <dsp:cNvPr id="0" name=""/>
        <dsp:cNvSpPr/>
      </dsp:nvSpPr>
      <dsp:spPr>
        <a:xfrm>
          <a:off x="4639181" y="953240"/>
          <a:ext cx="447496" cy="91440"/>
        </a:xfrm>
        <a:custGeom>
          <a:avLst/>
          <a:gdLst/>
          <a:ahLst/>
          <a:cxnLst/>
          <a:rect l="0" t="0" r="0" b="0"/>
          <a:pathLst>
            <a:path>
              <a:moveTo>
                <a:pt x="0" y="45720"/>
              </a:moveTo>
              <a:lnTo>
                <a:pt x="447496"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0977" y="996570"/>
        <a:ext cx="23904" cy="4780"/>
      </dsp:txXfrm>
    </dsp:sp>
    <dsp:sp modelId="{09D5BF33-2FBD-4D1E-BA65-15FEDB7A736B}">
      <dsp:nvSpPr>
        <dsp:cNvPr id="0" name=""/>
        <dsp:cNvSpPr/>
      </dsp:nvSpPr>
      <dsp:spPr>
        <a:xfrm>
          <a:off x="2562299" y="375356"/>
          <a:ext cx="2078681" cy="1247208"/>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57" tIns="106917" rIns="101857" bIns="106917" numCol="1" spcCol="1270" anchor="ctr" anchorCtr="0">
          <a:noAutofit/>
        </a:bodyPr>
        <a:lstStyle/>
        <a:p>
          <a:pPr marL="0" lvl="0" indent="0" algn="ctr" defTabSz="844550">
            <a:lnSpc>
              <a:spcPct val="90000"/>
            </a:lnSpc>
            <a:spcBef>
              <a:spcPct val="0"/>
            </a:spcBef>
            <a:spcAft>
              <a:spcPct val="35000"/>
            </a:spcAft>
            <a:buNone/>
            <a:defRPr cap="all"/>
          </a:pPr>
          <a:r>
            <a:rPr lang="en-US" sz="1900" kern="1200"/>
            <a:t>2. Define – Frame the problem</a:t>
          </a:r>
        </a:p>
      </dsp:txBody>
      <dsp:txXfrm>
        <a:off x="2562299" y="375356"/>
        <a:ext cx="2078681" cy="1247208"/>
      </dsp:txXfrm>
    </dsp:sp>
    <dsp:sp modelId="{ED0A47FE-6AB9-4F53-A6B1-E34B47106EB6}">
      <dsp:nvSpPr>
        <dsp:cNvPr id="0" name=""/>
        <dsp:cNvSpPr/>
      </dsp:nvSpPr>
      <dsp:spPr>
        <a:xfrm>
          <a:off x="1044862" y="1620765"/>
          <a:ext cx="5113555" cy="447496"/>
        </a:xfrm>
        <a:custGeom>
          <a:avLst/>
          <a:gdLst/>
          <a:ahLst/>
          <a:cxnLst/>
          <a:rect l="0" t="0" r="0" b="0"/>
          <a:pathLst>
            <a:path>
              <a:moveTo>
                <a:pt x="5113555" y="0"/>
              </a:moveTo>
              <a:lnTo>
                <a:pt x="5113555" y="240848"/>
              </a:lnTo>
              <a:lnTo>
                <a:pt x="0" y="240848"/>
              </a:lnTo>
              <a:lnTo>
                <a:pt x="0" y="447496"/>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3244" y="1842123"/>
        <a:ext cx="256792" cy="4780"/>
      </dsp:txXfrm>
    </dsp:sp>
    <dsp:sp modelId="{F10AAC3B-094B-4BBE-840F-00E860432A9C}">
      <dsp:nvSpPr>
        <dsp:cNvPr id="0" name=""/>
        <dsp:cNvSpPr/>
      </dsp:nvSpPr>
      <dsp:spPr>
        <a:xfrm>
          <a:off x="5119077" y="375356"/>
          <a:ext cx="2078681" cy="1247208"/>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57" tIns="106917" rIns="101857" bIns="106917" numCol="1" spcCol="1270" anchor="ctr" anchorCtr="0">
          <a:noAutofit/>
        </a:bodyPr>
        <a:lstStyle/>
        <a:p>
          <a:pPr marL="0" lvl="0" indent="0" algn="ctr" defTabSz="844550">
            <a:lnSpc>
              <a:spcPct val="90000"/>
            </a:lnSpc>
            <a:spcBef>
              <a:spcPct val="0"/>
            </a:spcBef>
            <a:spcAft>
              <a:spcPct val="35000"/>
            </a:spcAft>
            <a:buNone/>
            <a:defRPr cap="all"/>
          </a:pPr>
          <a:r>
            <a:rPr lang="en-US" sz="1900" kern="1200"/>
            <a:t>3. Ideate – Explore possible solutions</a:t>
          </a:r>
        </a:p>
      </dsp:txBody>
      <dsp:txXfrm>
        <a:off x="5119077" y="375356"/>
        <a:ext cx="2078681" cy="1247208"/>
      </dsp:txXfrm>
    </dsp:sp>
    <dsp:sp modelId="{15DF7AED-BD5F-4303-9BE5-4F3AB0CC543F}">
      <dsp:nvSpPr>
        <dsp:cNvPr id="0" name=""/>
        <dsp:cNvSpPr/>
      </dsp:nvSpPr>
      <dsp:spPr>
        <a:xfrm>
          <a:off x="2082403" y="2678546"/>
          <a:ext cx="447496" cy="91440"/>
        </a:xfrm>
        <a:custGeom>
          <a:avLst/>
          <a:gdLst/>
          <a:ahLst/>
          <a:cxnLst/>
          <a:rect l="0" t="0" r="0" b="0"/>
          <a:pathLst>
            <a:path>
              <a:moveTo>
                <a:pt x="0" y="45720"/>
              </a:moveTo>
              <a:lnTo>
                <a:pt x="447496"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94199" y="2721875"/>
        <a:ext cx="23904" cy="4780"/>
      </dsp:txXfrm>
    </dsp:sp>
    <dsp:sp modelId="{73184E8C-096C-4D19-8690-F874C2E3A806}">
      <dsp:nvSpPr>
        <dsp:cNvPr id="0" name=""/>
        <dsp:cNvSpPr/>
      </dsp:nvSpPr>
      <dsp:spPr>
        <a:xfrm>
          <a:off x="5522" y="2100661"/>
          <a:ext cx="2078681" cy="1247208"/>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57" tIns="106917" rIns="101857" bIns="106917" numCol="1" spcCol="1270" anchor="ctr" anchorCtr="0">
          <a:noAutofit/>
        </a:bodyPr>
        <a:lstStyle/>
        <a:p>
          <a:pPr marL="0" lvl="0" indent="0" algn="ctr" defTabSz="844550">
            <a:lnSpc>
              <a:spcPct val="90000"/>
            </a:lnSpc>
            <a:spcBef>
              <a:spcPct val="0"/>
            </a:spcBef>
            <a:spcAft>
              <a:spcPct val="35000"/>
            </a:spcAft>
            <a:buNone/>
            <a:defRPr cap="all"/>
          </a:pPr>
          <a:r>
            <a:rPr lang="en-US" sz="1900" kern="1200"/>
            <a:t>4. Prototype – Build to think</a:t>
          </a:r>
        </a:p>
      </dsp:txBody>
      <dsp:txXfrm>
        <a:off x="5522" y="2100661"/>
        <a:ext cx="2078681" cy="1247208"/>
      </dsp:txXfrm>
    </dsp:sp>
    <dsp:sp modelId="{14DA8755-F31F-4740-80FB-3A874DF7A448}">
      <dsp:nvSpPr>
        <dsp:cNvPr id="0" name=""/>
        <dsp:cNvSpPr/>
      </dsp:nvSpPr>
      <dsp:spPr>
        <a:xfrm>
          <a:off x="4639181" y="2678546"/>
          <a:ext cx="447496" cy="91440"/>
        </a:xfrm>
        <a:custGeom>
          <a:avLst/>
          <a:gdLst/>
          <a:ahLst/>
          <a:cxnLst/>
          <a:rect l="0" t="0" r="0" b="0"/>
          <a:pathLst>
            <a:path>
              <a:moveTo>
                <a:pt x="0" y="45720"/>
              </a:moveTo>
              <a:lnTo>
                <a:pt x="447496"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0977" y="2721875"/>
        <a:ext cx="23904" cy="4780"/>
      </dsp:txXfrm>
    </dsp:sp>
    <dsp:sp modelId="{2A6E3004-9E46-441C-9461-A9A305EBCD04}">
      <dsp:nvSpPr>
        <dsp:cNvPr id="0" name=""/>
        <dsp:cNvSpPr/>
      </dsp:nvSpPr>
      <dsp:spPr>
        <a:xfrm>
          <a:off x="2562299" y="2100661"/>
          <a:ext cx="2078681" cy="1247208"/>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57" tIns="106917" rIns="101857" bIns="106917" numCol="1" spcCol="1270" anchor="ctr" anchorCtr="0">
          <a:noAutofit/>
        </a:bodyPr>
        <a:lstStyle/>
        <a:p>
          <a:pPr marL="0" lvl="0" indent="0" algn="ctr" defTabSz="844550">
            <a:lnSpc>
              <a:spcPct val="90000"/>
            </a:lnSpc>
            <a:spcBef>
              <a:spcPct val="0"/>
            </a:spcBef>
            <a:spcAft>
              <a:spcPct val="35000"/>
            </a:spcAft>
            <a:buNone/>
            <a:defRPr cap="all"/>
          </a:pPr>
          <a:r>
            <a:rPr lang="en-US" sz="1900" kern="1200"/>
            <a:t>5. Test – Learn and refine</a:t>
          </a:r>
        </a:p>
      </dsp:txBody>
      <dsp:txXfrm>
        <a:off x="2562299" y="2100661"/>
        <a:ext cx="2078681" cy="1247208"/>
      </dsp:txXfrm>
    </dsp:sp>
    <dsp:sp modelId="{C1A1BD48-11C1-436B-A38D-81FDB87BD0D1}">
      <dsp:nvSpPr>
        <dsp:cNvPr id="0" name=""/>
        <dsp:cNvSpPr/>
      </dsp:nvSpPr>
      <dsp:spPr>
        <a:xfrm>
          <a:off x="5119077" y="2100661"/>
          <a:ext cx="2078681" cy="1247208"/>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57" tIns="106917" rIns="101857" bIns="106917" numCol="1" spcCol="1270" anchor="ctr" anchorCtr="0">
          <a:noAutofit/>
        </a:bodyPr>
        <a:lstStyle/>
        <a:p>
          <a:pPr marL="0" lvl="0" indent="0" algn="ctr" defTabSz="844550">
            <a:lnSpc>
              <a:spcPct val="90000"/>
            </a:lnSpc>
            <a:spcBef>
              <a:spcPct val="0"/>
            </a:spcBef>
            <a:spcAft>
              <a:spcPct val="35000"/>
            </a:spcAft>
            <a:buNone/>
            <a:defRPr cap="all"/>
          </a:pPr>
          <a:r>
            <a:rPr lang="en-US" sz="1900" kern="1200"/>
            <a:t>All grounded in empathy and iteration.</a:t>
          </a:r>
        </a:p>
      </dsp:txBody>
      <dsp:txXfrm>
        <a:off x="5119077" y="2100661"/>
        <a:ext cx="2078681" cy="12472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5AE73-AAD6-496D-9369-D75B121E42B8}" type="datetimeFigureOut">
              <a:rPr lang="en-US" smtClean="0"/>
              <a:t>6/28/2025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31967-0F65-4F9F-8A0E-0CEC8F6B27A3}" type="slidenum">
              <a:rPr lang="en-US" smtClean="0"/>
              <a:t>‹#›</a:t>
            </a:fld>
            <a:endParaRPr lang="en-US"/>
          </a:p>
        </p:txBody>
      </p:sp>
    </p:spTree>
    <p:extLst>
      <p:ext uri="{BB962C8B-B14F-4D97-AF65-F5344CB8AC3E}">
        <p14:creationId xmlns:p14="http://schemas.microsoft.com/office/powerpoint/2010/main" val="160964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walk through the five core phases of Design Thinking. These phases help teams systematically approach complex challenges with empathy and creativity. While they’re often shown as sequential, remember: Design Thinking is iterative. You can—and should—loop back, jump ahead, or repeat stages as needed.</a:t>
            </a:r>
          </a:p>
        </p:txBody>
      </p:sp>
      <p:sp>
        <p:nvSpPr>
          <p:cNvPr id="4" name="Slide Number Placeholder 3"/>
          <p:cNvSpPr>
            <a:spLocks noGrp="1"/>
          </p:cNvSpPr>
          <p:nvPr>
            <p:ph type="sldNum" sz="quarter" idx="5"/>
          </p:nvPr>
        </p:nvSpPr>
        <p:spPr/>
        <p:txBody>
          <a:bodyPr/>
          <a:lstStyle/>
          <a:p>
            <a:fld id="{3B931967-0F65-4F9F-8A0E-0CEC8F6B27A3}" type="slidenum">
              <a:rPr lang="en-US" smtClean="0"/>
              <a:t>1</a:t>
            </a:fld>
            <a:endParaRPr lang="en-US"/>
          </a:p>
        </p:txBody>
      </p:sp>
    </p:spTree>
    <p:extLst>
      <p:ext uri="{BB962C8B-B14F-4D97-AF65-F5344CB8AC3E}">
        <p14:creationId xmlns:p14="http://schemas.microsoft.com/office/powerpoint/2010/main" val="4244079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begins with empathy. In this phase, the goal is to deeply understand your users’ experiences, needs, and behaviors. Techniques include interviews, shadowing, and immersive observation. We’re not just collecting facts—we’re seeking emotional insight. This understanding becomes the foundation for everything we design.</a:t>
            </a:r>
          </a:p>
        </p:txBody>
      </p:sp>
      <p:sp>
        <p:nvSpPr>
          <p:cNvPr id="4" name="Slide Number Placeholder 3"/>
          <p:cNvSpPr>
            <a:spLocks noGrp="1"/>
          </p:cNvSpPr>
          <p:nvPr>
            <p:ph type="sldNum" sz="quarter" idx="5"/>
          </p:nvPr>
        </p:nvSpPr>
        <p:spPr/>
        <p:txBody>
          <a:bodyPr/>
          <a:lstStyle/>
          <a:p>
            <a:fld id="{3B931967-0F65-4F9F-8A0E-0CEC8F6B27A3}" type="slidenum">
              <a:rPr lang="en-US" smtClean="0"/>
              <a:t>2</a:t>
            </a:fld>
            <a:endParaRPr lang="en-US"/>
          </a:p>
        </p:txBody>
      </p:sp>
    </p:spTree>
    <p:extLst>
      <p:ext uri="{BB962C8B-B14F-4D97-AF65-F5344CB8AC3E}">
        <p14:creationId xmlns:p14="http://schemas.microsoft.com/office/powerpoint/2010/main" val="400548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gathering insights, we move to Define. Here, we synthesize our findings to clearly articulate the core problem from the user’s perspective. It’s tempting to rush this, but a well-framed problem unlocks creativity. A great tool here is the “How might we…” question—it reframes challenges into opportunities.</a:t>
            </a:r>
          </a:p>
        </p:txBody>
      </p:sp>
      <p:sp>
        <p:nvSpPr>
          <p:cNvPr id="4" name="Slide Number Placeholder 3"/>
          <p:cNvSpPr>
            <a:spLocks noGrp="1"/>
          </p:cNvSpPr>
          <p:nvPr>
            <p:ph type="sldNum" sz="quarter" idx="5"/>
          </p:nvPr>
        </p:nvSpPr>
        <p:spPr/>
        <p:txBody>
          <a:bodyPr/>
          <a:lstStyle/>
          <a:p>
            <a:fld id="{3B931967-0F65-4F9F-8A0E-0CEC8F6B27A3}" type="slidenum">
              <a:rPr lang="en-US" smtClean="0"/>
              <a:t>3</a:t>
            </a:fld>
            <a:endParaRPr lang="en-US"/>
          </a:p>
        </p:txBody>
      </p:sp>
    </p:spTree>
    <p:extLst>
      <p:ext uri="{BB962C8B-B14F-4D97-AF65-F5344CB8AC3E}">
        <p14:creationId xmlns:p14="http://schemas.microsoft.com/office/powerpoint/2010/main" val="2001922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generate ideas. The Ideate phase is about volume and variety. We want to go beyond the obvious—no idea is too wild. Techniques like brainstorming, SCAMPER, and mind mapping help get the creative juices flowing. This is also where diverse teams really shine—different perspectives lead to better ideas.</a:t>
            </a:r>
          </a:p>
        </p:txBody>
      </p:sp>
      <p:sp>
        <p:nvSpPr>
          <p:cNvPr id="4" name="Slide Number Placeholder 3"/>
          <p:cNvSpPr>
            <a:spLocks noGrp="1"/>
          </p:cNvSpPr>
          <p:nvPr>
            <p:ph type="sldNum" sz="quarter" idx="5"/>
          </p:nvPr>
        </p:nvSpPr>
        <p:spPr/>
        <p:txBody>
          <a:bodyPr/>
          <a:lstStyle/>
          <a:p>
            <a:fld id="{3B931967-0F65-4F9F-8A0E-0CEC8F6B27A3}" type="slidenum">
              <a:rPr lang="en-US" smtClean="0"/>
              <a:t>4</a:t>
            </a:fld>
            <a:endParaRPr lang="en-US"/>
          </a:p>
        </p:txBody>
      </p:sp>
    </p:spTree>
    <p:extLst>
      <p:ext uri="{BB962C8B-B14F-4D97-AF65-F5344CB8AC3E}">
        <p14:creationId xmlns:p14="http://schemas.microsoft.com/office/powerpoint/2010/main" val="3825178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Prototype phase, we bring ideas to life—quickly and simply. Think of this as “building to think.” We use sketches, mockups, or simple models to represent key features or workflows. The point isn’t to be perfect—it’s to learn, visualize, and provoke discussion.</a:t>
            </a:r>
          </a:p>
        </p:txBody>
      </p:sp>
      <p:sp>
        <p:nvSpPr>
          <p:cNvPr id="4" name="Slide Number Placeholder 3"/>
          <p:cNvSpPr>
            <a:spLocks noGrp="1"/>
          </p:cNvSpPr>
          <p:nvPr>
            <p:ph type="sldNum" sz="quarter" idx="5"/>
          </p:nvPr>
        </p:nvSpPr>
        <p:spPr/>
        <p:txBody>
          <a:bodyPr/>
          <a:lstStyle/>
          <a:p>
            <a:fld id="{3B931967-0F65-4F9F-8A0E-0CEC8F6B27A3}" type="slidenum">
              <a:rPr lang="en-US" smtClean="0"/>
              <a:t>5</a:t>
            </a:fld>
            <a:endParaRPr lang="en-US"/>
          </a:p>
        </p:txBody>
      </p:sp>
    </p:spTree>
    <p:extLst>
      <p:ext uri="{BB962C8B-B14F-4D97-AF65-F5344CB8AC3E}">
        <p14:creationId xmlns:p14="http://schemas.microsoft.com/office/powerpoint/2010/main" val="2812866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lets us learn how users interact with our prototypes. It’s not just about validation—it’s about discovery. Often, we find unexpected issues or opportunities during this stage. We use this feedback to refine, or sometimes revisit earlier stages. Iteration is essential—failure is fuel for learning.</a:t>
            </a:r>
          </a:p>
        </p:txBody>
      </p:sp>
      <p:sp>
        <p:nvSpPr>
          <p:cNvPr id="4" name="Slide Number Placeholder 3"/>
          <p:cNvSpPr>
            <a:spLocks noGrp="1"/>
          </p:cNvSpPr>
          <p:nvPr>
            <p:ph type="sldNum" sz="quarter" idx="5"/>
          </p:nvPr>
        </p:nvSpPr>
        <p:spPr/>
        <p:txBody>
          <a:bodyPr/>
          <a:lstStyle/>
          <a:p>
            <a:fld id="{3B931967-0F65-4F9F-8A0E-0CEC8F6B27A3}" type="slidenum">
              <a:rPr lang="en-US" smtClean="0"/>
              <a:t>6</a:t>
            </a:fld>
            <a:endParaRPr lang="en-US"/>
          </a:p>
        </p:txBody>
      </p:sp>
    </p:spTree>
    <p:extLst>
      <p:ext uri="{BB962C8B-B14F-4D97-AF65-F5344CB8AC3E}">
        <p14:creationId xmlns:p14="http://schemas.microsoft.com/office/powerpoint/2010/main" val="264765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mindset shift: Design Thinking isn’t a straight line. It’s a cycle. You may ideate again after testing or redefine your problem after prototyping. That flexibility allows you to respond to new insights and ensure the final solution truly meets user needs.</a:t>
            </a:r>
          </a:p>
        </p:txBody>
      </p:sp>
      <p:sp>
        <p:nvSpPr>
          <p:cNvPr id="4" name="Slide Number Placeholder 3"/>
          <p:cNvSpPr>
            <a:spLocks noGrp="1"/>
          </p:cNvSpPr>
          <p:nvPr>
            <p:ph type="sldNum" sz="quarter" idx="5"/>
          </p:nvPr>
        </p:nvSpPr>
        <p:spPr/>
        <p:txBody>
          <a:bodyPr/>
          <a:lstStyle/>
          <a:p>
            <a:fld id="{3B931967-0F65-4F9F-8A0E-0CEC8F6B27A3}" type="slidenum">
              <a:rPr lang="en-US" smtClean="0"/>
              <a:t>7</a:t>
            </a:fld>
            <a:endParaRPr lang="en-US"/>
          </a:p>
        </p:txBody>
      </p:sp>
    </p:spTree>
    <p:extLst>
      <p:ext uri="{BB962C8B-B14F-4D97-AF65-F5344CB8AC3E}">
        <p14:creationId xmlns:p14="http://schemas.microsoft.com/office/powerpoint/2010/main" val="68534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recap:</a:t>
            </a:r>
          </a:p>
          <a:p>
            <a:pPr marL="171450" indent="-171450">
              <a:buFont typeface="Arial" panose="020B0604020202020204" pitchFamily="34" charset="0"/>
              <a:buChar char="•"/>
            </a:pPr>
            <a:r>
              <a:rPr lang="en-US" b="1" dirty="0"/>
              <a:t>Empathize</a:t>
            </a:r>
            <a:r>
              <a:rPr lang="en-US" dirty="0"/>
              <a:t> to understand your users</a:t>
            </a:r>
          </a:p>
          <a:p>
            <a:pPr marL="171450" indent="-171450">
              <a:buFont typeface="Arial" panose="020B0604020202020204" pitchFamily="34" charset="0"/>
              <a:buChar char="•"/>
            </a:pPr>
            <a:r>
              <a:rPr lang="en-US" b="1" dirty="0"/>
              <a:t>Define</a:t>
            </a:r>
            <a:r>
              <a:rPr lang="en-US" dirty="0"/>
              <a:t> the real problem</a:t>
            </a:r>
          </a:p>
          <a:p>
            <a:pPr marL="171450" indent="-171450">
              <a:buFont typeface="Arial" panose="020B0604020202020204" pitchFamily="34" charset="0"/>
              <a:buChar char="•"/>
            </a:pPr>
            <a:r>
              <a:rPr lang="en-US" b="1" dirty="0"/>
              <a:t>Ideate</a:t>
            </a:r>
            <a:r>
              <a:rPr lang="en-US" dirty="0"/>
              <a:t> to explore possible solutions</a:t>
            </a:r>
          </a:p>
          <a:p>
            <a:pPr marL="171450" indent="-171450">
              <a:buFont typeface="Arial" panose="020B0604020202020204" pitchFamily="34" charset="0"/>
              <a:buChar char="•"/>
            </a:pPr>
            <a:r>
              <a:rPr lang="en-US" b="1" dirty="0"/>
              <a:t>Prototype</a:t>
            </a:r>
            <a:r>
              <a:rPr lang="en-US" dirty="0"/>
              <a:t> to bring your ideas to life</a:t>
            </a:r>
          </a:p>
          <a:p>
            <a:pPr marL="171450" indent="-171450">
              <a:buFont typeface="Arial" panose="020B0604020202020204" pitchFamily="34" charset="0"/>
              <a:buChar char="•"/>
            </a:pPr>
            <a:r>
              <a:rPr lang="en-US" b="1" dirty="0"/>
              <a:t>Test</a:t>
            </a:r>
            <a:r>
              <a:rPr lang="en-US" dirty="0"/>
              <a:t> to learn what works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Together, these phases create a powerful framework for human-centered problem-solving.</a:t>
            </a:r>
          </a:p>
        </p:txBody>
      </p:sp>
      <p:sp>
        <p:nvSpPr>
          <p:cNvPr id="4" name="Slide Number Placeholder 3"/>
          <p:cNvSpPr>
            <a:spLocks noGrp="1"/>
          </p:cNvSpPr>
          <p:nvPr>
            <p:ph type="sldNum" sz="quarter" idx="5"/>
          </p:nvPr>
        </p:nvSpPr>
        <p:spPr/>
        <p:txBody>
          <a:bodyPr/>
          <a:lstStyle/>
          <a:p>
            <a:fld id="{3B931967-0F65-4F9F-8A0E-0CEC8F6B27A3}" type="slidenum">
              <a:rPr lang="en-US" smtClean="0"/>
              <a:t>8</a:t>
            </a:fld>
            <a:endParaRPr lang="en-US"/>
          </a:p>
        </p:txBody>
      </p:sp>
    </p:spTree>
    <p:extLst>
      <p:ext uri="{BB962C8B-B14F-4D97-AF65-F5344CB8AC3E}">
        <p14:creationId xmlns:p14="http://schemas.microsoft.com/office/powerpoint/2010/main" val="386339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exploring the Design Thinking process with me. It’s not about getting it “right” the first time—it’s about staying curious, being user-focused, and improving through iteration. I encourage you to try applying these phases to a challenge in your own organization—and see what opens up.</a:t>
            </a:r>
          </a:p>
        </p:txBody>
      </p:sp>
      <p:sp>
        <p:nvSpPr>
          <p:cNvPr id="4" name="Slide Number Placeholder 3"/>
          <p:cNvSpPr>
            <a:spLocks noGrp="1"/>
          </p:cNvSpPr>
          <p:nvPr>
            <p:ph type="sldNum" sz="quarter" idx="5"/>
          </p:nvPr>
        </p:nvSpPr>
        <p:spPr/>
        <p:txBody>
          <a:bodyPr/>
          <a:lstStyle/>
          <a:p>
            <a:fld id="{3B931967-0F65-4F9F-8A0E-0CEC8F6B27A3}" type="slidenum">
              <a:rPr lang="en-US" smtClean="0"/>
              <a:t>9</a:t>
            </a:fld>
            <a:endParaRPr lang="en-US"/>
          </a:p>
        </p:txBody>
      </p:sp>
    </p:spTree>
    <p:extLst>
      <p:ext uri="{BB962C8B-B14F-4D97-AF65-F5344CB8AC3E}">
        <p14:creationId xmlns:p14="http://schemas.microsoft.com/office/powerpoint/2010/main" val="418619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748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114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96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95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136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747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728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841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425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92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918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6/28/2025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345979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Cubes connected with a red line">
            <a:extLst>
              <a:ext uri="{FF2B5EF4-FFF2-40B4-BE49-F238E27FC236}">
                <a16:creationId xmlns:a16="http://schemas.microsoft.com/office/drawing/2014/main" id="{C38E502E-BB5C-390C-2B75-886EE76B544E}"/>
              </a:ext>
            </a:extLst>
          </p:cNvPr>
          <p:cNvPicPr>
            <a:picLocks noChangeAspect="1"/>
          </p:cNvPicPr>
          <p:nvPr/>
        </p:nvPicPr>
        <p:blipFill>
          <a:blip r:embed="rId3"/>
          <a:srcRect l="9091" t="11450" r="-1" b="-1"/>
          <a:stretch>
            <a:fillRect/>
          </a:stretch>
        </p:blipFill>
        <p:spPr>
          <a:xfrm>
            <a:off x="1" y="10"/>
            <a:ext cx="9143771" cy="6857990"/>
          </a:xfrm>
          <a:prstGeom prst="rect">
            <a:avLst/>
          </a:prstGeom>
        </p:spPr>
      </p:pic>
      <p:sp>
        <p:nvSpPr>
          <p:cNvPr id="34" name="Rectangle 33">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18732" y="636753"/>
            <a:ext cx="6224576"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7565" y="804520"/>
            <a:ext cx="5111799" cy="1049235"/>
          </a:xfrm>
        </p:spPr>
        <p:txBody>
          <a:bodyPr>
            <a:normAutofit/>
          </a:bodyPr>
          <a:lstStyle/>
          <a:p>
            <a:r>
              <a:rPr lang="en-US">
                <a:solidFill>
                  <a:srgbClr val="FFFFFE"/>
                </a:solidFill>
              </a:rPr>
              <a:t>The Five Phases of Design Thinking</a:t>
            </a:r>
          </a:p>
        </p:txBody>
      </p:sp>
      <p:cxnSp>
        <p:nvCxnSpPr>
          <p:cNvPr id="36" name="Straight Connector 35">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9341" y="1847088"/>
            <a:ext cx="51100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Content Placeholder 2"/>
          <p:cNvSpPr>
            <a:spLocks noGrp="1"/>
          </p:cNvSpPr>
          <p:nvPr>
            <p:ph idx="1"/>
          </p:nvPr>
        </p:nvSpPr>
        <p:spPr>
          <a:xfrm>
            <a:off x="3047565" y="2015733"/>
            <a:ext cx="5111799" cy="4021267"/>
          </a:xfrm>
        </p:spPr>
        <p:txBody>
          <a:bodyPr>
            <a:normAutofit/>
          </a:bodyPr>
          <a:lstStyle/>
          <a:p>
            <a:pPr marL="0" indent="0">
              <a:buNone/>
            </a:pPr>
            <a:r>
              <a:rPr lang="en-US">
                <a:solidFill>
                  <a:srgbClr val="FFFFFE"/>
                </a:solidFill>
              </a:rPr>
              <a:t>Design Thinking is an iterative, human-centered process for creative problem-solving.</a:t>
            </a:r>
          </a:p>
          <a:p>
            <a:r>
              <a:rPr lang="en-US">
                <a:solidFill>
                  <a:srgbClr val="FFFFFE"/>
                </a:solidFill>
              </a:rPr>
              <a:t>The five phases are:</a:t>
            </a:r>
          </a:p>
          <a:p>
            <a:pPr lvl="1"/>
            <a:r>
              <a:rPr lang="en-US">
                <a:solidFill>
                  <a:srgbClr val="FFFFFE"/>
                </a:solidFill>
              </a:rPr>
              <a:t>1. Empathize</a:t>
            </a:r>
          </a:p>
          <a:p>
            <a:pPr lvl="1"/>
            <a:r>
              <a:rPr lang="en-US">
                <a:solidFill>
                  <a:srgbClr val="FFFFFE"/>
                </a:solidFill>
              </a:rPr>
              <a:t>2. Define</a:t>
            </a:r>
          </a:p>
          <a:p>
            <a:pPr lvl="1"/>
            <a:r>
              <a:rPr lang="en-US">
                <a:solidFill>
                  <a:srgbClr val="FFFFFE"/>
                </a:solidFill>
              </a:rPr>
              <a:t>3. Ideate</a:t>
            </a:r>
          </a:p>
          <a:p>
            <a:pPr lvl="1"/>
            <a:r>
              <a:rPr lang="en-US">
                <a:solidFill>
                  <a:srgbClr val="FFFFFE"/>
                </a:solidFill>
              </a:rPr>
              <a:t>4. Prototype</a:t>
            </a:r>
          </a:p>
          <a:p>
            <a:pPr lvl="1"/>
            <a:r>
              <a:rPr lang="en-US">
                <a:solidFill>
                  <a:srgbClr val="FFFFFE"/>
                </a:solidFill>
              </a:rPr>
              <a:t>5. Test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ful carved figures of humans">
            <a:extLst>
              <a:ext uri="{FF2B5EF4-FFF2-40B4-BE49-F238E27FC236}">
                <a16:creationId xmlns:a16="http://schemas.microsoft.com/office/drawing/2014/main" id="{3A127B08-ADE8-9704-264B-D31B5DDBEEBA}"/>
              </a:ext>
            </a:extLst>
          </p:cNvPr>
          <p:cNvPicPr>
            <a:picLocks noChangeAspect="1"/>
          </p:cNvPicPr>
          <p:nvPr/>
        </p:nvPicPr>
        <p:blipFill>
          <a:blip r:embed="rId3">
            <a:alphaModFix amt="50000"/>
          </a:blip>
          <a:srcRect l="2862" r="2140" b="-1"/>
          <a:stretch>
            <a:fillRect/>
          </a:stretch>
        </p:blipFill>
        <p:spPr>
          <a:xfrm>
            <a:off x="228" y="10"/>
            <a:ext cx="9143772" cy="6857990"/>
          </a:xfrm>
          <a:prstGeom prst="rect">
            <a:avLst/>
          </a:prstGeom>
        </p:spPr>
      </p:pic>
      <p:sp>
        <p:nvSpPr>
          <p:cNvPr id="2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8"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0" name="Rectangle 29">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47703" y="1193800"/>
            <a:ext cx="2394787" cy="4699000"/>
          </a:xfrm>
        </p:spPr>
        <p:txBody>
          <a:bodyPr anchor="ctr">
            <a:normAutofit/>
          </a:bodyPr>
          <a:lstStyle/>
          <a:p>
            <a:r>
              <a:t>Phase 1: Empathize</a:t>
            </a:r>
          </a:p>
        </p:txBody>
      </p:sp>
      <p:cxnSp>
        <p:nvCxnSpPr>
          <p:cNvPr id="32" name="Straight Connector 31">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477" y="1193800"/>
            <a:ext cx="4563818" cy="4699000"/>
          </a:xfrm>
        </p:spPr>
        <p:txBody>
          <a:bodyPr anchor="ctr">
            <a:normAutofit/>
          </a:bodyPr>
          <a:lstStyle/>
          <a:p>
            <a:pPr marL="0" indent="0">
              <a:lnSpc>
                <a:spcPct val="110000"/>
              </a:lnSpc>
              <a:buNone/>
            </a:pPr>
            <a:r>
              <a:rPr lang="en-US" sz="1900" dirty="0"/>
              <a:t>Goal: Develop a deep understanding of your users.</a:t>
            </a:r>
          </a:p>
          <a:p>
            <a:pPr>
              <a:lnSpc>
                <a:spcPct val="110000"/>
              </a:lnSpc>
            </a:pPr>
            <a:endParaRPr lang="en-US" sz="1900" dirty="0"/>
          </a:p>
          <a:p>
            <a:pPr marL="0" indent="0">
              <a:lnSpc>
                <a:spcPct val="110000"/>
              </a:lnSpc>
              <a:buNone/>
            </a:pPr>
            <a:r>
              <a:rPr lang="en-US" sz="1900" dirty="0"/>
              <a:t>Activities:</a:t>
            </a:r>
          </a:p>
          <a:p>
            <a:pPr>
              <a:lnSpc>
                <a:spcPct val="110000"/>
              </a:lnSpc>
            </a:pPr>
            <a:r>
              <a:rPr lang="en-US" sz="1900" dirty="0"/>
              <a:t>User interviews</a:t>
            </a:r>
          </a:p>
          <a:p>
            <a:pPr>
              <a:lnSpc>
                <a:spcPct val="110000"/>
              </a:lnSpc>
            </a:pPr>
            <a:r>
              <a:rPr lang="en-US" sz="1900" dirty="0"/>
              <a:t>Observations</a:t>
            </a:r>
          </a:p>
          <a:p>
            <a:pPr>
              <a:lnSpc>
                <a:spcPct val="110000"/>
              </a:lnSpc>
            </a:pPr>
            <a:r>
              <a:rPr lang="en-US" sz="1900" dirty="0"/>
              <a:t>Empathy mapping</a:t>
            </a:r>
          </a:p>
          <a:p>
            <a:pPr>
              <a:lnSpc>
                <a:spcPct val="110000"/>
              </a:lnSpc>
            </a:pPr>
            <a:endParaRPr lang="en-US" sz="1900" dirty="0"/>
          </a:p>
          <a:p>
            <a:pPr marL="0" indent="0">
              <a:lnSpc>
                <a:spcPct val="110000"/>
              </a:lnSpc>
              <a:buNone/>
            </a:pPr>
            <a:r>
              <a:rPr lang="en-US" sz="1900" dirty="0"/>
              <a:t>Outcome:</a:t>
            </a:r>
          </a:p>
          <a:p>
            <a:pPr>
              <a:lnSpc>
                <a:spcPct val="110000"/>
              </a:lnSpc>
            </a:pPr>
            <a:r>
              <a:rPr lang="en-US" sz="1900" dirty="0"/>
              <a:t>Insight into user needs, behaviors, and motivations.</a:t>
            </a:r>
          </a:p>
        </p:txBody>
      </p:sp>
      <p:sp>
        <p:nvSpPr>
          <p:cNvPr id="34"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ulti-colored push pins connected by a black wire">
            <a:extLst>
              <a:ext uri="{FF2B5EF4-FFF2-40B4-BE49-F238E27FC236}">
                <a16:creationId xmlns:a16="http://schemas.microsoft.com/office/drawing/2014/main" id="{C70374AE-5EF0-5B08-8E27-B77637D16FDB}"/>
              </a:ext>
            </a:extLst>
          </p:cNvPr>
          <p:cNvPicPr>
            <a:picLocks noChangeAspect="1"/>
          </p:cNvPicPr>
          <p:nvPr/>
        </p:nvPicPr>
        <p:blipFill>
          <a:blip r:embed="rId3">
            <a:alphaModFix amt="50000"/>
          </a:blip>
          <a:srcRect r="11001" b="-1"/>
          <a:stretch>
            <a:fillRect/>
          </a:stretch>
        </p:blipFill>
        <p:spPr>
          <a:xfrm>
            <a:off x="228" y="10"/>
            <a:ext cx="9143772" cy="6857990"/>
          </a:xfrm>
          <a:prstGeom prst="rect">
            <a:avLst/>
          </a:prstGeom>
        </p:spPr>
      </p:pic>
      <p:sp>
        <p:nvSpPr>
          <p:cNvPr id="2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8"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0" name="Rectangle 29">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47703" y="1193800"/>
            <a:ext cx="2394787" cy="4699000"/>
          </a:xfrm>
        </p:spPr>
        <p:txBody>
          <a:bodyPr anchor="ctr">
            <a:normAutofit/>
          </a:bodyPr>
          <a:lstStyle/>
          <a:p>
            <a:r>
              <a:t>Phase 2: Define</a:t>
            </a:r>
          </a:p>
        </p:txBody>
      </p:sp>
      <p:cxnSp>
        <p:nvCxnSpPr>
          <p:cNvPr id="32" name="Straight Connector 31">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477" y="1193800"/>
            <a:ext cx="4563818" cy="4699000"/>
          </a:xfrm>
        </p:spPr>
        <p:txBody>
          <a:bodyPr anchor="ctr">
            <a:normAutofit/>
          </a:bodyPr>
          <a:lstStyle/>
          <a:p>
            <a:pPr marL="0" indent="0">
              <a:lnSpc>
                <a:spcPct val="110000"/>
              </a:lnSpc>
              <a:buNone/>
            </a:pPr>
            <a:r>
              <a:rPr dirty="0"/>
              <a:t>Goal: Clearly articulate the problem you want to solve.</a:t>
            </a:r>
            <a:endParaRPr lang="en-US" dirty="0"/>
          </a:p>
          <a:p>
            <a:pPr>
              <a:lnSpc>
                <a:spcPct val="110000"/>
              </a:lnSpc>
            </a:pPr>
            <a:endParaRPr lang="en-US" dirty="0"/>
          </a:p>
          <a:p>
            <a:pPr marL="0" indent="0">
              <a:lnSpc>
                <a:spcPct val="110000"/>
              </a:lnSpc>
              <a:buNone/>
            </a:pPr>
            <a:r>
              <a:rPr dirty="0"/>
              <a:t>Activities:</a:t>
            </a:r>
            <a:endParaRPr lang="en-US" dirty="0"/>
          </a:p>
          <a:p>
            <a:pPr>
              <a:lnSpc>
                <a:spcPct val="110000"/>
              </a:lnSpc>
            </a:pPr>
            <a:r>
              <a:rPr dirty="0"/>
              <a:t>Synthesize findings</a:t>
            </a:r>
            <a:endParaRPr lang="en-US" dirty="0"/>
          </a:p>
          <a:p>
            <a:pPr>
              <a:lnSpc>
                <a:spcPct val="110000"/>
              </a:lnSpc>
            </a:pPr>
            <a:r>
              <a:rPr dirty="0"/>
              <a:t>Create point-of-view statements</a:t>
            </a:r>
            <a:endParaRPr lang="en-US" dirty="0"/>
          </a:p>
          <a:p>
            <a:pPr>
              <a:lnSpc>
                <a:spcPct val="110000"/>
              </a:lnSpc>
            </a:pPr>
            <a:r>
              <a:rPr dirty="0"/>
              <a:t>Develop 'How Might We' questions</a:t>
            </a:r>
            <a:endParaRPr lang="en-US" dirty="0"/>
          </a:p>
          <a:p>
            <a:pPr>
              <a:lnSpc>
                <a:spcPct val="110000"/>
              </a:lnSpc>
            </a:pPr>
            <a:endParaRPr lang="en-US" dirty="0"/>
          </a:p>
          <a:p>
            <a:pPr marL="0" indent="0">
              <a:lnSpc>
                <a:spcPct val="110000"/>
              </a:lnSpc>
              <a:buNone/>
            </a:pPr>
            <a:r>
              <a:rPr dirty="0"/>
              <a:t>Outcome:</a:t>
            </a:r>
            <a:endParaRPr lang="en-US" dirty="0"/>
          </a:p>
          <a:p>
            <a:pPr>
              <a:lnSpc>
                <a:spcPct val="110000"/>
              </a:lnSpc>
            </a:pPr>
            <a:r>
              <a:rPr dirty="0"/>
              <a:t>A user-centered problem statement.</a:t>
            </a:r>
            <a:endParaRPr lang="en-US" dirty="0"/>
          </a:p>
        </p:txBody>
      </p:sp>
      <p:sp>
        <p:nvSpPr>
          <p:cNvPr id="34"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itting around a table with a white board with stickers">
            <a:extLst>
              <a:ext uri="{FF2B5EF4-FFF2-40B4-BE49-F238E27FC236}">
                <a16:creationId xmlns:a16="http://schemas.microsoft.com/office/drawing/2014/main" id="{8D3021C1-4528-FD2D-EF5C-991401D4150A}"/>
              </a:ext>
            </a:extLst>
          </p:cNvPr>
          <p:cNvPicPr>
            <a:picLocks noChangeAspect="1"/>
          </p:cNvPicPr>
          <p:nvPr/>
        </p:nvPicPr>
        <p:blipFill>
          <a:blip r:embed="rId3">
            <a:alphaModFix amt="50000"/>
          </a:blip>
          <a:srcRect l="15509" r="9493"/>
          <a:stretch>
            <a:fillRect/>
          </a:stretch>
        </p:blipFill>
        <p:spPr>
          <a:xfrm>
            <a:off x="228" y="10"/>
            <a:ext cx="9143772" cy="6857990"/>
          </a:xfrm>
          <a:prstGeom prst="rect">
            <a:avLst/>
          </a:prstGeom>
        </p:spPr>
      </p:pic>
      <p:sp>
        <p:nvSpPr>
          <p:cNvPr id="2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8"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0" name="Rectangle 29">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47703" y="1193800"/>
            <a:ext cx="2394787" cy="4699000"/>
          </a:xfrm>
        </p:spPr>
        <p:txBody>
          <a:bodyPr anchor="ctr">
            <a:normAutofit/>
          </a:bodyPr>
          <a:lstStyle/>
          <a:p>
            <a:r>
              <a:t>Phase 3: Ideate</a:t>
            </a:r>
          </a:p>
        </p:txBody>
      </p:sp>
      <p:cxnSp>
        <p:nvCxnSpPr>
          <p:cNvPr id="32" name="Straight Connector 31">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477" y="1193800"/>
            <a:ext cx="4563818" cy="4699000"/>
          </a:xfrm>
        </p:spPr>
        <p:txBody>
          <a:bodyPr anchor="ctr">
            <a:normAutofit/>
          </a:bodyPr>
          <a:lstStyle/>
          <a:p>
            <a:pPr marL="0" indent="0">
              <a:buNone/>
            </a:pPr>
            <a:r>
              <a:rPr lang="en-US" sz="1900" dirty="0"/>
              <a:t>Goal: Generate a broad range of creative ideas.</a:t>
            </a:r>
          </a:p>
          <a:p>
            <a:endParaRPr lang="en-US" sz="1900" dirty="0"/>
          </a:p>
          <a:p>
            <a:pPr marL="0" indent="0">
              <a:buNone/>
            </a:pPr>
            <a:r>
              <a:rPr lang="en-US" sz="1900" dirty="0"/>
              <a:t>Activities:</a:t>
            </a:r>
          </a:p>
          <a:p>
            <a:r>
              <a:rPr lang="en-US" sz="1900" dirty="0"/>
              <a:t>Brainstorming</a:t>
            </a:r>
          </a:p>
          <a:p>
            <a:r>
              <a:rPr lang="en-US" sz="1900" dirty="0"/>
              <a:t>Mind mapping</a:t>
            </a:r>
          </a:p>
          <a:p>
            <a:r>
              <a:rPr lang="en-US" sz="1900" dirty="0"/>
              <a:t>SCAMPER technique</a:t>
            </a:r>
          </a:p>
          <a:p>
            <a:endParaRPr lang="en-US" sz="1900" dirty="0"/>
          </a:p>
          <a:p>
            <a:pPr marL="0" indent="0">
              <a:buNone/>
            </a:pPr>
            <a:r>
              <a:rPr lang="en-US" sz="1900" dirty="0"/>
              <a:t>Outcome:</a:t>
            </a:r>
          </a:p>
          <a:p>
            <a:r>
              <a:rPr lang="en-US" sz="1900" dirty="0"/>
              <a:t>A pool of innovative and diverse solutions.</a:t>
            </a:r>
          </a:p>
        </p:txBody>
      </p:sp>
      <p:sp>
        <p:nvSpPr>
          <p:cNvPr id="34"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group of people sitting around a table with a white board with stickers.">
            <a:extLst>
              <a:ext uri="{FF2B5EF4-FFF2-40B4-BE49-F238E27FC236}">
                <a16:creationId xmlns:a16="http://schemas.microsoft.com/office/drawing/2014/main" id="{12D8C30E-5D05-B3CC-0339-E0E38D45EB9C}"/>
              </a:ext>
            </a:extLst>
          </p:cNvPr>
          <p:cNvPicPr>
            <a:picLocks noChangeAspect="1"/>
          </p:cNvPicPr>
          <p:nvPr/>
        </p:nvPicPr>
        <p:blipFill>
          <a:blip r:embed="rId3"/>
          <a:srcRect t="490" r="31820" b="8601"/>
          <a:stretch>
            <a:fillRect/>
          </a:stretch>
        </p:blipFill>
        <p:spPr>
          <a:xfrm>
            <a:off x="1" y="10"/>
            <a:ext cx="9143771" cy="6857990"/>
          </a:xfrm>
          <a:prstGeom prst="rect">
            <a:avLst/>
          </a:prstGeom>
        </p:spPr>
      </p:pic>
      <p:sp>
        <p:nvSpPr>
          <p:cNvPr id="24" name="Rectangle 23">
            <a:extLst>
              <a:ext uri="{FF2B5EF4-FFF2-40B4-BE49-F238E27FC236}">
                <a16:creationId xmlns:a16="http://schemas.microsoft.com/office/drawing/2014/main" id="{F2AF0D79-4A1A-4F27-B9F0-CF252C4AC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 y="636753"/>
            <a:ext cx="622457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8012" y="804520"/>
            <a:ext cx="5111799" cy="1049235"/>
          </a:xfrm>
        </p:spPr>
        <p:txBody>
          <a:bodyPr>
            <a:normAutofit/>
          </a:bodyPr>
          <a:lstStyle/>
          <a:p>
            <a:r>
              <a:rPr lang="en-US">
                <a:solidFill>
                  <a:srgbClr val="FFFFFE"/>
                </a:solidFill>
              </a:rPr>
              <a:t>Phase 4: Prototype</a:t>
            </a:r>
          </a:p>
        </p:txBody>
      </p:sp>
      <p:cxnSp>
        <p:nvCxnSpPr>
          <p:cNvPr id="26" name="Straight Connector 25">
            <a:extLst>
              <a:ext uri="{FF2B5EF4-FFF2-40B4-BE49-F238E27FC236}">
                <a16:creationId xmlns:a16="http://schemas.microsoft.com/office/drawing/2014/main" id="{8E83266B-97F8-4AB9-818F-3A70E8D8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9788" y="1847088"/>
            <a:ext cx="5110023" cy="0"/>
          </a:xfrm>
          <a:prstGeom prst="line">
            <a:avLst/>
          </a:prstGeom>
          <a:ln w="31750">
            <a:solidFill>
              <a:srgbClr val="CB5482"/>
            </a:solidFill>
          </a:ln>
        </p:spPr>
        <p:style>
          <a:lnRef idx="3">
            <a:schemeClr val="accent1"/>
          </a:lnRef>
          <a:fillRef idx="0">
            <a:schemeClr val="accent1"/>
          </a:fillRef>
          <a:effectRef idx="2">
            <a:schemeClr val="accent1"/>
          </a:effectRef>
          <a:fontRef idx="minor">
            <a:schemeClr val="tx1"/>
          </a:fontRef>
        </p:style>
      </p:cxnSp>
      <p:sp>
        <p:nvSpPr>
          <p:cNvPr id="3" name="Content Placeholder 2"/>
          <p:cNvSpPr>
            <a:spLocks noGrp="1"/>
          </p:cNvSpPr>
          <p:nvPr>
            <p:ph idx="1"/>
          </p:nvPr>
        </p:nvSpPr>
        <p:spPr>
          <a:xfrm>
            <a:off x="978012" y="2015733"/>
            <a:ext cx="5111799" cy="4021267"/>
          </a:xfrm>
        </p:spPr>
        <p:txBody>
          <a:bodyPr>
            <a:normAutofit/>
          </a:bodyPr>
          <a:lstStyle/>
          <a:p>
            <a:pPr marL="0" indent="0">
              <a:lnSpc>
                <a:spcPct val="110000"/>
              </a:lnSpc>
              <a:buClr>
                <a:srgbClr val="CB5482"/>
              </a:buClr>
              <a:buNone/>
            </a:pPr>
            <a:r>
              <a:rPr lang="en-US" sz="1900" dirty="0">
                <a:solidFill>
                  <a:srgbClr val="FFFFFE"/>
                </a:solidFill>
              </a:rPr>
              <a:t>Goal: Bring ideas to life in tangible forms.</a:t>
            </a:r>
          </a:p>
          <a:p>
            <a:pPr>
              <a:lnSpc>
                <a:spcPct val="110000"/>
              </a:lnSpc>
              <a:buClr>
                <a:srgbClr val="CB5482"/>
              </a:buClr>
            </a:pPr>
            <a:endParaRPr lang="en-US" sz="1900" dirty="0">
              <a:solidFill>
                <a:srgbClr val="FFFFFE"/>
              </a:solidFill>
            </a:endParaRPr>
          </a:p>
          <a:p>
            <a:pPr marL="0" indent="0">
              <a:lnSpc>
                <a:spcPct val="110000"/>
              </a:lnSpc>
              <a:buClr>
                <a:srgbClr val="CB5482"/>
              </a:buClr>
              <a:buNone/>
            </a:pPr>
            <a:r>
              <a:rPr lang="en-US" sz="1900" dirty="0">
                <a:solidFill>
                  <a:srgbClr val="FFFFFE"/>
                </a:solidFill>
              </a:rPr>
              <a:t>Activities:</a:t>
            </a:r>
          </a:p>
          <a:p>
            <a:pPr>
              <a:lnSpc>
                <a:spcPct val="110000"/>
              </a:lnSpc>
              <a:buClr>
                <a:srgbClr val="CB5482"/>
              </a:buClr>
            </a:pPr>
            <a:r>
              <a:rPr lang="en-US" sz="1900" dirty="0">
                <a:solidFill>
                  <a:srgbClr val="FFFFFE"/>
                </a:solidFill>
              </a:rPr>
              <a:t>Paper sketches</a:t>
            </a:r>
          </a:p>
          <a:p>
            <a:pPr>
              <a:lnSpc>
                <a:spcPct val="110000"/>
              </a:lnSpc>
              <a:buClr>
                <a:srgbClr val="CB5482"/>
              </a:buClr>
            </a:pPr>
            <a:r>
              <a:rPr lang="en-US" sz="1900" dirty="0">
                <a:solidFill>
                  <a:srgbClr val="FFFFFE"/>
                </a:solidFill>
              </a:rPr>
              <a:t>Wireframes or models</a:t>
            </a:r>
          </a:p>
          <a:p>
            <a:pPr>
              <a:lnSpc>
                <a:spcPct val="110000"/>
              </a:lnSpc>
              <a:buClr>
                <a:srgbClr val="CB5482"/>
              </a:buClr>
            </a:pPr>
            <a:r>
              <a:rPr lang="en-US" sz="1900" dirty="0">
                <a:solidFill>
                  <a:srgbClr val="FFFFFE"/>
                </a:solidFill>
              </a:rPr>
              <a:t>Storyboarding</a:t>
            </a:r>
          </a:p>
          <a:p>
            <a:pPr>
              <a:lnSpc>
                <a:spcPct val="110000"/>
              </a:lnSpc>
              <a:buClr>
                <a:srgbClr val="CB5482"/>
              </a:buClr>
            </a:pPr>
            <a:endParaRPr lang="en-US" sz="1900" dirty="0">
              <a:solidFill>
                <a:srgbClr val="FFFFFE"/>
              </a:solidFill>
            </a:endParaRPr>
          </a:p>
          <a:p>
            <a:pPr marL="0" indent="0">
              <a:lnSpc>
                <a:spcPct val="110000"/>
              </a:lnSpc>
              <a:buClr>
                <a:srgbClr val="CB5482"/>
              </a:buClr>
              <a:buNone/>
            </a:pPr>
            <a:r>
              <a:rPr lang="en-US" sz="1900" dirty="0">
                <a:solidFill>
                  <a:srgbClr val="FFFFFE"/>
                </a:solidFill>
              </a:rPr>
              <a:t>Outcome:</a:t>
            </a:r>
          </a:p>
          <a:p>
            <a:pPr>
              <a:lnSpc>
                <a:spcPct val="110000"/>
              </a:lnSpc>
              <a:buClr>
                <a:srgbClr val="CB5482"/>
              </a:buClr>
            </a:pPr>
            <a:r>
              <a:rPr lang="en-US" sz="1900" dirty="0">
                <a:solidFill>
                  <a:srgbClr val="FFFFFE"/>
                </a:solidFill>
              </a:rPr>
              <a:t>Testable, low-fidelity versions of solutions.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reaching for a paper on a table full of paper and sticky notes">
            <a:extLst>
              <a:ext uri="{FF2B5EF4-FFF2-40B4-BE49-F238E27FC236}">
                <a16:creationId xmlns:a16="http://schemas.microsoft.com/office/drawing/2014/main" id="{4C1DA94A-5A19-A33E-598F-6DA216B3168B}"/>
              </a:ext>
            </a:extLst>
          </p:cNvPr>
          <p:cNvPicPr>
            <a:picLocks noChangeAspect="1"/>
          </p:cNvPicPr>
          <p:nvPr/>
        </p:nvPicPr>
        <p:blipFill>
          <a:blip r:embed="rId3">
            <a:alphaModFix amt="50000"/>
          </a:blip>
          <a:srcRect l="5408" r="5593" b="-1"/>
          <a:stretch>
            <a:fillRect/>
          </a:stretch>
        </p:blipFill>
        <p:spPr>
          <a:xfrm>
            <a:off x="228" y="10"/>
            <a:ext cx="9143772" cy="6857990"/>
          </a:xfrm>
          <a:prstGeom prst="rect">
            <a:avLst/>
          </a:prstGeom>
        </p:spPr>
      </p:pic>
      <p:sp>
        <p:nvSpPr>
          <p:cNvPr id="2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8"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0" name="Rectangle 29">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47703" y="1193800"/>
            <a:ext cx="2394787" cy="4699000"/>
          </a:xfrm>
        </p:spPr>
        <p:txBody>
          <a:bodyPr anchor="ctr">
            <a:normAutofit/>
          </a:bodyPr>
          <a:lstStyle/>
          <a:p>
            <a:r>
              <a:t>Phase 5: Test</a:t>
            </a:r>
          </a:p>
        </p:txBody>
      </p:sp>
      <p:cxnSp>
        <p:nvCxnSpPr>
          <p:cNvPr id="32" name="Straight Connector 31">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477" y="1193800"/>
            <a:ext cx="4563818" cy="4699000"/>
          </a:xfrm>
        </p:spPr>
        <p:txBody>
          <a:bodyPr anchor="ctr">
            <a:normAutofit/>
          </a:bodyPr>
          <a:lstStyle/>
          <a:p>
            <a:pPr marL="0" indent="0">
              <a:lnSpc>
                <a:spcPct val="110000"/>
              </a:lnSpc>
              <a:buNone/>
            </a:pPr>
            <a:r>
              <a:rPr lang="en-US" sz="1900" dirty="0"/>
              <a:t>Goal: Gather user feedback to refine your solutions.</a:t>
            </a:r>
          </a:p>
          <a:p>
            <a:pPr>
              <a:lnSpc>
                <a:spcPct val="110000"/>
              </a:lnSpc>
            </a:pPr>
            <a:endParaRPr lang="en-US" sz="1900" dirty="0"/>
          </a:p>
          <a:p>
            <a:pPr marL="0" indent="0">
              <a:lnSpc>
                <a:spcPct val="110000"/>
              </a:lnSpc>
              <a:buNone/>
            </a:pPr>
            <a:r>
              <a:rPr lang="en-US" sz="1900" dirty="0"/>
              <a:t>Activities:</a:t>
            </a:r>
          </a:p>
          <a:p>
            <a:pPr>
              <a:lnSpc>
                <a:spcPct val="110000"/>
              </a:lnSpc>
            </a:pPr>
            <a:r>
              <a:rPr lang="en-US" sz="1900" dirty="0"/>
              <a:t>Usability testing</a:t>
            </a:r>
          </a:p>
          <a:p>
            <a:pPr>
              <a:lnSpc>
                <a:spcPct val="110000"/>
              </a:lnSpc>
            </a:pPr>
            <a:r>
              <a:rPr lang="en-US" sz="1900" dirty="0"/>
              <a:t>User feedback sessions</a:t>
            </a:r>
          </a:p>
          <a:p>
            <a:pPr>
              <a:lnSpc>
                <a:spcPct val="110000"/>
              </a:lnSpc>
            </a:pPr>
            <a:r>
              <a:rPr lang="en-US" sz="1900" dirty="0"/>
              <a:t>Iterative design improvements</a:t>
            </a:r>
          </a:p>
          <a:p>
            <a:pPr marL="0" indent="0">
              <a:lnSpc>
                <a:spcPct val="110000"/>
              </a:lnSpc>
              <a:buNone/>
            </a:pPr>
            <a:endParaRPr lang="en-US" sz="1900" dirty="0"/>
          </a:p>
          <a:p>
            <a:pPr marL="0" indent="0">
              <a:lnSpc>
                <a:spcPct val="110000"/>
              </a:lnSpc>
              <a:buNone/>
            </a:pPr>
            <a:r>
              <a:rPr lang="en-US" sz="1900" dirty="0"/>
              <a:t>Outcome:</a:t>
            </a:r>
          </a:p>
          <a:p>
            <a:pPr>
              <a:lnSpc>
                <a:spcPct val="110000"/>
              </a:lnSpc>
            </a:pPr>
            <a:r>
              <a:rPr lang="en-US" sz="1900" dirty="0"/>
              <a:t>Insights to improve and evolve the prototype.</a:t>
            </a:r>
          </a:p>
        </p:txBody>
      </p:sp>
      <p:sp>
        <p:nvSpPr>
          <p:cNvPr id="34"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7202456" cy="1049235"/>
          </a:xfrm>
        </p:spPr>
        <p:txBody>
          <a:bodyPr>
            <a:normAutofit/>
          </a:bodyPr>
          <a:lstStyle/>
          <a:p>
            <a:r>
              <a:rPr lang="en-US"/>
              <a:t>Iterative and Non-Linear Nature</a:t>
            </a:r>
          </a:p>
        </p:txBody>
      </p:sp>
      <p:cxnSp>
        <p:nvCxnSpPr>
          <p:cNvPr id="23" name="Straight Connector 2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6" name="Content Placeholder 2">
            <a:extLst>
              <a:ext uri="{FF2B5EF4-FFF2-40B4-BE49-F238E27FC236}">
                <a16:creationId xmlns:a16="http://schemas.microsoft.com/office/drawing/2014/main" id="{5198C25F-73E9-8C44-5553-9795D162080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3287805"/>
              </p:ext>
            </p:extLst>
          </p:nvPr>
        </p:nvGraphicFramePr>
        <p:xfrm>
          <a:off x="1088231" y="2331497"/>
          <a:ext cx="7203281"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7202456" cy="1049235"/>
          </a:xfrm>
        </p:spPr>
        <p:txBody>
          <a:bodyPr>
            <a:normAutofit/>
          </a:bodyPr>
          <a:lstStyle/>
          <a:p>
            <a:r>
              <a:t>Summary of the Five Phases</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5251611F-76B8-310F-2722-DA9AA8F5BF9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556200898"/>
              </p:ext>
            </p:extLst>
          </p:nvPr>
        </p:nvGraphicFramePr>
        <p:xfrm>
          <a:off x="1088231" y="2331497"/>
          <a:ext cx="7203281"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olding a puzzle piece">
            <a:extLst>
              <a:ext uri="{FF2B5EF4-FFF2-40B4-BE49-F238E27FC236}">
                <a16:creationId xmlns:a16="http://schemas.microsoft.com/office/drawing/2014/main" id="{1D3FD49A-A9C6-B8C8-A2C8-324B6168997D}"/>
              </a:ext>
            </a:extLst>
          </p:cNvPr>
          <p:cNvPicPr>
            <a:picLocks noChangeAspect="1"/>
          </p:cNvPicPr>
          <p:nvPr/>
        </p:nvPicPr>
        <p:blipFill>
          <a:blip r:embed="rId3">
            <a:alphaModFix amt="50000"/>
          </a:blip>
          <a:srcRect l="4997" r="4671" b="-1"/>
          <a:stretch>
            <a:fillRect/>
          </a:stretch>
        </p:blipFill>
        <p:spPr>
          <a:xfrm>
            <a:off x="228" y="10"/>
            <a:ext cx="9143772"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47703" y="1193800"/>
            <a:ext cx="2394787" cy="4699000"/>
          </a:xfrm>
        </p:spPr>
        <p:txBody>
          <a:bodyPr anchor="ctr">
            <a:normAutofit/>
          </a:bodyPr>
          <a:lstStyle/>
          <a:p>
            <a:r>
              <a:t>Thank You</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477" y="1193800"/>
            <a:ext cx="4563818" cy="4699000"/>
          </a:xfrm>
        </p:spPr>
        <p:txBody>
          <a:bodyPr anchor="ctr">
            <a:normAutofit/>
          </a:bodyPr>
          <a:lstStyle/>
          <a:p>
            <a:pPr marL="0" indent="0">
              <a:buNone/>
            </a:pPr>
            <a:r>
              <a:rPr dirty="0"/>
              <a:t>Design Thinking transforms how we solve problems.</a:t>
            </a:r>
          </a:p>
          <a:p>
            <a:endParaRPr dirty="0"/>
          </a:p>
          <a:p>
            <a:pPr marL="0" indent="0">
              <a:buNone/>
            </a:pPr>
            <a:r>
              <a:rPr dirty="0"/>
              <a:t>Put people first. Embrace iteration. Build better solutions.</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7</TotalTime>
  <Words>809</Words>
  <Application>Microsoft Office PowerPoint</Application>
  <PresentationFormat>On-screen Show (4:3)</PresentationFormat>
  <Paragraphs>98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Gill Sans MT</vt:lpstr>
      <vt:lpstr>Gallery</vt:lpstr>
      <vt:lpstr>The Five Phases of Design Thinking</vt:lpstr>
      <vt:lpstr>Phase 1: Empathize</vt:lpstr>
      <vt:lpstr>Phase 2: Define</vt:lpstr>
      <vt:lpstr>Phase 3: Ideate</vt:lpstr>
      <vt:lpstr>Phase 4: Prototype</vt:lpstr>
      <vt:lpstr>Phase 5: Test</vt:lpstr>
      <vt:lpstr>Iterative and Non-Linear Nature</vt:lpstr>
      <vt:lpstr>Summary of the Five Phases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Ryan Lang</cp:lastModifiedBy>
  <cp:revision>5</cp:revision>
  <dcterms:created xsi:type="dcterms:W3CDTF">2013-01-27T09:14:16Z</dcterms:created>
  <dcterms:modified xsi:type="dcterms:W3CDTF">2025-06-28T17:38:11Z</dcterms:modified>
  <cp:category/>
</cp:coreProperties>
</file>