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03" r:id="rId3"/>
    <p:sldId id="257" r:id="rId4"/>
    <p:sldId id="259" r:id="rId5"/>
    <p:sldId id="260" r:id="rId6"/>
    <p:sldId id="262" r:id="rId7"/>
    <p:sldId id="263" r:id="rId8"/>
    <p:sldId id="266" r:id="rId9"/>
    <p:sldId id="265" r:id="rId10"/>
    <p:sldId id="278" r:id="rId11"/>
    <p:sldId id="281" r:id="rId12"/>
    <p:sldId id="283" r:id="rId13"/>
    <p:sldId id="279" r:id="rId14"/>
    <p:sldId id="280" r:id="rId15"/>
    <p:sldId id="285" r:id="rId16"/>
    <p:sldId id="286" r:id="rId17"/>
    <p:sldId id="284" r:id="rId18"/>
    <p:sldId id="282" r:id="rId19"/>
    <p:sldId id="305" r:id="rId20"/>
    <p:sldId id="300" r:id="rId21"/>
    <p:sldId id="267" r:id="rId22"/>
    <p:sldId id="269" r:id="rId23"/>
    <p:sldId id="273" r:id="rId24"/>
    <p:sldId id="274" r:id="rId25"/>
    <p:sldId id="275" r:id="rId26"/>
    <p:sldId id="289" r:id="rId27"/>
    <p:sldId id="276" r:id="rId28"/>
    <p:sldId id="277" r:id="rId29"/>
    <p:sldId id="304" r:id="rId30"/>
    <p:sldId id="270" r:id="rId31"/>
    <p:sldId id="271" r:id="rId32"/>
    <p:sldId id="294" r:id="rId33"/>
    <p:sldId id="290" r:id="rId34"/>
    <p:sldId id="296" r:id="rId35"/>
    <p:sldId id="292" r:id="rId36"/>
    <p:sldId id="295" r:id="rId37"/>
    <p:sldId id="298" r:id="rId38"/>
    <p:sldId id="272" r:id="rId39"/>
    <p:sldId id="299" r:id="rId40"/>
    <p:sldId id="287" r:id="rId41"/>
    <p:sldId id="288" r:id="rId4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76236" autoAdjust="0"/>
  </p:normalViewPr>
  <p:slideViewPr>
    <p:cSldViewPr snapToGrid="0" showGuides="1">
      <p:cViewPr varScale="1">
        <p:scale>
          <a:sx n="92" d="100"/>
          <a:sy n="92" d="100"/>
        </p:scale>
        <p:origin x="10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9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DA6D-528B-46A3-BB52-016B6D5D0087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AD45-BC7E-497D-BA22-044F3EA0F8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Service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discovery</a:t>
            </a:r>
            <a:r>
              <a:rPr lang="nb-NO" baseline="0" dirty="0" smtClean="0"/>
              <a:t>: eksponerer en container </a:t>
            </a:r>
            <a:r>
              <a:rPr lang="nb-NO" baseline="0" dirty="0" err="1" smtClean="0"/>
              <a:t>vha</a:t>
            </a:r>
            <a:r>
              <a:rPr lang="nb-NO" baseline="0" dirty="0" smtClean="0"/>
              <a:t> DNS eller dets egen IP </a:t>
            </a:r>
            <a:r>
              <a:rPr lang="nb-NO" baseline="0" dirty="0" err="1" smtClean="0"/>
              <a:t>addresse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Storage </a:t>
            </a:r>
            <a:r>
              <a:rPr lang="nb-NO" baseline="0" dirty="0" err="1" smtClean="0"/>
              <a:t>orchestration</a:t>
            </a:r>
            <a:r>
              <a:rPr lang="nb-NO" baseline="0" dirty="0" smtClean="0"/>
              <a:t>: automatisk </a:t>
            </a:r>
            <a:r>
              <a:rPr lang="nb-NO" baseline="0" dirty="0" err="1" smtClean="0"/>
              <a:t>mount</a:t>
            </a:r>
            <a:r>
              <a:rPr lang="nb-NO" baseline="0" dirty="0" smtClean="0"/>
              <a:t> av forskjellige lagringssystemer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Rollout</a:t>
            </a:r>
            <a:r>
              <a:rPr lang="nb-NO" baseline="0" dirty="0" smtClean="0"/>
              <a:t>/rollback: Utrulling av nye versjoner av en container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Self</a:t>
            </a:r>
            <a:r>
              <a:rPr lang="nb-NO" baseline="0" dirty="0" smtClean="0"/>
              <a:t>-healing: </a:t>
            </a:r>
            <a:r>
              <a:rPr lang="nb-NO" baseline="0" dirty="0" err="1" smtClean="0"/>
              <a:t>Kubernetes</a:t>
            </a:r>
            <a:r>
              <a:rPr lang="nb-NO" baseline="0" dirty="0" smtClean="0"/>
              <a:t> restarter containere som tryner, dreper containere som ikke responderer, og vil heller ikke gjøre dem tilgjengelige før de er klare</a:t>
            </a:r>
          </a:p>
          <a:p>
            <a:endParaRPr lang="nb-NO" baseline="0" dirty="0" smtClean="0"/>
          </a:p>
          <a:p>
            <a:r>
              <a:rPr lang="nb-NO" baseline="0" dirty="0" smtClean="0"/>
              <a:t>Secrets- and </a:t>
            </a:r>
            <a:r>
              <a:rPr lang="nb-NO" baseline="0" dirty="0" err="1" smtClean="0"/>
              <a:t>config</a:t>
            </a:r>
            <a:r>
              <a:rPr lang="nb-NO" baseline="0" dirty="0" smtClean="0"/>
              <a:t> management: Separerer </a:t>
            </a:r>
            <a:r>
              <a:rPr lang="nb-NO" baseline="0" dirty="0" err="1" smtClean="0"/>
              <a:t>configs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secrets</a:t>
            </a:r>
            <a:r>
              <a:rPr lang="nb-NO" baseline="0" dirty="0" smtClean="0"/>
              <a:t> for containere i egne </a:t>
            </a:r>
            <a:r>
              <a:rPr lang="nb-NO" baseline="0" dirty="0" err="1" smtClean="0"/>
              <a:t>Kubernetes</a:t>
            </a:r>
            <a:r>
              <a:rPr lang="nb-NO" baseline="0" dirty="0" smtClean="0"/>
              <a:t> objekter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277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probe-startup.yaml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 demo </a:t>
            </a:r>
            <a:r>
              <a:rPr lang="nb-NO" dirty="0" err="1" smtClean="0"/>
              <a:t>describe</a:t>
            </a:r>
            <a:r>
              <a:rPr lang="nb-NO" dirty="0" smtClean="0"/>
              <a:t> pod pod-</a:t>
            </a:r>
            <a:r>
              <a:rPr lang="nb-NO" dirty="0" err="1" smtClean="0"/>
              <a:t>startup</a:t>
            </a:r>
            <a:r>
              <a:rPr lang="nb-NO" dirty="0" smtClean="0"/>
              <a:t>-demo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05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 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limits.yaml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pod pod-limits-demo –n 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pod pod-limits-demo –n 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til tross for argumentet «-</a:t>
            </a:r>
            <a:r>
              <a:rPr lang="nb-NO" baseline="0" dirty="0" err="1" smtClean="0"/>
              <a:t>cpu</a:t>
            </a:r>
            <a:r>
              <a:rPr lang="nb-NO" baseline="0" dirty="0" smtClean="0"/>
              <a:t> 2» så får ikke containeren mer enn det som er beskrevet i limits]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02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deployment.yaml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deployment.apps</a:t>
            </a:r>
            <a:r>
              <a:rPr lang="nb-NO" dirty="0" smtClean="0"/>
              <a:t> –n demo -w</a:t>
            </a:r>
          </a:p>
          <a:p>
            <a:endParaRPr lang="nb-NO" dirty="0" smtClean="0"/>
          </a:p>
          <a:p>
            <a:r>
              <a:rPr lang="nb-NO" dirty="0" smtClean="0"/>
              <a:t>[Observer antall i</a:t>
            </a:r>
            <a:r>
              <a:rPr lang="nb-NO" baseline="0" dirty="0" smtClean="0"/>
              <a:t> </a:t>
            </a:r>
            <a:r>
              <a:rPr lang="nb-NO" dirty="0" err="1" smtClean="0"/>
              <a:t>ready</a:t>
            </a:r>
            <a:r>
              <a:rPr lang="nb-NO" dirty="0" smtClean="0"/>
              <a:t> </a:t>
            </a:r>
            <a:r>
              <a:rPr lang="nb-NO" dirty="0" err="1" smtClean="0"/>
              <a:t>state</a:t>
            </a:r>
            <a:r>
              <a:rPr lang="nb-NO" dirty="0" smtClean="0"/>
              <a:t>]</a:t>
            </a:r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</a:t>
            </a:r>
            <a:r>
              <a:rPr lang="nb-NO" baseline="0" dirty="0" smtClean="0"/>
              <a:t>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rs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pod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-demo-&lt;</a:t>
            </a:r>
            <a:r>
              <a:rPr lang="nb-NO" baseline="0" dirty="0" err="1" smtClean="0"/>
              <a:t>hash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[Bemerk at </a:t>
            </a:r>
            <a:r>
              <a:rPr lang="nb-NO" baseline="0" dirty="0" err="1" smtClean="0"/>
              <a:t>hash</a:t>
            </a:r>
            <a:r>
              <a:rPr lang="nb-NO" baseline="0" dirty="0" smtClean="0"/>
              <a:t> verdien kommer fra </a:t>
            </a:r>
            <a:r>
              <a:rPr lang="nb-NO" baseline="0" dirty="0" err="1" smtClean="0"/>
              <a:t>label</a:t>
            </a:r>
            <a:r>
              <a:rPr lang="nb-NO" baseline="0" dirty="0" smtClean="0"/>
              <a:t> «pod-</a:t>
            </a:r>
            <a:r>
              <a:rPr lang="nb-NO" baseline="0" dirty="0" err="1" smtClean="0"/>
              <a:t>template</a:t>
            </a:r>
            <a:r>
              <a:rPr lang="nb-NO" baseline="0" dirty="0" smtClean="0"/>
              <a:t>-</a:t>
            </a:r>
            <a:r>
              <a:rPr lang="nb-NO" baseline="0" dirty="0" err="1" smtClean="0"/>
              <a:t>hash</a:t>
            </a:r>
            <a:r>
              <a:rPr lang="nb-NO" baseline="0" dirty="0" smtClean="0"/>
              <a:t>», og brukes av </a:t>
            </a:r>
            <a:r>
              <a:rPr lang="nb-NO" baseline="0" dirty="0" err="1" smtClean="0"/>
              <a:t>deployment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 for å sørge for at </a:t>
            </a:r>
            <a:r>
              <a:rPr lang="nb-NO" baseline="0" dirty="0" err="1" smtClean="0"/>
              <a:t>child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ReplicaSets</a:t>
            </a:r>
            <a:r>
              <a:rPr lang="nb-NO" baseline="0" dirty="0" smtClean="0"/>
              <a:t> for en Deployment ikke overlapper]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delete</a:t>
            </a:r>
            <a:r>
              <a:rPr lang="nb-NO" baseline="0" dirty="0" smtClean="0"/>
              <a:t> pod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-demo-&lt;</a:t>
            </a:r>
            <a:r>
              <a:rPr lang="nb-NO" baseline="0" dirty="0" err="1" smtClean="0"/>
              <a:t>hash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pods</a:t>
            </a:r>
            <a:r>
              <a:rPr lang="nb-NO" baseline="0" dirty="0" smtClean="0"/>
              <a:t> –w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pod blir re-kreert]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485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smtClean="0"/>
              <a:t>vim </a:t>
            </a:r>
            <a:r>
              <a:rPr lang="nb-NO" dirty="0" err="1" smtClean="0"/>
              <a:t>deployment.yaml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[Endre image versjon til 1.16.1]</a:t>
            </a:r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</a:t>
            </a:r>
            <a:r>
              <a:rPr lang="nb-NO" baseline="0" dirty="0" smtClean="0"/>
              <a:t> demo </a:t>
            </a:r>
            <a:r>
              <a:rPr lang="nb-NO" baseline="0" dirty="0" err="1" smtClean="0"/>
              <a:t>replace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deployment.yaml</a:t>
            </a:r>
            <a:r>
              <a:rPr lang="nb-NO" baseline="0" dirty="0" smtClean="0"/>
              <a:t> --</a:t>
            </a:r>
            <a:r>
              <a:rPr lang="nb-NO" baseline="0" dirty="0" err="1" smtClean="0"/>
              <a:t>record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pods</a:t>
            </a:r>
            <a:r>
              <a:rPr lang="nb-NO" baseline="0" dirty="0" smtClean="0"/>
              <a:t> –n demo –w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rollout</a:t>
            </a:r>
            <a:r>
              <a:rPr lang="nb-NO" baseline="0" dirty="0" smtClean="0"/>
              <a:t> status –n demo </a:t>
            </a:r>
            <a:r>
              <a:rPr lang="nb-NO" baseline="0" dirty="0" err="1" smtClean="0"/>
              <a:t>deploymenet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rollout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history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deployment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rollout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history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deployment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 –</a:t>
            </a:r>
            <a:r>
              <a:rPr lang="nb-NO" baseline="0" dirty="0" err="1" smtClean="0"/>
              <a:t>revision</a:t>
            </a:r>
            <a:r>
              <a:rPr lang="nb-NO" baseline="0" dirty="0" smtClean="0"/>
              <a:t>=2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rollout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undo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deployment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depl</a:t>
            </a:r>
            <a:r>
              <a:rPr lang="nb-NO" baseline="0" dirty="0" smtClean="0"/>
              <a:t>-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-demo --to-</a:t>
            </a:r>
            <a:r>
              <a:rPr lang="nb-NO" baseline="0" dirty="0" err="1" smtClean="0"/>
              <a:t>revision</a:t>
            </a:r>
            <a:r>
              <a:rPr lang="nb-NO" baseline="0" dirty="0" smtClean="0"/>
              <a:t>=1</a:t>
            </a:r>
          </a:p>
          <a:p>
            <a:endParaRPr lang="nb-NO" baseline="0" dirty="0" smtClean="0"/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476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07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r>
              <a:rPr lang="nb-NO" baseline="0" dirty="0" smtClean="0"/>
              <a:t> 5: Hvorfor er dette en dårlig praksis? Fordi ofte så tar man vare på manifester for fremtidig bruk, og endringer som gjøres rett i </a:t>
            </a:r>
            <a:r>
              <a:rPr lang="nb-NO" baseline="0" dirty="0" err="1" smtClean="0"/>
              <a:t>API’et</a:t>
            </a:r>
            <a:r>
              <a:rPr lang="nb-NO" baseline="0" dirty="0" smtClean="0"/>
              <a:t> vil ikke være sporbart. Derfor:</a:t>
            </a:r>
          </a:p>
          <a:p>
            <a:r>
              <a:rPr lang="nb-NO" baseline="0" dirty="0" smtClean="0"/>
              <a:t>vim </a:t>
            </a:r>
            <a:r>
              <a:rPr lang="nb-NO" baseline="0" dirty="0" err="1" smtClean="0"/>
              <a:t>workload.yaml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[utfør endringer i YAML manifestet]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workload.yaml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362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318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5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svc-clusterip.yaml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svc</a:t>
            </a:r>
            <a:r>
              <a:rPr lang="nb-NO" baseline="0" dirty="0" smtClean="0"/>
              <a:t> –n 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svc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nginx-svc</a:t>
            </a:r>
            <a:r>
              <a:rPr lang="nb-NO" baseline="0" dirty="0" smtClean="0"/>
              <a:t> –n 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pod </a:t>
            </a:r>
            <a:r>
              <a:rPr lang="nb-NO" baseline="0" dirty="0" err="1" smtClean="0"/>
              <a:t>nginx</a:t>
            </a:r>
            <a:r>
              <a:rPr lang="nb-NO" baseline="0" dirty="0" smtClean="0"/>
              <a:t>-</a:t>
            </a:r>
            <a:r>
              <a:rPr lang="nb-NO" baseline="0" dirty="0" err="1" smtClean="0"/>
              <a:t>svc</a:t>
            </a:r>
            <a:r>
              <a:rPr lang="nb-NO" baseline="0" dirty="0" smtClean="0"/>
              <a:t>-demo –n 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begge objekter har hver sin IP]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479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svc-nodeport.yaml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 demo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svc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curl</a:t>
            </a:r>
            <a:r>
              <a:rPr lang="nb-NO" dirty="0" smtClean="0"/>
              <a:t> &lt;node-</a:t>
            </a:r>
            <a:r>
              <a:rPr lang="nb-NO" dirty="0" err="1" smtClean="0"/>
              <a:t>ip</a:t>
            </a:r>
            <a:r>
              <a:rPr lang="nb-NO" dirty="0" smtClean="0"/>
              <a:t>&gt;:30080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83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etcd</a:t>
            </a:r>
            <a:r>
              <a:rPr lang="nb-NO" dirty="0" smtClean="0"/>
              <a:t>: </a:t>
            </a:r>
            <a:r>
              <a:rPr lang="nb-NO" dirty="0" err="1" smtClean="0"/>
              <a:t>distributed</a:t>
            </a:r>
            <a:r>
              <a:rPr lang="nb-NO" dirty="0" smtClean="0"/>
              <a:t> key-</a:t>
            </a:r>
            <a:r>
              <a:rPr lang="nb-NO" dirty="0" err="1" smtClean="0"/>
              <a:t>value</a:t>
            </a:r>
            <a:r>
              <a:rPr lang="nb-NO" baseline="0" dirty="0" smtClean="0"/>
              <a:t> store, used as a </a:t>
            </a:r>
            <a:r>
              <a:rPr lang="nb-NO" baseline="0" dirty="0" err="1" smtClean="0"/>
              <a:t>coordination</a:t>
            </a:r>
            <a:r>
              <a:rPr lang="nb-NO" baseline="0" dirty="0" smtClean="0"/>
              <a:t> system in </a:t>
            </a:r>
            <a:r>
              <a:rPr lang="nb-NO" baseline="0" dirty="0" err="1" smtClean="0"/>
              <a:t>distributed</a:t>
            </a:r>
            <a:r>
              <a:rPr lang="nb-NO" baseline="0" dirty="0" smtClean="0"/>
              <a:t> systems</a:t>
            </a:r>
          </a:p>
          <a:p>
            <a:endParaRPr lang="nb-NO" baseline="0" dirty="0" smtClean="0"/>
          </a:p>
          <a:p>
            <a:r>
              <a:rPr lang="nb-NO" baseline="0" dirty="0" smtClean="0"/>
              <a:t>kube-</a:t>
            </a:r>
            <a:r>
              <a:rPr lang="nb-NO" baseline="0" dirty="0" err="1" smtClean="0"/>
              <a:t>scheduler</a:t>
            </a:r>
            <a:r>
              <a:rPr lang="nb-NO" baseline="0" dirty="0" smtClean="0"/>
              <a:t>: velger hvilken node en Pod skal kjøre på, basert på faktorer som ressurskrav (CPU, minne), hardware/</a:t>
            </a:r>
            <a:r>
              <a:rPr lang="nb-NO" baseline="0" dirty="0" err="1" smtClean="0"/>
              <a:t>software</a:t>
            </a:r>
            <a:r>
              <a:rPr lang="nb-NO" baseline="0" dirty="0" smtClean="0"/>
              <a:t>/policy </a:t>
            </a:r>
            <a:r>
              <a:rPr lang="nb-NO" baseline="0" dirty="0" err="1" smtClean="0"/>
              <a:t>constraints</a:t>
            </a:r>
            <a:r>
              <a:rPr lang="nb-NO" baseline="0" dirty="0" smtClean="0"/>
              <a:t>, data </a:t>
            </a:r>
            <a:r>
              <a:rPr lang="nb-NO" baseline="0" dirty="0" err="1" smtClean="0"/>
              <a:t>locality</a:t>
            </a:r>
            <a:r>
              <a:rPr lang="nb-NO" baseline="0" dirty="0" smtClean="0"/>
              <a:t>, etc.</a:t>
            </a:r>
          </a:p>
          <a:p>
            <a:endParaRPr lang="nb-NO" baseline="0" dirty="0" smtClean="0"/>
          </a:p>
          <a:p>
            <a:r>
              <a:rPr lang="nb-NO" dirty="0" smtClean="0"/>
              <a:t>kube-</a:t>
            </a:r>
            <a:r>
              <a:rPr lang="nb-NO" dirty="0" err="1" smtClean="0"/>
              <a:t>controller</a:t>
            </a:r>
            <a:r>
              <a:rPr lang="nb-NO" dirty="0" smtClean="0"/>
              <a:t>-manager: prosess som pakker inn flere </a:t>
            </a:r>
            <a:r>
              <a:rPr lang="nb-NO" dirty="0" err="1" smtClean="0"/>
              <a:t>controller</a:t>
            </a:r>
            <a:r>
              <a:rPr lang="nb-NO" dirty="0" smtClean="0"/>
              <a:t> prosesser</a:t>
            </a:r>
            <a:r>
              <a:rPr lang="nb-NO" baseline="0" dirty="0" smtClean="0"/>
              <a:t> inn i </a:t>
            </a:r>
            <a:r>
              <a:rPr lang="nb-NO" baseline="0" dirty="0" err="1" smtClean="0"/>
              <a:t>èn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binary</a:t>
            </a:r>
            <a:r>
              <a:rPr lang="nb-NO" baseline="0" dirty="0" smtClean="0"/>
              <a:t> for å redusere kompleksiteten. Disse </a:t>
            </a:r>
            <a:r>
              <a:rPr lang="nb-NO" baseline="0" dirty="0" err="1" smtClean="0"/>
              <a:t>controllerne</a:t>
            </a:r>
            <a:r>
              <a:rPr lang="nb-NO" baseline="0" dirty="0" smtClean="0"/>
              <a:t> er: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Node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: oversikt over noder som går ned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Job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: oversikt over Job objekter som representerer one-</a:t>
            </a:r>
            <a:r>
              <a:rPr lang="nb-NO" baseline="0" dirty="0" err="1" smtClean="0"/>
              <a:t>off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tasks</a:t>
            </a:r>
            <a:r>
              <a:rPr lang="nb-NO" baseline="0" dirty="0" smtClean="0"/>
              <a:t>, og kreerer følgelig </a:t>
            </a:r>
            <a:r>
              <a:rPr lang="nb-NO" baseline="0" dirty="0" err="1" smtClean="0"/>
              <a:t>Pods</a:t>
            </a:r>
            <a:r>
              <a:rPr lang="nb-NO" baseline="0" dirty="0" smtClean="0"/>
              <a:t> som disse skal kjøre i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EndpointSlice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: </a:t>
            </a:r>
            <a:r>
              <a:rPr lang="nb-NO" baseline="0" dirty="0" err="1" smtClean="0"/>
              <a:t>Populerer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EndpointSlice</a:t>
            </a:r>
            <a:r>
              <a:rPr lang="nb-NO" baseline="0" dirty="0" smtClean="0"/>
              <a:t> objekter for å opprette linker mellom Services og </a:t>
            </a:r>
            <a:r>
              <a:rPr lang="nb-NO" baseline="0" dirty="0" err="1" smtClean="0"/>
              <a:t>Pods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ServiceAccount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controller</a:t>
            </a:r>
            <a:r>
              <a:rPr lang="nb-NO" baseline="0" dirty="0" smtClean="0"/>
              <a:t>: kreerer </a:t>
            </a:r>
            <a:r>
              <a:rPr lang="nb-NO" baseline="0" dirty="0" err="1" smtClean="0"/>
              <a:t>default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ServiceAccounts</a:t>
            </a:r>
            <a:r>
              <a:rPr lang="nb-NO" baseline="0" dirty="0" smtClean="0"/>
              <a:t> for nye </a:t>
            </a:r>
            <a:r>
              <a:rPr lang="nb-NO" baseline="0" dirty="0" err="1" smtClean="0"/>
              <a:t>namespaces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err="1" smtClean="0"/>
              <a:t>kubelet</a:t>
            </a:r>
            <a:r>
              <a:rPr lang="nb-NO" baseline="0" dirty="0" smtClean="0"/>
              <a:t>: en agent som kjøre på hver node som sørger for at containere kjører i en Pod</a:t>
            </a:r>
          </a:p>
          <a:p>
            <a:pPr marL="0" indent="0">
              <a:buFontTx/>
              <a:buNone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smtClean="0"/>
              <a:t>kube-</a:t>
            </a:r>
            <a:r>
              <a:rPr lang="nb-NO" baseline="0" dirty="0" err="1" smtClean="0"/>
              <a:t>proxy</a:t>
            </a:r>
            <a:r>
              <a:rPr lang="nb-NO" baseline="0" dirty="0" smtClean="0"/>
              <a:t>: kjører på hver node, og opprettholder nettverksregler på disse (som tillater nettverkskommunikasjon til </a:t>
            </a:r>
            <a:r>
              <a:rPr lang="nb-NO" baseline="0" dirty="0" err="1" smtClean="0"/>
              <a:t>Pod’er</a:t>
            </a:r>
            <a:r>
              <a:rPr lang="nb-NO" baseline="0" dirty="0" smtClean="0"/>
              <a:t>). Denne bruker eventuelle pakkefiltre på </a:t>
            </a:r>
            <a:r>
              <a:rPr lang="nb-NO" baseline="0" dirty="0" err="1" smtClean="0"/>
              <a:t>OS’et</a:t>
            </a:r>
            <a:r>
              <a:rPr lang="nb-NO" baseline="0" dirty="0" smtClean="0"/>
              <a:t> (e.g. </a:t>
            </a:r>
            <a:r>
              <a:rPr lang="nb-NO" baseline="0" dirty="0" err="1" smtClean="0"/>
              <a:t>iptables</a:t>
            </a:r>
            <a:r>
              <a:rPr lang="nb-NO" baseline="0" dirty="0" smtClean="0"/>
              <a:t>)</a:t>
            </a:r>
          </a:p>
          <a:p>
            <a:pPr marL="0" indent="0">
              <a:buFontTx/>
              <a:buNone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err="1" smtClean="0"/>
              <a:t>cgroups</a:t>
            </a:r>
            <a:r>
              <a:rPr lang="nb-NO" baseline="0" dirty="0" smtClean="0"/>
              <a:t>: Linux </a:t>
            </a:r>
            <a:r>
              <a:rPr lang="nb-NO" baseline="0" dirty="0" err="1" smtClean="0"/>
              <a:t>kernel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feature</a:t>
            </a:r>
            <a:endParaRPr lang="nb-NO" baseline="0" dirty="0" smtClean="0"/>
          </a:p>
          <a:p>
            <a:pPr marL="0" indent="0">
              <a:buFontTx/>
              <a:buNone/>
            </a:pPr>
            <a:endParaRPr lang="nb-NO" baseline="0" dirty="0" smtClean="0"/>
          </a:p>
          <a:p>
            <a:pPr marL="0" indent="0">
              <a:buFontTx/>
              <a:buNone/>
            </a:pPr>
            <a:r>
              <a:rPr lang="nb-NO" baseline="0" dirty="0" err="1" smtClean="0"/>
              <a:t>containerd</a:t>
            </a:r>
            <a:r>
              <a:rPr lang="nb-NO" baseline="0" dirty="0" smtClean="0"/>
              <a:t>: konkret komponent ansvarlig for å kjøre containere. </a:t>
            </a:r>
            <a:r>
              <a:rPr lang="nb-NO" baseline="0" dirty="0" err="1" smtClean="0"/>
              <a:t>Kubernetes</a:t>
            </a:r>
            <a:r>
              <a:rPr lang="nb-NO" baseline="0" dirty="0" smtClean="0"/>
              <a:t> støtter flere </a:t>
            </a:r>
            <a:r>
              <a:rPr lang="nb-NO" baseline="0" dirty="0" err="1" smtClean="0"/>
              <a:t>runtimes</a:t>
            </a:r>
            <a:r>
              <a:rPr lang="nb-NO" baseline="0" dirty="0" smtClean="0"/>
              <a:t>, men hovedkravet er at de implementerer CRI. Et alternativ er CRI-O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1452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7224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exec</a:t>
            </a:r>
            <a:r>
              <a:rPr lang="nb-NO" baseline="0" dirty="0" smtClean="0"/>
              <a:t> –it </a:t>
            </a:r>
            <a:r>
              <a:rPr lang="nb-NO" baseline="0" dirty="0" err="1" smtClean="0"/>
              <a:t>depl-nginx</a:t>
            </a:r>
            <a:r>
              <a:rPr lang="nb-NO" baseline="0" dirty="0" smtClean="0"/>
              <a:t>-&lt;</a:t>
            </a:r>
            <a:r>
              <a:rPr lang="nb-NO" baseline="0" dirty="0" err="1" smtClean="0"/>
              <a:t>hash</a:t>
            </a:r>
            <a:r>
              <a:rPr lang="nb-NO" baseline="0" dirty="0" smtClean="0"/>
              <a:t>&gt; –n demo -- /bin/</a:t>
            </a:r>
            <a:r>
              <a:rPr lang="nb-NO" baseline="0" dirty="0" err="1" smtClean="0"/>
              <a:t>bash</a:t>
            </a:r>
            <a:endParaRPr lang="nb-NO" baseline="0" dirty="0" smtClean="0"/>
          </a:p>
          <a:p>
            <a:r>
              <a:rPr lang="nb-NO" baseline="0" dirty="0" err="1" smtClean="0"/>
              <a:t>cat</a:t>
            </a:r>
            <a:r>
              <a:rPr lang="nb-NO" baseline="0" dirty="0" smtClean="0"/>
              <a:t> /</a:t>
            </a:r>
            <a:r>
              <a:rPr lang="nb-NO" baseline="0" dirty="0" err="1" smtClean="0"/>
              <a:t>etc</a:t>
            </a:r>
            <a:r>
              <a:rPr lang="nb-NO" baseline="0" dirty="0" smtClean="0"/>
              <a:t>/</a:t>
            </a:r>
            <a:r>
              <a:rPr lang="nb-NO" baseline="0" dirty="0" err="1" smtClean="0"/>
              <a:t>resolv.conf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[Observer </a:t>
            </a:r>
            <a:r>
              <a:rPr lang="nb-NO" baseline="0" dirty="0" err="1" smtClean="0"/>
              <a:t>entry</a:t>
            </a:r>
            <a:r>
              <a:rPr lang="nb-NO" baseline="0" dirty="0" smtClean="0"/>
              <a:t> for </a:t>
            </a:r>
            <a:r>
              <a:rPr lang="nb-NO" baseline="0" dirty="0" err="1" smtClean="0"/>
              <a:t>nameserver</a:t>
            </a:r>
            <a:r>
              <a:rPr lang="nb-NO" baseline="0" dirty="0" smtClean="0"/>
              <a:t>]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167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02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smtClean="0"/>
              <a:t>Demo:</a:t>
            </a:r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ingress.yaml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ingress –n 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curl</a:t>
            </a:r>
            <a:r>
              <a:rPr lang="nb-NO" baseline="0" dirty="0" smtClean="0"/>
              <a:t> &lt;ekstern-IP&gt;:&lt;port&gt;/</a:t>
            </a:r>
            <a:r>
              <a:rPr lang="nb-NO" baseline="0" dirty="0" err="1" smtClean="0"/>
              <a:t>testpath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[Observer feltene, især HOSTS]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5359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07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sc.yaml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local-storage</a:t>
            </a:r>
            <a:endParaRPr lang="nb-N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834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pv.yaml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</a:t>
            </a:r>
            <a:r>
              <a:rPr lang="nb-NO" baseline="0" dirty="0" smtClean="0"/>
              <a:t> pv-demo-0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1164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8037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pvc.yaml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pvc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pvc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pods</a:t>
            </a:r>
            <a:r>
              <a:rPr lang="nb-NO" baseline="0" dirty="0" smtClean="0"/>
              <a:t> –o </a:t>
            </a:r>
            <a:r>
              <a:rPr lang="nb-NO" baseline="0" dirty="0" err="1" smtClean="0"/>
              <a:t>wide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[Observer hvilken node den kjører på]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ssh</a:t>
            </a:r>
            <a:r>
              <a:rPr lang="nb-NO" baseline="0" dirty="0" smtClean="0"/>
              <a:t> &lt;</a:t>
            </a:r>
            <a:r>
              <a:rPr lang="nb-NO" baseline="0" dirty="0" err="1" smtClean="0"/>
              <a:t>user</a:t>
            </a:r>
            <a:r>
              <a:rPr lang="nb-NO" baseline="0" dirty="0" smtClean="0"/>
              <a:t>&gt;:&lt;node&gt;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ls</a:t>
            </a:r>
            <a:r>
              <a:rPr lang="nb-NO" baseline="0" dirty="0" smtClean="0"/>
              <a:t> –la /</a:t>
            </a:r>
            <a:r>
              <a:rPr lang="nb-NO" baseline="0" dirty="0" err="1" smtClean="0"/>
              <a:t>tmp</a:t>
            </a:r>
            <a:r>
              <a:rPr lang="nb-NO" baseline="0" dirty="0" smtClean="0"/>
              <a:t>/pv-data-0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filer genereres på host disk]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delete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pv.yaml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pvc.yaml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pv.yaml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pvc.yaml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[Observer at filene fortsatt genereres på host disk uten at filene ble slettet]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4324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sfs-pv.yaml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err="1" smtClean="0"/>
              <a:t>pv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[Observer 1 tilgjengelig</a:t>
            </a:r>
            <a:r>
              <a:rPr lang="nb-NO" baseline="0" dirty="0" smtClean="0"/>
              <a:t> PV]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sfs.yaml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pvc</a:t>
            </a:r>
            <a:r>
              <a:rPr lang="nb-NO" baseline="0" dirty="0" smtClean="0"/>
              <a:t> –n 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et PVC objekt blir generert automatisk]</a:t>
            </a:r>
          </a:p>
          <a:p>
            <a:endParaRPr lang="nb-NO" baseline="0" dirty="0" smtClean="0"/>
          </a:p>
          <a:p>
            <a:r>
              <a:rPr lang="nb-NO" baseline="0" dirty="0" smtClean="0"/>
              <a:t># Legg til en ny HTML på node</a:t>
            </a:r>
          </a:p>
          <a:p>
            <a:r>
              <a:rPr lang="nb-NO" dirty="0" smtClean="0"/>
              <a:t>vim /</a:t>
            </a:r>
            <a:r>
              <a:rPr lang="nb-NO" dirty="0" err="1" smtClean="0"/>
              <a:t>tmp</a:t>
            </a:r>
            <a:r>
              <a:rPr lang="nb-NO" dirty="0" smtClean="0"/>
              <a:t>/sfs-pv-0/test.html</a:t>
            </a:r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exec</a:t>
            </a:r>
            <a:r>
              <a:rPr lang="nb-NO" dirty="0" smtClean="0"/>
              <a:t> –it –n demo</a:t>
            </a:r>
            <a:r>
              <a:rPr lang="nb-NO" baseline="0" dirty="0" smtClean="0"/>
              <a:t> sfs-demo-0 – /bin/</a:t>
            </a:r>
            <a:r>
              <a:rPr lang="nb-NO" baseline="0" dirty="0" err="1" smtClean="0"/>
              <a:t>bash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ls</a:t>
            </a:r>
            <a:r>
              <a:rPr lang="nb-NO" dirty="0" smtClean="0"/>
              <a:t> –la /</a:t>
            </a:r>
            <a:r>
              <a:rPr lang="nb-NO" dirty="0" err="1" smtClean="0"/>
              <a:t>usr</a:t>
            </a:r>
            <a:r>
              <a:rPr lang="nb-NO" dirty="0" smtClean="0"/>
              <a:t>/</a:t>
            </a:r>
            <a:r>
              <a:rPr lang="nb-NO" dirty="0" err="1" smtClean="0"/>
              <a:t>share</a:t>
            </a:r>
            <a:r>
              <a:rPr lang="nb-NO" dirty="0" smtClean="0"/>
              <a:t>/</a:t>
            </a:r>
            <a:r>
              <a:rPr lang="nb-NO" dirty="0" err="1" smtClean="0"/>
              <a:t>nginx</a:t>
            </a:r>
            <a:r>
              <a:rPr lang="nb-NO" dirty="0" smtClean="0"/>
              <a:t>/html</a:t>
            </a:r>
          </a:p>
          <a:p>
            <a:endParaRPr lang="nb-NO" dirty="0" smtClean="0"/>
          </a:p>
          <a:p>
            <a:r>
              <a:rPr lang="nb-NO" dirty="0" smtClean="0"/>
              <a:t>[Observer</a:t>
            </a:r>
            <a:r>
              <a:rPr lang="nb-NO" baseline="0" dirty="0" smtClean="0"/>
              <a:t> at filen er tilgjengelig i Pod]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echo</a:t>
            </a:r>
            <a:r>
              <a:rPr lang="nb-NO" baseline="0" dirty="0" smtClean="0"/>
              <a:t> «&lt;html&gt;&lt;h1&gt;Test2&lt;/h1&gt;&lt;/html&gt;» &gt; test2.html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filen er tilgjengelig også på noden]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delete</a:t>
            </a:r>
            <a:r>
              <a:rPr lang="nb-NO" baseline="0" dirty="0" smtClean="0"/>
              <a:t> pod sfs-demo-0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at Pod re-kreeres akkurat som med Deployments]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exec</a:t>
            </a:r>
            <a:r>
              <a:rPr lang="nb-NO" baseline="0" dirty="0" smtClean="0"/>
              <a:t> –it –n demo sfs-demo-0 -- /bin/</a:t>
            </a:r>
            <a:r>
              <a:rPr lang="nb-NO" baseline="0" dirty="0" err="1" smtClean="0"/>
              <a:t>bash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[Observer at begge filer fortsatt er tilgjengelig]</a:t>
            </a:r>
            <a:endParaRPr lang="nb-NO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edit</a:t>
            </a:r>
            <a:r>
              <a:rPr lang="nb-NO" baseline="0" dirty="0" smtClean="0"/>
              <a:t> –n demo ingress ingress-demo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[Legg til Service for SFS i </a:t>
            </a:r>
            <a:r>
              <a:rPr lang="nb-NO" baseline="0" dirty="0" err="1" smtClean="0"/>
              <a:t>path</a:t>
            </a:r>
            <a:r>
              <a:rPr lang="nb-NO" baseline="0" dirty="0" smtClean="0"/>
              <a:t> /</a:t>
            </a:r>
            <a:r>
              <a:rPr lang="nb-NO" baseline="0" dirty="0" err="1" smtClean="0"/>
              <a:t>sfs</a:t>
            </a:r>
            <a:r>
              <a:rPr lang="nb-NO" baseline="0" dirty="0" smtClean="0"/>
              <a:t>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curl</a:t>
            </a:r>
            <a:r>
              <a:rPr lang="nb-NO" baseline="0" dirty="0" smtClean="0"/>
              <a:t> 192.168.3.50/</a:t>
            </a:r>
            <a:r>
              <a:rPr lang="nb-NO" baseline="0" dirty="0" err="1" smtClean="0"/>
              <a:t>sfs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23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4648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initcontainer-pv.yaml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initcontainer.yaml</a:t>
            </a:r>
            <a:endParaRPr lang="nb-NO" baseline="0" dirty="0" smtClean="0"/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9694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896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436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</a:t>
            </a:r>
            <a:r>
              <a:rPr lang="nb-NO" baseline="0" dirty="0" smtClean="0"/>
              <a:t> cm-</a:t>
            </a:r>
            <a:r>
              <a:rPr lang="nb-NO" baseline="0" dirty="0" err="1" smtClean="0"/>
              <a:t>envvar.yaml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logs pod-</a:t>
            </a:r>
            <a:r>
              <a:rPr lang="nb-NO" baseline="0" dirty="0" err="1" smtClean="0"/>
              <a:t>config</a:t>
            </a:r>
            <a:r>
              <a:rPr lang="nb-NO" baseline="0" dirty="0" smtClean="0"/>
              <a:t>-demo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26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cm-</a:t>
            </a:r>
            <a:r>
              <a:rPr lang="nb-NO" dirty="0" err="1" smtClean="0"/>
              <a:t>cmRef.yaml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 demo </a:t>
            </a:r>
            <a:r>
              <a:rPr lang="nb-NO" dirty="0" err="1" smtClean="0"/>
              <a:t>get</a:t>
            </a:r>
            <a:r>
              <a:rPr lang="nb-NO" dirty="0" smtClean="0"/>
              <a:t> cm</a:t>
            </a:r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dirty="0" smtClean="0"/>
              <a:t> –n demo </a:t>
            </a:r>
            <a:r>
              <a:rPr lang="nb-NO" dirty="0" err="1" smtClean="0"/>
              <a:t>describe</a:t>
            </a:r>
            <a:r>
              <a:rPr lang="nb-NO" dirty="0" smtClean="0"/>
              <a:t> cm cm-demo</a:t>
            </a:r>
          </a:p>
          <a:p>
            <a:endParaRPr lang="nb-NO" dirty="0" smtClean="0"/>
          </a:p>
          <a:p>
            <a:r>
              <a:rPr lang="nb-NO" dirty="0" smtClean="0"/>
              <a:t>[Observer to felter: Data</a:t>
            </a:r>
            <a:r>
              <a:rPr lang="nb-NO" baseline="0" dirty="0" smtClean="0"/>
              <a:t> (UTF-8) og </a:t>
            </a:r>
            <a:r>
              <a:rPr lang="nb-NO" baseline="0" dirty="0" err="1" smtClean="0"/>
              <a:t>BinaryData</a:t>
            </a:r>
            <a:r>
              <a:rPr lang="nb-NO" baseline="0" dirty="0" smtClean="0"/>
              <a:t> (base64)]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–n demo logs pod-</a:t>
            </a:r>
            <a:r>
              <a:rPr lang="nb-NO" baseline="0" dirty="0" err="1" smtClean="0"/>
              <a:t>cmref</a:t>
            </a:r>
            <a:r>
              <a:rPr lang="nb-NO" baseline="0" dirty="0" smtClean="0"/>
              <a:t>-demo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771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cm-</a:t>
            </a:r>
            <a:r>
              <a:rPr lang="nb-NO" dirty="0" err="1" smtClean="0"/>
              <a:t>mount.yaml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cm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cm cm-mount-demo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logs pod-</a:t>
            </a:r>
            <a:r>
              <a:rPr lang="nb-NO" baseline="0" dirty="0" err="1" smtClean="0"/>
              <a:t>cmmount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exec</a:t>
            </a:r>
            <a:r>
              <a:rPr lang="nb-NO" baseline="0" dirty="0" smtClean="0"/>
              <a:t> –it pod-</a:t>
            </a:r>
            <a:r>
              <a:rPr lang="nb-NO" baseline="0" dirty="0" err="1" smtClean="0"/>
              <a:t>cmmount</a:t>
            </a:r>
            <a:r>
              <a:rPr lang="nb-NO" baseline="0" dirty="0" smtClean="0"/>
              <a:t>-demo -- /bin/</a:t>
            </a:r>
            <a:r>
              <a:rPr lang="nb-NO" baseline="0" dirty="0" err="1" smtClean="0"/>
              <a:t>sh</a:t>
            </a:r>
            <a:endParaRPr lang="nb-NO" baseline="0" dirty="0" smtClean="0"/>
          </a:p>
          <a:p>
            <a:r>
              <a:rPr lang="nb-NO" baseline="0" dirty="0" err="1" smtClean="0"/>
              <a:t>Ls</a:t>
            </a:r>
            <a:r>
              <a:rPr lang="nb-NO" baseline="0" dirty="0" smtClean="0"/>
              <a:t> –l /</a:t>
            </a:r>
            <a:r>
              <a:rPr lang="nb-NO" baseline="0" dirty="0" err="1" smtClean="0"/>
              <a:t>config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746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secret.yaml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pods</a:t>
            </a:r>
            <a:r>
              <a:rPr lang="nb-NO" baseline="0" dirty="0" smtClean="0"/>
              <a:t> –w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secrets</a:t>
            </a:r>
            <a:r>
              <a:rPr lang="nb-NO" baseline="0" dirty="0" smtClean="0"/>
              <a:t> –n 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secret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secret</a:t>
            </a:r>
            <a:r>
              <a:rPr lang="nb-NO" baseline="0" dirty="0" smtClean="0"/>
              <a:t>-demo –n 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054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apply</a:t>
            </a:r>
            <a:r>
              <a:rPr lang="nb-NO" dirty="0" smtClean="0"/>
              <a:t> –f </a:t>
            </a:r>
            <a:r>
              <a:rPr lang="nb-NO" dirty="0" err="1" smtClean="0"/>
              <a:t>probe-liveness.yaml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pod pod-</a:t>
            </a:r>
            <a:r>
              <a:rPr lang="nb-NO" baseline="0" dirty="0" err="1" smtClean="0"/>
              <a:t>liveness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[vent 35 sekunder]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pod pod-</a:t>
            </a:r>
            <a:r>
              <a:rPr lang="nb-NO" baseline="0" dirty="0" err="1" smtClean="0"/>
              <a:t>liveness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get</a:t>
            </a:r>
            <a:r>
              <a:rPr lang="nb-NO" baseline="0" dirty="0" smtClean="0"/>
              <a:t> pod pod-</a:t>
            </a:r>
            <a:r>
              <a:rPr lang="nb-NO" baseline="0" dirty="0" err="1" smtClean="0"/>
              <a:t>liveness</a:t>
            </a:r>
            <a:r>
              <a:rPr lang="nb-NO" baseline="0" dirty="0" smtClean="0"/>
              <a:t>-demo</a:t>
            </a:r>
          </a:p>
          <a:p>
            <a:endParaRPr lang="nb-NO" baseline="0" dirty="0" smtClean="0"/>
          </a:p>
          <a:p>
            <a:r>
              <a:rPr lang="nb-NO" baseline="0" dirty="0" smtClean="0"/>
              <a:t>[observer antall </a:t>
            </a:r>
            <a:r>
              <a:rPr lang="nb-NO" baseline="0" dirty="0" err="1" smtClean="0"/>
              <a:t>restarts</a:t>
            </a:r>
            <a:r>
              <a:rPr lang="nb-NO" baseline="0" dirty="0" smtClean="0"/>
              <a:t>]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147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Demo:</a:t>
            </a:r>
          </a:p>
          <a:p>
            <a:r>
              <a:rPr lang="nb-NO" dirty="0" err="1" smtClean="0"/>
              <a:t>kubectl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apply</a:t>
            </a:r>
            <a:r>
              <a:rPr lang="nb-NO" baseline="0" dirty="0" smtClean="0"/>
              <a:t> –f </a:t>
            </a:r>
            <a:r>
              <a:rPr lang="nb-NO" baseline="0" dirty="0" err="1" smtClean="0"/>
              <a:t>probe-readiness.yaml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err="1" smtClean="0"/>
              <a:t>kubectl</a:t>
            </a:r>
            <a:r>
              <a:rPr lang="nb-NO" baseline="0" dirty="0" smtClean="0"/>
              <a:t> –n demo </a:t>
            </a:r>
            <a:r>
              <a:rPr lang="nb-NO" baseline="0" dirty="0" err="1" smtClean="0"/>
              <a:t>describe</a:t>
            </a:r>
            <a:r>
              <a:rPr lang="nb-NO" baseline="0" dirty="0" smtClean="0"/>
              <a:t> pod pod-</a:t>
            </a:r>
            <a:r>
              <a:rPr lang="nb-NO" baseline="0" dirty="0" err="1" smtClean="0"/>
              <a:t>readiness</a:t>
            </a:r>
            <a:r>
              <a:rPr lang="nb-NO" baseline="0" dirty="0" smtClean="0"/>
              <a:t>-demo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AD45-BC7E-497D-BA22-044F3EA0F84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85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1709613" y="1337004"/>
            <a:ext cx="8785225" cy="4179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664679" y="2835643"/>
            <a:ext cx="7004838" cy="118199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2663780" y="4191000"/>
            <a:ext cx="7005737" cy="969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legge til undertittel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0" y="6547945"/>
            <a:ext cx="2291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 smtClean="0"/>
              <a:t>Foto: </a:t>
            </a:r>
            <a:r>
              <a:rPr lang="nb-NO" sz="800" dirty="0" err="1" smtClean="0"/>
              <a:t>AdobeStock</a:t>
            </a:r>
            <a:endParaRPr lang="nb-NO" sz="800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54" y="1650396"/>
            <a:ext cx="2886940" cy="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3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venstrestilt bilde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404335" y="1577171"/>
            <a:ext cx="2624688" cy="42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96022" y="3711160"/>
            <a:ext cx="2664296" cy="2094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96022" y="1577171"/>
            <a:ext cx="2664296" cy="1995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0" name="Plassholder for tekst 4"/>
          <p:cNvSpPr>
            <a:spLocks noGrp="1"/>
          </p:cNvSpPr>
          <p:nvPr>
            <p:ph type="body" sz="quarter" idx="37" hasCustomPrompt="1"/>
          </p:nvPr>
        </p:nvSpPr>
        <p:spPr>
          <a:xfrm>
            <a:off x="596021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338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bilder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8991" y="1577173"/>
            <a:ext cx="5420032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7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596022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74357" y="1577173"/>
            <a:ext cx="5408652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8" hasCustomPrompt="1"/>
          </p:nvPr>
        </p:nvSpPr>
        <p:spPr>
          <a:xfrm>
            <a:off x="6174357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026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8991" y="676386"/>
            <a:ext cx="5420032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7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596022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8" hasCustomPrompt="1"/>
          </p:nvPr>
        </p:nvSpPr>
        <p:spPr>
          <a:xfrm>
            <a:off x="6174357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00933" y="676386"/>
            <a:ext cx="5382076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95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x bilder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328169" y="1577173"/>
            <a:ext cx="3547118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8991" y="1577173"/>
            <a:ext cx="3547118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047347" y="1577173"/>
            <a:ext cx="3535662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08991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0" name="Plassholder for tekst 4"/>
          <p:cNvSpPr>
            <a:spLocks noGrp="1"/>
          </p:cNvSpPr>
          <p:nvPr>
            <p:ph type="body" sz="quarter" idx="30" hasCustomPrompt="1"/>
          </p:nvPr>
        </p:nvSpPr>
        <p:spPr>
          <a:xfrm>
            <a:off x="4328169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1" name="Plassholder for tekst 4"/>
          <p:cNvSpPr>
            <a:spLocks noGrp="1"/>
          </p:cNvSpPr>
          <p:nvPr>
            <p:ph type="body" sz="quarter" idx="33" hasCustomPrompt="1"/>
          </p:nvPr>
        </p:nvSpPr>
        <p:spPr>
          <a:xfrm>
            <a:off x="8047347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315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lassholder f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08991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7" name="Plassholder for tekst 4"/>
          <p:cNvSpPr>
            <a:spLocks noGrp="1"/>
          </p:cNvSpPr>
          <p:nvPr>
            <p:ph type="body" sz="quarter" idx="30" hasCustomPrompt="1"/>
          </p:nvPr>
        </p:nvSpPr>
        <p:spPr>
          <a:xfrm>
            <a:off x="4328169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8" name="Plassholder for tekst 4"/>
          <p:cNvSpPr>
            <a:spLocks noGrp="1"/>
          </p:cNvSpPr>
          <p:nvPr>
            <p:ph type="body" sz="quarter" idx="33" hasCustomPrompt="1"/>
          </p:nvPr>
        </p:nvSpPr>
        <p:spPr>
          <a:xfrm>
            <a:off x="8047347" y="5805265"/>
            <a:ext cx="35471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328169" y="692696"/>
            <a:ext cx="3547118" cy="5112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8991" y="692696"/>
            <a:ext cx="3547118" cy="5112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047347" y="676386"/>
            <a:ext cx="3535662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68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collage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2671" y="1577171"/>
            <a:ext cx="2600338" cy="42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174358" y="3711160"/>
            <a:ext cx="2664296" cy="2094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174358" y="1577171"/>
            <a:ext cx="2664296" cy="1995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608991" y="5805265"/>
            <a:ext cx="1099836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08991" y="1557338"/>
            <a:ext cx="5421350" cy="4247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83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collage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8991" y="676386"/>
            <a:ext cx="5421350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2671" y="676386"/>
            <a:ext cx="2600338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174358" y="3358233"/>
            <a:ext cx="2664296" cy="2447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174358" y="676387"/>
            <a:ext cx="2664296" cy="254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1" name="Plassholder f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08991" y="5805265"/>
            <a:ext cx="1097401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72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8991" y="676386"/>
            <a:ext cx="10974018" cy="5128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7" name="Plassholder for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08991" y="5805265"/>
            <a:ext cx="10998368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91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83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age med farge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/>
        </p:nvSpPr>
        <p:spPr>
          <a:xfrm>
            <a:off x="4058996" y="0"/>
            <a:ext cx="4102275" cy="341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Rektangel 16"/>
          <p:cNvSpPr/>
          <p:nvPr/>
        </p:nvSpPr>
        <p:spPr>
          <a:xfrm>
            <a:off x="8161271" y="3413644"/>
            <a:ext cx="4076383" cy="34718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/>
          <p:cNvSpPr/>
          <p:nvPr/>
        </p:nvSpPr>
        <p:spPr>
          <a:xfrm>
            <a:off x="-17387" y="3413645"/>
            <a:ext cx="4076383" cy="34443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7387" y="-15115"/>
            <a:ext cx="4076383" cy="342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 eller endre farge.</a:t>
            </a:r>
            <a:endParaRPr lang="nb-NO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161271" y="-15114"/>
            <a:ext cx="4043429" cy="3428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 eller endre farge.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058998" y="3413644"/>
            <a:ext cx="4102274" cy="344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 eller endre farge.</a:t>
            </a:r>
            <a:endParaRPr lang="nb-NO" dirty="0"/>
          </a:p>
        </p:txBody>
      </p:sp>
      <p:sp>
        <p:nvSpPr>
          <p:cNvPr id="12" name="Plassholder f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786" y="570156"/>
            <a:ext cx="3636085" cy="23128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 b="1">
                <a:solidFill>
                  <a:schemeClr val="bg2"/>
                </a:solidFill>
                <a:latin typeface="+mn-lt"/>
              </a:defRPr>
            </a:lvl1pPr>
            <a:lvl2pPr marL="456743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3486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0228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6971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Legg inn tekst</a:t>
            </a:r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41" hasCustomPrompt="1"/>
          </p:nvPr>
        </p:nvSpPr>
        <p:spPr>
          <a:xfrm>
            <a:off x="202764" y="4014395"/>
            <a:ext cx="3636085" cy="23128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 b="1">
                <a:solidFill>
                  <a:schemeClr val="bg2"/>
                </a:solidFill>
                <a:latin typeface="+mn-lt"/>
              </a:defRPr>
            </a:lvl1pPr>
            <a:lvl2pPr marL="456743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3486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0228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6971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Legg inn tekst</a:t>
            </a:r>
          </a:p>
        </p:txBody>
      </p:sp>
      <p:sp>
        <p:nvSpPr>
          <p:cNvPr id="14" name="Plassholder for tekst 4"/>
          <p:cNvSpPr>
            <a:spLocks noGrp="1"/>
          </p:cNvSpPr>
          <p:nvPr>
            <p:ph type="body" sz="quarter" idx="42" hasCustomPrompt="1"/>
          </p:nvPr>
        </p:nvSpPr>
        <p:spPr>
          <a:xfrm>
            <a:off x="8381421" y="4014395"/>
            <a:ext cx="3636085" cy="23128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 b="1">
                <a:solidFill>
                  <a:schemeClr val="bg2"/>
                </a:solidFill>
                <a:latin typeface="+mn-lt"/>
              </a:defRPr>
            </a:lvl1pPr>
            <a:lvl2pPr marL="456743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3486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0228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6971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Legg inn tekst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405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">
            <a:extLst>
              <a:ext uri="{FF2B5EF4-FFF2-40B4-BE49-F238E27FC236}">
                <a16:creationId xmlns:a16="http://schemas.microsoft.com/office/drawing/2014/main" id="{73250CA6-E1BB-C340-B95E-BC7A2870DB87}"/>
              </a:ext>
            </a:extLst>
          </p:cNvPr>
          <p:cNvSpPr/>
          <p:nvPr/>
        </p:nvSpPr>
        <p:spPr>
          <a:xfrm>
            <a:off x="-2287" y="-14530"/>
            <a:ext cx="4067918" cy="687253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FEFEF"/>
                </a:solidFill>
              </a:defRPr>
            </a:pP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610235" y="274637"/>
            <a:ext cx="30438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smtClean="0">
                <a:solidFill>
                  <a:schemeClr val="bg1"/>
                </a:solidFill>
              </a:rPr>
              <a:t>Agenda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88064" y="1557338"/>
            <a:ext cx="6472626" cy="4052391"/>
          </a:xfrm>
        </p:spPr>
        <p:txBody>
          <a:bodyPr wrap="square" lIns="90000" anchor="t">
            <a:spAutoFit/>
          </a:bodyPr>
          <a:lstStyle>
            <a:lvl1pPr marL="0" indent="-426600" algn="l">
              <a:spcBef>
                <a:spcPts val="1100"/>
              </a:spcBef>
              <a:spcAft>
                <a:spcPts val="0"/>
              </a:spcAft>
              <a:buClr>
                <a:srgbClr val="191B21"/>
              </a:buClr>
              <a:buSzPct val="100000"/>
              <a:buFont typeface="+mj-lt"/>
              <a:buAutoNum type="arabicPeriod"/>
              <a:defRPr sz="2800" b="0" normalizeH="0" baseline="0">
                <a:solidFill>
                  <a:srgbClr val="191B21"/>
                </a:solidFill>
                <a:latin typeface="+mn-lt"/>
              </a:defRPr>
            </a:lvl1pPr>
            <a:lvl2pPr marL="450000" indent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  <a:defRPr sz="1200" b="0" baseline="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GB" dirty="0" err="1" smtClean="0"/>
              <a:t>Velkommen</a:t>
            </a:r>
            <a:endParaRPr lang="en-GB" dirty="0" smtClean="0"/>
          </a:p>
          <a:p>
            <a:r>
              <a:rPr lang="en-GB" dirty="0" smtClean="0"/>
              <a:t>Intro</a:t>
            </a:r>
          </a:p>
          <a:p>
            <a:pPr lvl="1"/>
            <a:r>
              <a:rPr lang="en-GB" dirty="0" smtClean="0"/>
              <a:t>v/ </a:t>
            </a:r>
            <a:r>
              <a:rPr lang="en-GB" dirty="0" err="1" smtClean="0"/>
              <a:t>Fornavn</a:t>
            </a:r>
            <a:r>
              <a:rPr lang="en-GB" dirty="0" smtClean="0"/>
              <a:t> </a:t>
            </a:r>
            <a:r>
              <a:rPr lang="en-GB" dirty="0" err="1" smtClean="0"/>
              <a:t>Etternavn</a:t>
            </a:r>
            <a:endParaRPr lang="en-GB" dirty="0" smtClean="0"/>
          </a:p>
          <a:p>
            <a:r>
              <a:rPr lang="en-GB" dirty="0" err="1" smtClean="0"/>
              <a:t>Tema</a:t>
            </a:r>
            <a:endParaRPr lang="en-GB" dirty="0"/>
          </a:p>
          <a:p>
            <a:pPr lvl="1"/>
            <a:r>
              <a:rPr lang="en-GB" dirty="0"/>
              <a:t>Ca. 30 min.</a:t>
            </a:r>
          </a:p>
          <a:p>
            <a:r>
              <a:rPr lang="sv-SE" dirty="0" err="1"/>
              <a:t>Pause</a:t>
            </a:r>
            <a:endParaRPr lang="sv-SE" dirty="0"/>
          </a:p>
          <a:p>
            <a:r>
              <a:rPr lang="sv-SE" dirty="0" err="1"/>
              <a:t>Oppsummering</a:t>
            </a:r>
            <a:endParaRPr lang="sv-SE" dirty="0"/>
          </a:p>
          <a:p>
            <a:r>
              <a:rPr lang="sv-SE" dirty="0" smtClean="0"/>
              <a:t>Avslutning</a:t>
            </a:r>
          </a:p>
          <a:p>
            <a:pPr lvl="1"/>
            <a:r>
              <a:rPr lang="en-US" dirty="0" smtClean="0"/>
              <a:t>Vi </a:t>
            </a:r>
            <a:r>
              <a:rPr lang="en-US" dirty="0" err="1"/>
              <a:t>runder</a:t>
            </a:r>
            <a:r>
              <a:rPr lang="en-US" dirty="0"/>
              <a:t> </a:t>
            </a:r>
            <a:r>
              <a:rPr lang="en-US" dirty="0" err="1" smtClean="0"/>
              <a:t>av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31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rget tekstfelt og bilde 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65631" y="-15116"/>
            <a:ext cx="8126369" cy="687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 eller endre farge.</a:t>
            </a:r>
            <a:endParaRPr lang="nb-NO" dirty="0"/>
          </a:p>
        </p:txBody>
      </p:sp>
      <p:sp>
        <p:nvSpPr>
          <p:cNvPr id="15" name="Rektangel">
            <a:extLst>
              <a:ext uri="{FF2B5EF4-FFF2-40B4-BE49-F238E27FC236}">
                <a16:creationId xmlns:a16="http://schemas.microsoft.com/office/drawing/2014/main" id="{73250CA6-E1BB-C340-B95E-BC7A2870DB87}"/>
              </a:ext>
            </a:extLst>
          </p:cNvPr>
          <p:cNvSpPr/>
          <p:nvPr/>
        </p:nvSpPr>
        <p:spPr>
          <a:xfrm>
            <a:off x="-2287" y="-14530"/>
            <a:ext cx="4067918" cy="687253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FEFEF"/>
                </a:solidFill>
              </a:defRPr>
            </a:pP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ittel 1"/>
          <p:cNvSpPr>
            <a:spLocks noGrp="1"/>
          </p:cNvSpPr>
          <p:nvPr>
            <p:ph type="title" hasCustomPrompt="1"/>
          </p:nvPr>
        </p:nvSpPr>
        <p:spPr>
          <a:xfrm>
            <a:off x="610235" y="274637"/>
            <a:ext cx="321479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Kort tittel</a:t>
            </a:r>
            <a:endParaRPr lang="nb-NO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10235" y="1557338"/>
            <a:ext cx="3214790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095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rget tekstfelt og bilde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65631" y="-15116"/>
            <a:ext cx="8126369" cy="687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 eller endre farge.</a:t>
            </a:r>
            <a:endParaRPr lang="nb-NO" dirty="0"/>
          </a:p>
        </p:txBody>
      </p:sp>
      <p:sp>
        <p:nvSpPr>
          <p:cNvPr id="15" name="Rektangel">
            <a:extLst>
              <a:ext uri="{FF2B5EF4-FFF2-40B4-BE49-F238E27FC236}">
                <a16:creationId xmlns:a16="http://schemas.microsoft.com/office/drawing/2014/main" id="{73250CA6-E1BB-C340-B95E-BC7A2870DB87}"/>
              </a:ext>
            </a:extLst>
          </p:cNvPr>
          <p:cNvSpPr/>
          <p:nvPr/>
        </p:nvSpPr>
        <p:spPr>
          <a:xfrm>
            <a:off x="-2287" y="-14530"/>
            <a:ext cx="4067918" cy="68725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EFEFEF"/>
                </a:solidFill>
              </a:defRPr>
            </a:pP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Tittel 1"/>
          <p:cNvSpPr>
            <a:spLocks noGrp="1"/>
          </p:cNvSpPr>
          <p:nvPr>
            <p:ph type="title" hasCustomPrompt="1"/>
          </p:nvPr>
        </p:nvSpPr>
        <p:spPr>
          <a:xfrm>
            <a:off x="610235" y="274637"/>
            <a:ext cx="321479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Kort tittel</a:t>
            </a:r>
            <a:endParaRPr lang="nb-NO" dirty="0"/>
          </a:p>
        </p:txBody>
      </p:sp>
      <p:sp>
        <p:nvSpPr>
          <p:cNvPr id="24" name="Text Placeholder 2"/>
          <p:cNvSpPr>
            <a:spLocks noGrp="1"/>
          </p:cNvSpPr>
          <p:nvPr>
            <p:ph idx="1"/>
          </p:nvPr>
        </p:nvSpPr>
        <p:spPr>
          <a:xfrm>
            <a:off x="610235" y="1557338"/>
            <a:ext cx="3214790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6107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ytt tema - 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33798" y="1385593"/>
            <a:ext cx="9937104" cy="1728192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algn="ctr">
              <a:defRPr sz="4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 err="1" smtClean="0"/>
              <a:t>Kapittelskille</a:t>
            </a:r>
            <a:r>
              <a:rPr lang="en-US" dirty="0" smtClean="0"/>
              <a:t> / </a:t>
            </a:r>
            <a:r>
              <a:rPr lang="en-US" dirty="0" err="1" smtClean="0"/>
              <a:t>Nytt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8" name="Plassholder f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1133798" y="3429290"/>
            <a:ext cx="9937104" cy="19504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6743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3486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0228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6971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Undertittel om du trenger det</a:t>
            </a:r>
            <a:endParaRPr lang="nb-NO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904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ytt tema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33798" y="1385593"/>
            <a:ext cx="9937104" cy="1728192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algn="ctr">
              <a:defRPr sz="4000" i="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 err="1" smtClean="0"/>
              <a:t>Kapittelskille</a:t>
            </a:r>
            <a:r>
              <a:rPr lang="en-US" dirty="0" smtClean="0"/>
              <a:t> / </a:t>
            </a:r>
            <a:r>
              <a:rPr lang="en-US" dirty="0" err="1" smtClean="0"/>
              <a:t>Nytt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8" name="Plassholder for tekst 4"/>
          <p:cNvSpPr>
            <a:spLocks noGrp="1"/>
          </p:cNvSpPr>
          <p:nvPr>
            <p:ph type="body" sz="quarter" idx="14" hasCustomPrompt="1"/>
          </p:nvPr>
        </p:nvSpPr>
        <p:spPr>
          <a:xfrm>
            <a:off x="1133798" y="3429290"/>
            <a:ext cx="9937104" cy="19504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6743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3486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0228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6971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Undertittel om du trenger det</a:t>
            </a:r>
            <a:endParaRPr lang="nb-NO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3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vslutnings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0" y="0"/>
            <a:ext cx="12204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xtBox 5"/>
          <p:cNvSpPr txBox="1"/>
          <p:nvPr/>
        </p:nvSpPr>
        <p:spPr>
          <a:xfrm>
            <a:off x="2069903" y="3693489"/>
            <a:ext cx="799288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nb-NO" sz="3200" b="1" dirty="0" smtClean="0">
                <a:solidFill>
                  <a:schemeClr val="bg2"/>
                </a:solidFill>
              </a:rPr>
              <a:t>Vi</a:t>
            </a:r>
            <a:r>
              <a:rPr lang="nb-NO" sz="3200" b="1" baseline="0" dirty="0" smtClean="0">
                <a:solidFill>
                  <a:schemeClr val="bg2"/>
                </a:solidFill>
              </a:rPr>
              <a:t> gjør kunnskap og ideer </a:t>
            </a:r>
            <a:br>
              <a:rPr lang="nb-NO" sz="3200" b="1" baseline="0" dirty="0" smtClean="0">
                <a:solidFill>
                  <a:schemeClr val="bg2"/>
                </a:solidFill>
              </a:rPr>
            </a:br>
            <a:r>
              <a:rPr lang="nb-NO" sz="3200" b="1" baseline="0" dirty="0" smtClean="0">
                <a:solidFill>
                  <a:schemeClr val="bg2"/>
                </a:solidFill>
              </a:rPr>
              <a:t>til et effektivt forsvar</a:t>
            </a:r>
            <a:endParaRPr lang="nb-NO" sz="3200" b="1" dirty="0">
              <a:solidFill>
                <a:schemeClr val="bg2"/>
              </a:solidFill>
            </a:endParaRP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44" y="1409794"/>
            <a:ext cx="2292307" cy="15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30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854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10235" y="1557338"/>
            <a:ext cx="10984230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4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10235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51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x og høyrestil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0235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6174357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174357" y="1577173"/>
            <a:ext cx="5408652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høyrestilt bilde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2671" y="1577171"/>
            <a:ext cx="2600338" cy="42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174358" y="3711160"/>
            <a:ext cx="2664296" cy="2094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174358" y="1577171"/>
            <a:ext cx="2664296" cy="19958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9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6174357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10235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2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venstrestil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917774" y="6484680"/>
            <a:ext cx="876843" cy="328295"/>
          </a:xfrm>
          <a:prstGeom prst="rect">
            <a:avLst/>
          </a:prstGeom>
        </p:spPr>
        <p:txBody>
          <a:bodyPr/>
          <a:lstStyle/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2479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1143000" indent="-228600">
              <a:buFont typeface="Arial" panose="020B0604020202020204" pitchFamily="34" charset="0"/>
              <a:buChar char="–"/>
              <a:defRPr sz="1600"/>
            </a:lvl3pPr>
            <a:lvl4pPr>
              <a:defRPr sz="1400"/>
            </a:lvl4pPr>
            <a:lvl5pPr marL="2057400" indent="-228600">
              <a:buFont typeface="Arial" panose="020B0604020202020204" pitchFamily="34" charset="0"/>
              <a:buChar char="–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4D76623-CEE1-482C-B854-B8BF3661242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8991" y="1577173"/>
            <a:ext cx="5420032" cy="422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nb-NO" dirty="0" smtClean="0"/>
              <a:t>Klikk ikonet for å legge til et bilde.</a:t>
            </a:r>
            <a:endParaRPr lang="nb-NO" dirty="0"/>
          </a:p>
        </p:txBody>
      </p:sp>
      <p:sp>
        <p:nvSpPr>
          <p:cNvPr id="11" name="Plassholder for tekst 4"/>
          <p:cNvSpPr>
            <a:spLocks noGrp="1"/>
          </p:cNvSpPr>
          <p:nvPr>
            <p:ph type="body" sz="quarter" idx="36" hasCustomPrompt="1"/>
          </p:nvPr>
        </p:nvSpPr>
        <p:spPr>
          <a:xfrm>
            <a:off x="596022" y="5805265"/>
            <a:ext cx="5433001" cy="425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Myriad Pro" panose="020B0503030403020204" pitchFamily="34" charset="0"/>
              </a:defRPr>
            </a:lvl2pPr>
            <a:lvl3pPr marL="914400" indent="0">
              <a:buFontTx/>
              <a:buNone/>
              <a:defRPr>
                <a:latin typeface="Myriad Pro" panose="020B0503030403020204" pitchFamily="34" charset="0"/>
              </a:defRPr>
            </a:lvl3pPr>
            <a:lvl4pPr marL="1371600" indent="0">
              <a:buFontTx/>
              <a:buNone/>
              <a:defRPr>
                <a:latin typeface="Myriad Pro" panose="020B0503030403020204" pitchFamily="34" charset="0"/>
              </a:defRPr>
            </a:lvl4pPr>
            <a:lvl5pPr marL="1828800" indent="0">
              <a:buFontTx/>
              <a:buNone/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nb-NO" dirty="0" smtClean="0"/>
              <a:t>Klikk og rediger dersom du vil legge inn bildetekst og/eller fotokreditering.</a:t>
            </a:r>
            <a:endParaRPr lang="nb-NO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674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0235" y="274637"/>
            <a:ext cx="109842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57338"/>
            <a:ext cx="10984230" cy="460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D87A2F76-5FA6-4410-BF26-68AD8E956CE5}"/>
              </a:ext>
            </a:extLst>
          </p:cNvPr>
          <p:cNvCxnSpPr/>
          <p:nvPr/>
        </p:nvCxnSpPr>
        <p:spPr>
          <a:xfrm>
            <a:off x="335710" y="6405331"/>
            <a:ext cx="1153420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Bilde 1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" y="6525343"/>
            <a:ext cx="275778" cy="15875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17774" y="6484680"/>
            <a:ext cx="105721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A3063DA5-C2A2-490B-BE19-49236C2AD3E4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676" y="6484680"/>
            <a:ext cx="621347" cy="328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31A795F8-D9AE-490C-B30F-B105958B72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59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configma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concepts/configuration/overview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secr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manage-resources-containe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tainernetworking/cn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concepts/cluster-administration/addons/#networking-and-network-polic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_Control_Transmission_Protoco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eam_Control_Transmission_Protoco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llb.universe.tf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dns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.traefik.io/traefik/providers/kubernetes-ingress/" TargetMode="External"/><Relationship Id="rId5" Type="http://schemas.openxmlformats.org/officeDocument/2006/relationships/hyperlink" Target="https://istio.io/latest/docs/tasks/traffic-management/ingress/" TargetMode="External"/><Relationship Id="rId4" Type="http://schemas.openxmlformats.org/officeDocument/2006/relationships/hyperlink" Target="https://kubernetes.github.io/ingress-nginx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persistent-volum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ubernetes.github.io/ingress-nginx/" TargetMode="External"/><Relationship Id="rId4" Type="http://schemas.openxmlformats.org/officeDocument/2006/relationships/hyperlink" Target="https://kubernetes.io/docs/concepts/storage/persistent-volumes/#persistentvolumeclaim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storage-clas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ontainer-storage-interface/spec/blob/master/spec.md" TargetMode="External"/><Relationship Id="rId5" Type="http://schemas.openxmlformats.org/officeDocument/2006/relationships/hyperlink" Target="https://github.com/kubernetes/community/blob/master/sig-storage/volume-plugin-faq.md" TargetMode="External"/><Relationship Id="rId4" Type="http://schemas.openxmlformats.org/officeDocument/2006/relationships/hyperlink" Target="https://kubernetes.io/docs/concepts/storage/storage-classes/#provisione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persistent-volume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ubernetes.io/docs/concepts/storage/persistent-volumes/#access-mode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-csi.github.io/docs/driver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persistent-volume-storag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init-container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ub.docker.com/_/mysql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extend-kubectl/kubectl-plugin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n.io/product/kubernetes" TargetMode="External"/><Relationship Id="rId5" Type="http://schemas.openxmlformats.org/officeDocument/2006/relationships/hyperlink" Target="https://kubernetes.io/docs/tasks/manage-gpus/scheduling-gpus/" TargetMode="External"/><Relationship Id="rId4" Type="http://schemas.openxmlformats.org/officeDocument/2006/relationships/hyperlink" Target="https://krew.de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langl/k8s-intro" TargetMode="External"/><Relationship Id="rId3" Type="http://schemas.openxmlformats.org/officeDocument/2006/relationships/hyperlink" Target="https://kubernetes.io/" TargetMode="External"/><Relationship Id="rId7" Type="http://schemas.openxmlformats.org/officeDocument/2006/relationships/hyperlink" Target="https://kubernetes.io/docs/concepts/security/security-checklist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pencontainers.org/" TargetMode="External"/><Relationship Id="rId5" Type="http://schemas.openxmlformats.org/officeDocument/2006/relationships/hyperlink" Target="https://www.tutorialworks.com/difference-docker-containerd-runc-crio-oci/" TargetMode="External"/><Relationship Id="rId4" Type="http://schemas.openxmlformats.org/officeDocument/2006/relationships/hyperlink" Target="https://speakerdeck.com/thockin/illustrated-guide-to-kubernetes-networkin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k8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ubeedge.io/en/" TargetMode="External"/><Relationship Id="rId4" Type="http://schemas.openxmlformats.org/officeDocument/2006/relationships/hyperlink" Target="https://k3s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kubernetes.io/docs/concepts/architecture/cri/" TargetMode="External"/><Relationship Id="rId4" Type="http://schemas.openxmlformats.org/officeDocument/2006/relationships/hyperlink" Target="https://kubernetes.io/docs/concepts/architecture/cgroup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kubernetes.io/docs/concepts/overview/working-with-objects/names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working-with-objects/common-labels/" TargetMode="External"/><Relationship Id="rId2" Type="http://schemas.openxmlformats.org/officeDocument/2006/relationships/hyperlink" Target="https://kubernetes.io/docs/concepts/overview/working-with-objects/label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Kubernetes</a:t>
            </a:r>
            <a:r>
              <a:rPr lang="nb-NO" dirty="0" smtClean="0"/>
              <a:t> brukerkurs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KO IKT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0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Fra 12factor.net:</a:t>
            </a:r>
          </a:p>
          <a:p>
            <a:pPr lvl="1"/>
            <a:r>
              <a:rPr lang="en-US" dirty="0" smtClean="0"/>
              <a:t>“An </a:t>
            </a:r>
            <a:r>
              <a:rPr lang="en-US" dirty="0"/>
              <a:t>app’s </a:t>
            </a:r>
            <a:r>
              <a:rPr lang="en-US" i="1" dirty="0" err="1"/>
              <a:t>config</a:t>
            </a:r>
            <a:r>
              <a:rPr lang="en-US" dirty="0"/>
              <a:t> is everything that is likely to vary between </a:t>
            </a:r>
            <a:r>
              <a:rPr lang="en-US" dirty="0" smtClean="0"/>
              <a:t>deploys”</a:t>
            </a:r>
            <a:endParaRPr lang="nb-NO" dirty="0"/>
          </a:p>
          <a:p>
            <a:r>
              <a:rPr lang="nb-NO" dirty="0" smtClean="0"/>
              <a:t>Kan spesifisere miljøvariabler i </a:t>
            </a:r>
            <a:r>
              <a:rPr lang="nb-NO" dirty="0" err="1" smtClean="0"/>
              <a:t>workloads</a:t>
            </a:r>
            <a:r>
              <a:rPr lang="nb-NO" dirty="0" smtClean="0"/>
              <a:t> direkte med </a:t>
            </a:r>
            <a:r>
              <a:rPr lang="nb-NO" dirty="0" err="1" smtClean="0">
                <a:latin typeface="Consolas" panose="020B0609020204030204" pitchFamily="49" charset="0"/>
              </a:rPr>
              <a:t>env</a:t>
            </a:r>
            <a:endParaRPr lang="nb-NO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6174358" y="1557338"/>
            <a:ext cx="5420107" cy="4247927"/>
          </a:xfrm>
          <a:ln w="635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envvar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image: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debian</a:t>
            </a:r>
            <a:endParaRPr lang="nb-NO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["/bin/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["-c", "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true; do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$CM_VAR;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10; done"]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debian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envvar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env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CM_VAR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"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I'm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over 9000"</a:t>
            </a:r>
            <a:endParaRPr lang="nb-NO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En bedre løsning er å bruke </a:t>
            </a:r>
            <a:r>
              <a:rPr lang="nb-NO" dirty="0" err="1" smtClean="0"/>
              <a:t>ConfigMaps</a:t>
            </a:r>
            <a:r>
              <a:rPr lang="nb-NO" baseline="30000" dirty="0" smtClean="0"/>
              <a:t>(1)(2)</a:t>
            </a:r>
            <a:endParaRPr lang="nb-NO" dirty="0"/>
          </a:p>
          <a:p>
            <a:r>
              <a:rPr lang="nb-NO" dirty="0" smtClean="0"/>
              <a:t>Brukes primært på to måter:</a:t>
            </a:r>
          </a:p>
          <a:p>
            <a:pPr lvl="1"/>
            <a:r>
              <a:rPr lang="nb-NO" dirty="0" smtClean="0"/>
              <a:t>Som miljøvariabler</a:t>
            </a:r>
          </a:p>
          <a:p>
            <a:pPr lvl="1"/>
            <a:r>
              <a:rPr lang="nb-NO" dirty="0" smtClean="0"/>
              <a:t>Som et </a:t>
            </a:r>
            <a:r>
              <a:rPr lang="nb-NO" dirty="0" err="1" smtClean="0"/>
              <a:t>volume</a:t>
            </a:r>
            <a:r>
              <a:rPr lang="nb-NO" dirty="0" smtClean="0"/>
              <a:t> </a:t>
            </a:r>
            <a:r>
              <a:rPr lang="nb-NO" dirty="0" err="1" smtClean="0"/>
              <a:t>mount</a:t>
            </a:r>
            <a:endParaRPr lang="nb-NO" dirty="0" smtClean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 smtClean="0"/>
              <a:t>1) </a:t>
            </a:r>
            <a:r>
              <a:rPr lang="nb-NO" sz="1200" dirty="0" smtClean="0">
                <a:hlinkClick r:id="rId3"/>
              </a:rPr>
              <a:t>https://kubernetes.io/docs/concepts/configuration/configmap/ - </a:t>
            </a:r>
            <a:endParaRPr lang="nb-NO" sz="1200" dirty="0" smtClean="0">
              <a:hlinkClick r:id="rId4"/>
            </a:endParaRPr>
          </a:p>
          <a:p>
            <a:r>
              <a:rPr lang="nb-NO" sz="1200" dirty="0" smtClean="0"/>
              <a:t>2) </a:t>
            </a:r>
            <a:r>
              <a:rPr lang="nb-NO" sz="1200" dirty="0" smtClean="0">
                <a:hlinkClick r:id="rId4"/>
              </a:rPr>
              <a:t>https://kubernetes.io/docs/concepts/configuration/overview/ - </a:t>
            </a:r>
            <a:endParaRPr lang="nb-NO" sz="1200" dirty="0" smtClean="0"/>
          </a:p>
        </p:txBody>
      </p:sp>
      <p:sp>
        <p:nvSpPr>
          <p:cNvPr id="8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ConfigMap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cm-demo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cm-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megaultrademo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cmref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image: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alpine:latest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["/bin/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["-c", "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true; do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\"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I’m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var: $CM_VAR\";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10; done"]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alpine-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cmdemo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CM_VAR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valueFrom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configMapKeyRef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cm-demo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cm-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Et </a:t>
            </a:r>
            <a:r>
              <a:rPr lang="nb-NO" dirty="0" err="1" smtClean="0"/>
              <a:t>ConfigMap</a:t>
            </a:r>
            <a:r>
              <a:rPr lang="nb-NO" dirty="0" smtClean="0"/>
              <a:t> objekt som </a:t>
            </a:r>
            <a:r>
              <a:rPr lang="nb-NO" dirty="0" err="1" smtClean="0"/>
              <a:t>volume</a:t>
            </a:r>
            <a:r>
              <a:rPr lang="nb-NO" dirty="0" smtClean="0"/>
              <a:t> </a:t>
            </a:r>
            <a:r>
              <a:rPr lang="nb-NO" dirty="0" err="1" smtClean="0"/>
              <a:t>mount</a:t>
            </a:r>
            <a:r>
              <a:rPr lang="nb-NO" dirty="0" smtClean="0"/>
              <a:t> tillater oss å generere innholdet i et CM objekt som filer i containere</a:t>
            </a:r>
          </a:p>
          <a:p>
            <a:pPr lvl="1"/>
            <a:r>
              <a:rPr lang="nb-NO" dirty="0" smtClean="0"/>
              <a:t>Hver </a:t>
            </a:r>
            <a:r>
              <a:rPr lang="nb-NO" dirty="0" err="1" smtClean="0"/>
              <a:t>key</a:t>
            </a:r>
            <a:r>
              <a:rPr lang="nb-NO" dirty="0" smtClean="0"/>
              <a:t> i en CM vil da bli sin egen fil med samme navn, og innholdet i denne filen er verdien satt i CM</a:t>
            </a:r>
          </a:p>
        </p:txBody>
      </p:sp>
      <p:sp>
        <p:nvSpPr>
          <p:cNvPr id="8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ConfigMap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7030A0"/>
                </a:solidFill>
                <a:latin typeface="Consolas" panose="020B0609020204030204" pitchFamily="49" charset="0"/>
              </a:rPr>
              <a:t>cm-mount-demo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title-name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megaultrademo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somerandomapp.properties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|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megaApp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=1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cmmount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image: alpine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alpine-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cmmount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["bin/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["-c", "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true; do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\"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I'm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CM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mount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\";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20; done"]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volumeMounts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mountPath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config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demo-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config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volume</a:t>
            </a:r>
            <a:endParaRPr lang="nb-NO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demo-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config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volume</a:t>
            </a:r>
            <a:endParaRPr lang="nb-NO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configMap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>
                <a:solidFill>
                  <a:srgbClr val="7030A0"/>
                </a:solidFill>
                <a:latin typeface="Consolas" panose="020B0609020204030204" pitchFamily="49" charset="0"/>
              </a:rPr>
              <a:t>cm-mount-demo</a:t>
            </a:r>
          </a:p>
        </p:txBody>
      </p:sp>
    </p:spTree>
    <p:extLst>
      <p:ext uri="{BB962C8B-B14F-4D97-AF65-F5344CB8AC3E}">
        <p14:creationId xmlns:p14="http://schemas.microsoft.com/office/powerpoint/2010/main" val="27868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Secrets</a:t>
            </a:r>
            <a:r>
              <a:rPr lang="nb-NO" baseline="30000" dirty="0" smtClean="0"/>
              <a:t>(1)</a:t>
            </a:r>
            <a:r>
              <a:rPr lang="nb-NO" dirty="0" smtClean="0"/>
              <a:t> er svært lik </a:t>
            </a:r>
            <a:r>
              <a:rPr lang="nb-NO" dirty="0" err="1" smtClean="0"/>
              <a:t>ConfigMaps</a:t>
            </a:r>
            <a:r>
              <a:rPr lang="nb-NO" dirty="0" smtClean="0"/>
              <a:t>, men er ment for sensitive data:</a:t>
            </a:r>
          </a:p>
          <a:p>
            <a:pPr lvl="1"/>
            <a:r>
              <a:rPr lang="nb-NO" dirty="0" smtClean="0"/>
              <a:t>Passord</a:t>
            </a:r>
          </a:p>
          <a:p>
            <a:pPr lvl="1"/>
            <a:r>
              <a:rPr lang="nb-NO" dirty="0" smtClean="0"/>
              <a:t>Tokens</a:t>
            </a:r>
          </a:p>
          <a:p>
            <a:pPr lvl="1"/>
            <a:r>
              <a:rPr lang="nb-NO" dirty="0" smtClean="0"/>
              <a:t>Nøkler</a:t>
            </a:r>
          </a:p>
          <a:p>
            <a:r>
              <a:rPr lang="nb-NO" dirty="0" err="1" smtClean="0"/>
              <a:t>Default</a:t>
            </a:r>
            <a:r>
              <a:rPr lang="nb-NO" dirty="0" smtClean="0"/>
              <a:t> er at verdier i Secrets objekter lagres i </a:t>
            </a:r>
            <a:r>
              <a:rPr lang="nb-NO" dirty="0" err="1" smtClean="0"/>
              <a:t>etcd</a:t>
            </a:r>
            <a:r>
              <a:rPr lang="nb-NO" dirty="0" smtClean="0"/>
              <a:t> ukryptert </a:t>
            </a:r>
          </a:p>
          <a:p>
            <a:r>
              <a:rPr lang="nb-NO" dirty="0" smtClean="0"/>
              <a:t>Verdier kan ikke stå i </a:t>
            </a:r>
            <a:r>
              <a:rPr lang="nb-NO" dirty="0" err="1" smtClean="0"/>
              <a:t>plaintext</a:t>
            </a:r>
            <a:r>
              <a:rPr lang="nb-NO" dirty="0" smtClean="0"/>
              <a:t>, de må base64 enkodes</a:t>
            </a:r>
          </a:p>
          <a:p>
            <a:pPr lvl="1"/>
            <a:r>
              <a:rPr lang="nb-NO" dirty="0" err="1" smtClean="0">
                <a:latin typeface="Consolas" panose="020B0609020204030204" pitchFamily="49" charset="0"/>
              </a:rPr>
              <a:t>echo</a:t>
            </a:r>
            <a:r>
              <a:rPr lang="nb-NO" dirty="0" smtClean="0">
                <a:latin typeface="Consolas" panose="020B0609020204030204" pitchFamily="49" charset="0"/>
              </a:rPr>
              <a:t> –n ‘</a:t>
            </a:r>
            <a:r>
              <a:rPr lang="nb-NO" dirty="0" err="1" smtClean="0">
                <a:latin typeface="Consolas" panose="020B0609020204030204" pitchFamily="49" charset="0"/>
              </a:rPr>
              <a:t>root</a:t>
            </a:r>
            <a:r>
              <a:rPr lang="nb-NO" dirty="0" smtClean="0">
                <a:latin typeface="Consolas" panose="020B0609020204030204" pitchFamily="49" charset="0"/>
              </a:rPr>
              <a:t>’ | base64</a:t>
            </a:r>
          </a:p>
          <a:p>
            <a:r>
              <a:rPr lang="nb-NO" dirty="0" smtClean="0"/>
              <a:t>Alle som kan kreere </a:t>
            </a:r>
            <a:r>
              <a:rPr lang="nb-NO" dirty="0" err="1" smtClean="0"/>
              <a:t>Pods</a:t>
            </a:r>
            <a:r>
              <a:rPr lang="nb-NO" dirty="0" smtClean="0"/>
              <a:t> i et gitt </a:t>
            </a:r>
            <a:r>
              <a:rPr lang="nb-NO" dirty="0" err="1" smtClean="0"/>
              <a:t>namespace</a:t>
            </a:r>
            <a:r>
              <a:rPr lang="nb-NO" dirty="0" smtClean="0"/>
              <a:t> kan også lese Secrets i samme </a:t>
            </a:r>
            <a:r>
              <a:rPr lang="nb-NO" dirty="0" err="1" smtClean="0"/>
              <a:t>namespace</a:t>
            </a:r>
            <a:endParaRPr lang="nb-NO" dirty="0" smtClean="0"/>
          </a:p>
          <a:p>
            <a:r>
              <a:rPr lang="nb-NO" dirty="0" smtClean="0"/>
              <a:t>I et </a:t>
            </a:r>
            <a:r>
              <a:rPr lang="nb-NO" dirty="0" err="1" smtClean="0"/>
              <a:t>production</a:t>
            </a:r>
            <a:r>
              <a:rPr lang="nb-NO" dirty="0" smtClean="0"/>
              <a:t> </a:t>
            </a:r>
            <a:r>
              <a:rPr lang="nb-NO" dirty="0" err="1" smtClean="0"/>
              <a:t>environment</a:t>
            </a:r>
            <a:r>
              <a:rPr lang="nb-NO" dirty="0" smtClean="0"/>
              <a:t> er det anbefalt å bruke eksterne Secret stores (e.g. </a:t>
            </a:r>
            <a:r>
              <a:rPr lang="nb-NO" dirty="0" err="1" smtClean="0"/>
              <a:t>HashiCorp</a:t>
            </a:r>
            <a:r>
              <a:rPr lang="nb-NO" dirty="0" smtClean="0"/>
              <a:t> </a:t>
            </a:r>
            <a:r>
              <a:rPr lang="nb-NO" dirty="0" err="1" smtClean="0"/>
              <a:t>Vault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200" dirty="0" smtClean="0"/>
              <a:t>1) </a:t>
            </a:r>
            <a:r>
              <a:rPr lang="nb-NO" sz="1200" dirty="0">
                <a:hlinkClick r:id="rId3"/>
              </a:rPr>
              <a:t>https://kubernetes.io/docs/concepts/configuration/secret/ - </a:t>
            </a:r>
            <a:endParaRPr lang="nb-NO" sz="1200" dirty="0"/>
          </a:p>
        </p:txBody>
      </p:sp>
      <p:sp>
        <p:nvSpPr>
          <p:cNvPr id="7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Secret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secret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cm9vdA==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password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cm9vdA==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secret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image: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mysql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mysql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MYSQL_ROOT_PASSWORD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valueFrom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secretKeyRef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secret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password</a:t>
            </a:r>
            <a:endParaRPr lang="nb-NO" sz="19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err="1" smtClean="0"/>
              <a:t>Kubelet</a:t>
            </a:r>
            <a:r>
              <a:rPr lang="nb-NO" dirty="0" smtClean="0"/>
              <a:t> bruker </a:t>
            </a:r>
            <a:r>
              <a:rPr lang="nb-NO" dirty="0" err="1" smtClean="0"/>
              <a:t>liveness</a:t>
            </a:r>
            <a:r>
              <a:rPr lang="nb-NO" dirty="0" smtClean="0"/>
              <a:t> </a:t>
            </a:r>
            <a:r>
              <a:rPr lang="nb-NO" dirty="0" err="1" smtClean="0"/>
              <a:t>probes</a:t>
            </a:r>
            <a:r>
              <a:rPr lang="nb-NO" baseline="30000" dirty="0" smtClean="0"/>
              <a:t>(1)</a:t>
            </a:r>
            <a:r>
              <a:rPr lang="nb-NO" dirty="0" smtClean="0"/>
              <a:t> for å vite når en container må </a:t>
            </a:r>
            <a:r>
              <a:rPr lang="nb-NO" dirty="0" err="1" smtClean="0"/>
              <a:t>restartes</a:t>
            </a:r>
            <a:endParaRPr lang="nb-NO" dirty="0" smtClean="0"/>
          </a:p>
          <a:p>
            <a:pPr lvl="1"/>
            <a:r>
              <a:rPr lang="nb-NO" dirty="0" smtClean="0"/>
              <a:t>Bør kunne oppdage f.eks. </a:t>
            </a:r>
            <a:r>
              <a:rPr lang="nb-NO" dirty="0" err="1" smtClean="0"/>
              <a:t>deadlocks</a:t>
            </a:r>
            <a:endParaRPr lang="nb-NO" dirty="0" smtClean="0"/>
          </a:p>
          <a:p>
            <a:r>
              <a:rPr lang="nb-NO" dirty="0" smtClean="0"/>
              <a:t>Flere måter å gjøre dette på (applikasjonsspesifikt)</a:t>
            </a:r>
          </a:p>
          <a:p>
            <a:pPr lvl="1"/>
            <a:r>
              <a:rPr lang="nb-NO" dirty="0" err="1" smtClean="0"/>
              <a:t>exec</a:t>
            </a:r>
            <a:endParaRPr lang="nb-NO" dirty="0" smtClean="0"/>
          </a:p>
          <a:p>
            <a:pPr lvl="1"/>
            <a:r>
              <a:rPr lang="nb-NO" dirty="0" err="1" smtClean="0"/>
              <a:t>httpGet</a:t>
            </a:r>
            <a:endParaRPr lang="nb-NO" dirty="0" smtClean="0"/>
          </a:p>
          <a:p>
            <a:pPr lvl="1"/>
            <a:r>
              <a:rPr lang="nb-NO" dirty="0" err="1" smtClean="0"/>
              <a:t>tcpSocket</a:t>
            </a:r>
            <a:endParaRPr lang="nb-NO" dirty="0" smtClean="0"/>
          </a:p>
          <a:p>
            <a:pPr lvl="1"/>
            <a:r>
              <a:rPr lang="nb-NO" dirty="0" err="1" smtClean="0"/>
              <a:t>grpc</a:t>
            </a:r>
            <a:endParaRPr lang="nb-NO" dirty="0" smtClean="0"/>
          </a:p>
        </p:txBody>
      </p:sp>
      <p:sp>
        <p:nvSpPr>
          <p:cNvPr id="3" name="Rectangle 2"/>
          <p:cNvSpPr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US" sz="1200" dirty="0" smtClean="0">
                <a:hlinkClick r:id="rId3"/>
              </a:rPr>
              <a:t>https://kubernetes.io/docs/tasks/configure-pod-container/configure-liveness-readiness-startup-probes/ - </a:t>
            </a:r>
            <a:endParaRPr lang="nb-NO" sz="1200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image: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busybox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/bin/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-c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touch 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healthy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30;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rm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–f 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healthy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sleep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600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livenessProbe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exec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-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- 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healthy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initialDelaySeconds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5  </a:t>
            </a:r>
            <a:r>
              <a:rPr lang="nb-NO" sz="1100" dirty="0">
                <a:solidFill>
                  <a:srgbClr val="00B050"/>
                </a:solidFill>
                <a:latin typeface="Consolas" panose="020B0609020204030204" pitchFamily="49" charset="0"/>
              </a:rPr>
              <a:t># vent 5 sec før første </a:t>
            </a:r>
            <a:r>
              <a:rPr lang="nb-NO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probe</a:t>
            </a:r>
            <a:endParaRPr lang="nb-NO" sz="11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periodSeconds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5        </a:t>
            </a:r>
            <a:r>
              <a:rPr lang="nb-NO" sz="1100" dirty="0">
                <a:solidFill>
                  <a:srgbClr val="00B050"/>
                </a:solidFill>
                <a:latin typeface="Consolas" panose="020B0609020204030204" pitchFamily="49" charset="0"/>
              </a:rPr>
              <a:t># utfør en </a:t>
            </a:r>
            <a:r>
              <a:rPr lang="nb-NO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probe</a:t>
            </a:r>
            <a:r>
              <a:rPr lang="nb-NO" sz="1100" dirty="0">
                <a:solidFill>
                  <a:srgbClr val="00B050"/>
                </a:solidFill>
                <a:latin typeface="Consolas" panose="020B0609020204030204" pitchFamily="49" charset="0"/>
              </a:rPr>
              <a:t> hvert 5. sec</a:t>
            </a:r>
            <a:endParaRPr lang="nb-NO" sz="11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err="1" smtClean="0"/>
              <a:t>Kubelet</a:t>
            </a:r>
            <a:r>
              <a:rPr lang="nb-NO" dirty="0" smtClean="0"/>
              <a:t> bruker </a:t>
            </a:r>
            <a:r>
              <a:rPr lang="nb-NO" dirty="0" err="1" smtClean="0"/>
              <a:t>readiness</a:t>
            </a:r>
            <a:r>
              <a:rPr lang="nb-NO" dirty="0" smtClean="0"/>
              <a:t> </a:t>
            </a:r>
            <a:r>
              <a:rPr lang="nb-NO" dirty="0" err="1" smtClean="0"/>
              <a:t>probes</a:t>
            </a:r>
            <a:r>
              <a:rPr lang="nb-NO" baseline="30000" dirty="0" smtClean="0"/>
              <a:t>(1)</a:t>
            </a:r>
            <a:r>
              <a:rPr lang="nb-NO" dirty="0" smtClean="0"/>
              <a:t> for å vite når en applikasjon er klar for å motta trafikk</a:t>
            </a:r>
          </a:p>
          <a:p>
            <a:r>
              <a:rPr lang="nb-NO" dirty="0" smtClean="0"/>
              <a:t>I dette eksempelet venter </a:t>
            </a:r>
            <a:r>
              <a:rPr lang="nb-NO" dirty="0" err="1" smtClean="0"/>
              <a:t>kubelet</a:t>
            </a:r>
            <a:r>
              <a:rPr lang="nb-NO" dirty="0" smtClean="0"/>
              <a:t> med å sende første </a:t>
            </a:r>
            <a:r>
              <a:rPr lang="nb-NO" dirty="0" err="1" smtClean="0"/>
              <a:t>probe</a:t>
            </a:r>
            <a:r>
              <a:rPr lang="nb-NO" dirty="0" smtClean="0"/>
              <a:t> etter 5 sekunder etter containerens start, og vil deretter forsøke å koble på port 8080 via TCP </a:t>
            </a:r>
            <a:r>
              <a:rPr lang="nb-NO" dirty="0" err="1" smtClean="0"/>
              <a:t>sockets</a:t>
            </a:r>
            <a:r>
              <a:rPr lang="nb-NO" dirty="0" smtClean="0"/>
              <a:t>. Denne prosessen vil gjøres hvert 10 sekund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US" sz="1200" dirty="0" smtClean="0">
                <a:hlinkClick r:id="rId3"/>
              </a:rPr>
              <a:t>https://kubernetes.io/docs/tasks/configure-pod-container/configure-liveness-readiness-startup-probes/ - </a:t>
            </a:r>
            <a:endParaRPr lang="nb-NO" sz="1200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readiness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goproxy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image: registry.k8s.io/goproxy:0.1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ports: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containerPort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8080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readinessProbe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tcpSocket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port: 8080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initialDelaySeconds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5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periodSeconds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10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livenessProbe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tcpSocket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port: 8080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initialDelaySeconds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15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periodSeconds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20</a:t>
            </a:r>
            <a:endParaRPr lang="nb-NO" sz="11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I tillegg kan vi spesifisere </a:t>
            </a:r>
            <a:r>
              <a:rPr lang="nb-NO" dirty="0" err="1" smtClean="0"/>
              <a:t>startup</a:t>
            </a:r>
            <a:r>
              <a:rPr lang="nb-NO" dirty="0" smtClean="0"/>
              <a:t> </a:t>
            </a:r>
            <a:r>
              <a:rPr lang="nb-NO" dirty="0" err="1" smtClean="0"/>
              <a:t>probes</a:t>
            </a:r>
            <a:r>
              <a:rPr lang="nb-NO" baseline="30000" dirty="0" smtClean="0"/>
              <a:t>(1) </a:t>
            </a:r>
            <a:r>
              <a:rPr lang="nb-NO" dirty="0" smtClean="0"/>
              <a:t>for å fortelle </a:t>
            </a:r>
            <a:r>
              <a:rPr lang="nb-NO" dirty="0" err="1" smtClean="0"/>
              <a:t>kubelet</a:t>
            </a:r>
            <a:r>
              <a:rPr lang="nb-NO" dirty="0" smtClean="0"/>
              <a:t> at en container er startet</a:t>
            </a:r>
          </a:p>
          <a:p>
            <a:r>
              <a:rPr lang="nb-NO" dirty="0" smtClean="0"/>
              <a:t>Så lenge denne ikke har vært vellykket minst </a:t>
            </a:r>
            <a:r>
              <a:rPr lang="nb-NO" dirty="0" err="1" smtClean="0"/>
              <a:t>èn</a:t>
            </a:r>
            <a:r>
              <a:rPr lang="nb-NO" dirty="0" smtClean="0"/>
              <a:t> gang slås </a:t>
            </a:r>
            <a:r>
              <a:rPr lang="nb-NO" dirty="0" err="1" smtClean="0"/>
              <a:t>liveness</a:t>
            </a:r>
            <a:r>
              <a:rPr lang="nb-NO" dirty="0" smtClean="0"/>
              <a:t>- og </a:t>
            </a:r>
            <a:r>
              <a:rPr lang="nb-NO" dirty="0" err="1" smtClean="0"/>
              <a:t>readiness</a:t>
            </a:r>
            <a:r>
              <a:rPr lang="nb-NO" dirty="0" smtClean="0"/>
              <a:t> </a:t>
            </a:r>
            <a:r>
              <a:rPr lang="nb-NO" dirty="0" err="1" smtClean="0"/>
              <a:t>probes</a:t>
            </a:r>
            <a:r>
              <a:rPr lang="nb-NO" dirty="0" smtClean="0"/>
              <a:t> av midlertidig </a:t>
            </a:r>
            <a:r>
              <a:rPr lang="nb-NO" dirty="0"/>
              <a:t>for </a:t>
            </a:r>
            <a:r>
              <a:rPr lang="nb-NO" dirty="0" smtClean="0"/>
              <a:t>ikke å skape potensielle problemer under oppstartsfasen</a:t>
            </a:r>
          </a:p>
          <a:p>
            <a:r>
              <a:rPr lang="nb-NO" dirty="0" smtClean="0"/>
              <a:t>I dette eksempelet har applikasjonen 5 minutter på å fullføre </a:t>
            </a:r>
            <a:r>
              <a:rPr lang="nb-NO" dirty="0" err="1" smtClean="0"/>
              <a:t>startup</a:t>
            </a:r>
            <a:r>
              <a:rPr lang="nb-NO" dirty="0" smtClean="0"/>
              <a:t>, og når denne </a:t>
            </a:r>
            <a:r>
              <a:rPr lang="nb-NO" dirty="0" err="1" smtClean="0"/>
              <a:t>proben</a:t>
            </a:r>
            <a:r>
              <a:rPr lang="nb-NO" dirty="0" smtClean="0"/>
              <a:t> er vellykket tar </a:t>
            </a:r>
            <a:r>
              <a:rPr lang="nb-NO" dirty="0" err="1" smtClean="0"/>
              <a:t>liveness</a:t>
            </a:r>
            <a:r>
              <a:rPr lang="nb-NO" dirty="0" smtClean="0"/>
              <a:t> </a:t>
            </a:r>
            <a:r>
              <a:rPr lang="nb-NO" dirty="0" err="1" smtClean="0"/>
              <a:t>proben</a:t>
            </a:r>
            <a:r>
              <a:rPr lang="nb-NO" dirty="0" smtClean="0"/>
              <a:t> over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1) </a:t>
            </a:r>
            <a:r>
              <a:rPr lang="en-US" sz="1200" dirty="0" smtClean="0">
                <a:hlinkClick r:id="rId3"/>
              </a:rPr>
              <a:t>https://kubernetes.io/docs/tasks/configure-pod-container/configure-liveness-readiness-startup-probes/ - </a:t>
            </a:r>
            <a:endParaRPr lang="nb-NO" sz="1200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idx="13"/>
          </p:nvPr>
        </p:nvSpPr>
        <p:spPr>
          <a:prstGeom prst="rect">
            <a:avLst/>
          </a:prstGeom>
          <a:ln w="635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pod-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startup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image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registry.k8s.io/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endParaRPr lang="nb-NO" sz="11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endParaRPr lang="nb-NO" sz="11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- /server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nb-NO" sz="11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startupProbe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healthz</a:t>
            </a:r>
            <a:endParaRPr lang="nb-NO" sz="11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port: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-port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failureThreshold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30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periodSeconds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10</a:t>
            </a:r>
          </a:p>
          <a:p>
            <a:pPr marL="0" indent="0">
              <a:buFont typeface="Arial" pitchFamily="34" charset="0"/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livenessProbe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httpGet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healthz</a:t>
            </a:r>
            <a:endParaRPr lang="nb-NO" sz="11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port: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liveness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-port</a:t>
            </a: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failureThreshold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11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periodSeconds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endParaRPr lang="nb-NO" sz="11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Workload</a:t>
            </a:r>
            <a:r>
              <a:rPr lang="nb-NO" dirty="0" smtClean="0"/>
              <a:t> konfigurasjon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pod-limits-demo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image: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vish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/stress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pod-limits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- -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cpus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- "2"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resources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limits: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cpu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200Mi"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requests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cpu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0.5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100Mi"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Der det er hensiktsmessig kan </a:t>
            </a:r>
            <a:r>
              <a:rPr lang="nb-NO" dirty="0" err="1" smtClean="0"/>
              <a:t>workloads</a:t>
            </a:r>
            <a:r>
              <a:rPr lang="nb-NO" dirty="0" smtClean="0"/>
              <a:t> tildeles begrensninger på bruk av CPU og minne</a:t>
            </a:r>
            <a:r>
              <a:rPr lang="nb-NO" baseline="30000" dirty="0" smtClean="0"/>
              <a:t>(1)</a:t>
            </a:r>
          </a:p>
          <a:p>
            <a:r>
              <a:rPr lang="nb-NO" dirty="0" err="1" smtClean="0"/>
              <a:t>Request</a:t>
            </a:r>
            <a:r>
              <a:rPr lang="nb-NO" dirty="0" smtClean="0"/>
              <a:t>: minimum</a:t>
            </a:r>
          </a:p>
          <a:p>
            <a:r>
              <a:rPr lang="nb-NO" dirty="0" smtClean="0"/>
              <a:t>Limits: maksimum</a:t>
            </a:r>
          </a:p>
          <a:p>
            <a:r>
              <a:rPr lang="nb-NO" dirty="0" smtClean="0"/>
              <a:t>CPU units er avhengig av den underliggende infrastrukturen</a:t>
            </a:r>
          </a:p>
          <a:p>
            <a:pPr lvl="1"/>
            <a:r>
              <a:rPr lang="nb-NO" dirty="0" smtClean="0"/>
              <a:t>1 AWS </a:t>
            </a:r>
            <a:r>
              <a:rPr lang="nb-NO" dirty="0" err="1" smtClean="0"/>
              <a:t>vCPU</a:t>
            </a:r>
            <a:endParaRPr lang="nb-NO" dirty="0" smtClean="0"/>
          </a:p>
          <a:p>
            <a:pPr lvl="1"/>
            <a:r>
              <a:rPr lang="nb-NO" dirty="0" smtClean="0"/>
              <a:t>1 GCP CPU</a:t>
            </a:r>
          </a:p>
          <a:p>
            <a:pPr lvl="1"/>
            <a:r>
              <a:rPr lang="nb-NO" dirty="0" smtClean="0"/>
              <a:t>1 </a:t>
            </a:r>
            <a:r>
              <a:rPr lang="nb-NO" dirty="0" err="1" smtClean="0"/>
              <a:t>Hyperthread</a:t>
            </a:r>
            <a:r>
              <a:rPr lang="nb-NO" dirty="0" smtClean="0"/>
              <a:t> på bare-metal Intel (m/ </a:t>
            </a:r>
            <a:r>
              <a:rPr lang="nb-NO" dirty="0" err="1" smtClean="0"/>
              <a:t>Hyperthreading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0.5 tilsier halve CPU «tiden», og tilsvarer 500 </a:t>
            </a:r>
            <a:r>
              <a:rPr lang="nb-NO" dirty="0" err="1" smtClean="0"/>
              <a:t>millicpu</a:t>
            </a:r>
            <a:endParaRPr lang="nb-NO" dirty="0" smtClean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1) </a:t>
            </a:r>
            <a:r>
              <a:rPr lang="en-US" sz="1200" dirty="0" smtClean="0">
                <a:hlinkClick r:id="rId3"/>
              </a:rPr>
              <a:t>https://kubernetes.io/docs/concepts/configuration/manage-resources-containers/ - 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7184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Deployment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«Innkapsler» </a:t>
            </a:r>
            <a:r>
              <a:rPr lang="nb-NO" dirty="0" err="1" smtClean="0"/>
              <a:t>pods</a:t>
            </a:r>
            <a:r>
              <a:rPr lang="nb-NO" dirty="0" smtClean="0"/>
              <a:t> (eller </a:t>
            </a:r>
            <a:r>
              <a:rPr lang="nb-NO" dirty="0" err="1" smtClean="0"/>
              <a:t>ReplicaSet</a:t>
            </a:r>
            <a:r>
              <a:rPr lang="nb-NO" dirty="0" smtClean="0"/>
              <a:t>) i en kontroller loop som sørger for at </a:t>
            </a:r>
            <a:r>
              <a:rPr lang="nb-NO" dirty="0" err="1" smtClean="0"/>
              <a:t>workload</a:t>
            </a:r>
            <a:r>
              <a:rPr lang="nb-NO" dirty="0" smtClean="0"/>
              <a:t> når en ønsket </a:t>
            </a:r>
            <a:r>
              <a:rPr lang="nb-NO" i="1" dirty="0" smtClean="0"/>
              <a:t>tilstand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Et </a:t>
            </a:r>
            <a:r>
              <a:rPr lang="nb-NO" dirty="0" err="1" smtClean="0"/>
              <a:t>ReplicaSet</a:t>
            </a:r>
            <a:r>
              <a:rPr lang="nb-NO" dirty="0" smtClean="0"/>
              <a:t> er </a:t>
            </a:r>
            <a:r>
              <a:rPr lang="nb-NO" dirty="0" err="1" smtClean="0"/>
              <a:t>replikerte</a:t>
            </a:r>
            <a:r>
              <a:rPr lang="nb-NO" dirty="0" smtClean="0"/>
              <a:t> </a:t>
            </a:r>
            <a:r>
              <a:rPr lang="nb-NO" dirty="0" err="1" smtClean="0"/>
              <a:t>Pods</a:t>
            </a:r>
            <a:endParaRPr lang="nb-NO" dirty="0" smtClean="0"/>
          </a:p>
          <a:p>
            <a:r>
              <a:rPr lang="nb-NO" dirty="0" smtClean="0"/>
              <a:t>Bruksområder:</a:t>
            </a:r>
          </a:p>
          <a:p>
            <a:pPr lvl="1"/>
            <a:r>
              <a:rPr lang="nb-NO" dirty="0" err="1" smtClean="0"/>
              <a:t>ReplicaSet</a:t>
            </a:r>
            <a:r>
              <a:rPr lang="nb-NO" dirty="0" smtClean="0"/>
              <a:t> </a:t>
            </a:r>
            <a:r>
              <a:rPr lang="nb-NO" dirty="0" err="1" smtClean="0"/>
              <a:t>rollout</a:t>
            </a:r>
            <a:endParaRPr lang="nb-NO" dirty="0" smtClean="0"/>
          </a:p>
          <a:p>
            <a:pPr lvl="1"/>
            <a:r>
              <a:rPr lang="nb-NO" dirty="0" smtClean="0"/>
              <a:t>Deklarere ny tilstand for underliggende </a:t>
            </a:r>
            <a:r>
              <a:rPr lang="nb-NO" dirty="0" err="1" smtClean="0"/>
              <a:t>Pods</a:t>
            </a:r>
            <a:r>
              <a:rPr lang="nb-NO" dirty="0" smtClean="0"/>
              <a:t> (via </a:t>
            </a:r>
            <a:r>
              <a:rPr lang="nb-NO" dirty="0" err="1" smtClean="0">
                <a:latin typeface="Consolas" panose="020B0609020204030204" pitchFamily="49" charset="0"/>
              </a:rPr>
              <a:t>PodTemplateSpec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Rollback</a:t>
            </a:r>
          </a:p>
          <a:p>
            <a:pPr lvl="1"/>
            <a:r>
              <a:rPr lang="nb-NO" dirty="0" smtClean="0"/>
              <a:t>Skalering</a:t>
            </a:r>
          </a:p>
          <a:p>
            <a:r>
              <a:rPr lang="nb-NO" dirty="0" smtClean="0"/>
              <a:t>Anbefalt ressurs for </a:t>
            </a:r>
            <a:r>
              <a:rPr lang="nb-NO" dirty="0" err="1" smtClean="0"/>
              <a:t>stateless</a:t>
            </a:r>
            <a:endParaRPr lang="nb-NO" dirty="0" smtClean="0"/>
          </a:p>
          <a:p>
            <a:r>
              <a:rPr lang="nb-NO" dirty="0" smtClean="0"/>
              <a:t>I dette eksempelet spesifiserer vi:</a:t>
            </a:r>
          </a:p>
          <a:p>
            <a:pPr lvl="1"/>
            <a:r>
              <a:rPr lang="nb-NO" dirty="0" err="1" smtClean="0"/>
              <a:t>ReplicaSet</a:t>
            </a:r>
            <a:r>
              <a:rPr lang="nb-NO" dirty="0" smtClean="0"/>
              <a:t> med 3 replikas av en </a:t>
            </a:r>
            <a:r>
              <a:rPr lang="nb-NO" dirty="0" err="1" smtClean="0"/>
              <a:t>nginx</a:t>
            </a:r>
            <a:r>
              <a:rPr lang="nb-NO" dirty="0" smtClean="0"/>
              <a:t> instans</a:t>
            </a:r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.</a:t>
            </a:r>
            <a:r>
              <a:rPr lang="nb-NO" dirty="0" err="1" smtClean="0">
                <a:latin typeface="Consolas" panose="020B0609020204030204" pitchFamily="49" charset="0"/>
              </a:rPr>
              <a:t>spec.selector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smtClean="0"/>
              <a:t>feltet forteller </a:t>
            </a:r>
            <a:r>
              <a:rPr lang="nb-NO" dirty="0" err="1" smtClean="0"/>
              <a:t>ReplicaSet’et</a:t>
            </a:r>
            <a:r>
              <a:rPr lang="nb-NO" dirty="0" smtClean="0"/>
              <a:t> hvilke </a:t>
            </a:r>
            <a:r>
              <a:rPr lang="nb-NO" dirty="0" err="1" smtClean="0"/>
              <a:t>Pods</a:t>
            </a:r>
            <a:r>
              <a:rPr lang="nb-NO" dirty="0" smtClean="0"/>
              <a:t> den skal styre</a:t>
            </a:r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.</a:t>
            </a:r>
            <a:r>
              <a:rPr lang="nb-NO" dirty="0" err="1" smtClean="0">
                <a:latin typeface="Consolas" panose="020B0609020204030204" pitchFamily="49" charset="0"/>
              </a:rPr>
              <a:t>spec.template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smtClean="0"/>
              <a:t>feltet spesifiserer vår Pod, som får </a:t>
            </a:r>
            <a:r>
              <a:rPr lang="nb-NO" dirty="0" err="1" smtClean="0"/>
              <a:t>label</a:t>
            </a:r>
            <a:r>
              <a:rPr lang="nb-NO" dirty="0" smtClean="0"/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app</a:t>
            </a:r>
            <a:r>
              <a:rPr lang="nb-NO" dirty="0" smtClean="0">
                <a:latin typeface="Consolas" panose="020B0609020204030204" pitchFamily="49" charset="0"/>
              </a:rPr>
              <a:t>=</a:t>
            </a:r>
            <a:r>
              <a:rPr lang="nb-NO" dirty="0" err="1" smtClean="0">
                <a:latin typeface="Consolas" panose="020B0609020204030204" pitchFamily="49" charset="0"/>
              </a:rPr>
              <a:t>nginx</a:t>
            </a:r>
            <a:endParaRPr lang="nb-NO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1) </a:t>
            </a:r>
            <a:r>
              <a:rPr lang="nb-NO" sz="1200" dirty="0" smtClean="0">
                <a:hlinkClick r:id="rId3"/>
              </a:rPr>
              <a:t>https://kubernetes.io/docs/concepts/workloads/controllers/deployment/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depl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replicas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3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Hvor mange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replicas</a:t>
            </a:r>
            <a:endParaRPr lang="nb-NO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Hvilke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Pods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ReplicaSet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skal styre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matchLabels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nginx</a:t>
            </a:r>
            <a:endParaRPr lang="nb-NO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	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template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for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app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nginx</a:t>
            </a:r>
            <a:endParaRPr lang="nb-NO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image: nginx:1.14.2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-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containerPort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41747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Deployment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/>
          </a:bodyPr>
          <a:lstStyle/>
          <a:p>
            <a:r>
              <a:rPr lang="nb-NO" dirty="0" err="1" smtClean="0"/>
              <a:t>Rollout</a:t>
            </a:r>
            <a:r>
              <a:rPr lang="nb-NO" dirty="0" smtClean="0"/>
              <a:t>: «utrulling» av oppdateringer av </a:t>
            </a:r>
            <a:r>
              <a:rPr lang="nb-NO" dirty="0" err="1" smtClean="0"/>
              <a:t>workloads</a:t>
            </a:r>
            <a:endParaRPr lang="nb-NO" dirty="0" smtClean="0"/>
          </a:p>
          <a:p>
            <a:pPr lvl="1"/>
            <a:r>
              <a:rPr lang="nb-NO" dirty="0" smtClean="0"/>
              <a:t>Flere strategier:</a:t>
            </a:r>
          </a:p>
          <a:p>
            <a:pPr lvl="2"/>
            <a:r>
              <a:rPr lang="nb-NO" dirty="0" smtClean="0"/>
              <a:t>Rolling (</a:t>
            </a:r>
            <a:r>
              <a:rPr lang="nb-NO" dirty="0" err="1" smtClean="0"/>
              <a:t>default</a:t>
            </a:r>
            <a:r>
              <a:rPr lang="nb-NO" dirty="0" smtClean="0"/>
              <a:t>): bytter ut </a:t>
            </a:r>
            <a:r>
              <a:rPr lang="nb-NO" dirty="0" err="1" smtClean="0"/>
              <a:t>Pods</a:t>
            </a:r>
            <a:r>
              <a:rPr lang="nb-NO" dirty="0" smtClean="0"/>
              <a:t> en etter en</a:t>
            </a:r>
          </a:p>
          <a:p>
            <a:pPr lvl="2"/>
            <a:r>
              <a:rPr lang="nb-NO" dirty="0" err="1" smtClean="0"/>
              <a:t>Recreate</a:t>
            </a:r>
            <a:r>
              <a:rPr lang="nb-NO" dirty="0" smtClean="0"/>
              <a:t>: Terminerer og erstatter </a:t>
            </a:r>
            <a:r>
              <a:rPr lang="nb-NO" dirty="0" err="1" smtClean="0"/>
              <a:t>Pods</a:t>
            </a:r>
            <a:endParaRPr lang="nb-NO" dirty="0" smtClean="0"/>
          </a:p>
          <a:p>
            <a:pPr lvl="2"/>
            <a:r>
              <a:rPr lang="nb-NO" dirty="0" err="1" smtClean="0"/>
              <a:t>Ramped</a:t>
            </a:r>
            <a:r>
              <a:rPr lang="nb-NO" dirty="0" smtClean="0"/>
              <a:t>: nye </a:t>
            </a:r>
            <a:r>
              <a:rPr lang="nb-NO" dirty="0" err="1" smtClean="0"/>
              <a:t>replicas</a:t>
            </a:r>
            <a:r>
              <a:rPr lang="nb-NO" dirty="0"/>
              <a:t> </a:t>
            </a:r>
            <a:r>
              <a:rPr lang="nb-NO" dirty="0" smtClean="0"/>
              <a:t>i parallell til terminering av gamle </a:t>
            </a:r>
            <a:r>
              <a:rPr lang="nb-NO" dirty="0" err="1" smtClean="0"/>
              <a:t>replicas</a:t>
            </a:r>
            <a:endParaRPr lang="nb-NO" dirty="0" smtClean="0"/>
          </a:p>
          <a:p>
            <a:pPr lvl="2"/>
            <a:r>
              <a:rPr lang="nb-NO" dirty="0" smtClean="0"/>
              <a:t>Best </a:t>
            </a:r>
            <a:r>
              <a:rPr lang="nb-NO" dirty="0" err="1" smtClean="0"/>
              <a:t>effort</a:t>
            </a:r>
            <a:r>
              <a:rPr lang="nb-NO" dirty="0" smtClean="0"/>
              <a:t>: basert på en verdi </a:t>
            </a:r>
            <a:r>
              <a:rPr lang="nb-NO" dirty="0" err="1" smtClean="0">
                <a:latin typeface="Consolas" panose="020B0609020204030204" pitchFamily="49" charset="0"/>
              </a:rPr>
              <a:t>MaxUnavailable</a:t>
            </a:r>
            <a:endParaRPr lang="nb-NO" dirty="0" smtClean="0">
              <a:latin typeface="Consolas" panose="020B0609020204030204" pitchFamily="49" charset="0"/>
            </a:endParaRPr>
          </a:p>
          <a:p>
            <a:pPr lvl="1"/>
            <a:r>
              <a:rPr lang="nb-NO" dirty="0" smtClean="0"/>
              <a:t>Trigges hvis, og bare hvis, .</a:t>
            </a:r>
            <a:r>
              <a:rPr lang="nb-NO" dirty="0" err="1" smtClean="0"/>
              <a:t>spec.template</a:t>
            </a:r>
            <a:r>
              <a:rPr lang="nb-NO" dirty="0" smtClean="0"/>
              <a:t> feltet endres</a:t>
            </a:r>
          </a:p>
          <a:p>
            <a:pPr lvl="1"/>
            <a:r>
              <a:rPr lang="nb-NO" dirty="0" smtClean="0"/>
              <a:t>Rolling </a:t>
            </a:r>
            <a:r>
              <a:rPr lang="nb-NO" dirty="0" err="1" smtClean="0"/>
              <a:t>updates</a:t>
            </a:r>
            <a:r>
              <a:rPr lang="nb-NO" dirty="0" smtClean="0"/>
              <a:t> gjøres ved enten:</a:t>
            </a: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kubectl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set</a:t>
            </a:r>
            <a:endParaRPr lang="nb-NO" dirty="0" smtClean="0">
              <a:latin typeface="Consolas" panose="020B0609020204030204" pitchFamily="49" charset="0"/>
            </a:endParaRP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kubectl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replace</a:t>
            </a:r>
            <a:r>
              <a:rPr lang="nb-NO" dirty="0" smtClean="0">
                <a:latin typeface="Consolas" panose="020B0609020204030204" pitchFamily="49" charset="0"/>
              </a:rPr>
              <a:t> –f &lt;fil&gt;</a:t>
            </a: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Kubectl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edit</a:t>
            </a:r>
            <a:r>
              <a:rPr lang="nb-NO" dirty="0" smtClean="0">
                <a:latin typeface="Consolas" panose="020B0609020204030204" pitchFamily="49" charset="0"/>
              </a:rPr>
              <a:t> &lt;</a:t>
            </a:r>
            <a:r>
              <a:rPr lang="nb-NO" dirty="0" err="1" smtClean="0">
                <a:latin typeface="Consolas" panose="020B0609020204030204" pitchFamily="49" charset="0"/>
              </a:rPr>
              <a:t>workload</a:t>
            </a:r>
            <a:r>
              <a:rPr lang="nb-NO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nb-NO" dirty="0" smtClean="0">
                <a:latin typeface="+mn-lt"/>
              </a:rPr>
              <a:t>Rollback: «</a:t>
            </a:r>
            <a:r>
              <a:rPr lang="nb-NO" dirty="0" err="1" smtClean="0">
                <a:latin typeface="+mn-lt"/>
              </a:rPr>
              <a:t>tilbakerulling</a:t>
            </a:r>
            <a:r>
              <a:rPr lang="nb-NO" dirty="0" smtClean="0">
                <a:latin typeface="+mn-lt"/>
              </a:rPr>
              <a:t>» av en oppdatering til en tidligere versjon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depl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nb-NO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replicas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	</a:t>
            </a:r>
            <a:endParaRPr lang="nb-NO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matchLabels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strategy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type: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RollingUpdate</a:t>
            </a:r>
            <a:endParaRPr lang="nb-NO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rollingUpdate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maxSurge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maxUnavailable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image: nginx:1.14.2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-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containerPort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12695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Revisjonsliste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200995"/>
              </p:ext>
            </p:extLst>
          </p:nvPr>
        </p:nvGraphicFramePr>
        <p:xfrm>
          <a:off x="609600" y="1557338"/>
          <a:ext cx="109854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51">
                  <a:extLst>
                    <a:ext uri="{9D8B030D-6E8A-4147-A177-3AD203B41FA5}">
                      <a16:colId xmlns:a16="http://schemas.microsoft.com/office/drawing/2014/main" val="4220744448"/>
                    </a:ext>
                  </a:extLst>
                </a:gridCol>
                <a:gridCol w="1381328">
                  <a:extLst>
                    <a:ext uri="{9D8B030D-6E8A-4147-A177-3AD203B41FA5}">
                      <a16:colId xmlns:a16="http://schemas.microsoft.com/office/drawing/2014/main" val="751449647"/>
                    </a:ext>
                  </a:extLst>
                </a:gridCol>
                <a:gridCol w="7786720">
                  <a:extLst>
                    <a:ext uri="{9D8B030D-6E8A-4147-A177-3AD203B41FA5}">
                      <a16:colId xmlns:a16="http://schemas.microsoft.com/office/drawing/2014/main" val="50186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Versjon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Dato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Beskrivelse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8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1.0 (Gjeldende)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2023.04.25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 smtClean="0">
                          <a:solidFill>
                            <a:schemeClr val="tx2"/>
                          </a:solidFill>
                        </a:rPr>
                        <a:t>Første</a:t>
                      </a:r>
                      <a:r>
                        <a:rPr lang="nb-NO" b="0" baseline="0" dirty="0" smtClean="0">
                          <a:solidFill>
                            <a:schemeClr val="tx2"/>
                          </a:solidFill>
                        </a:rPr>
                        <a:t> versjon, innrettet etter </a:t>
                      </a:r>
                      <a:r>
                        <a:rPr lang="nb-NO" b="0" baseline="0" dirty="0" err="1" smtClean="0">
                          <a:solidFill>
                            <a:schemeClr val="tx2"/>
                          </a:solidFill>
                        </a:rPr>
                        <a:t>Kubernetes</a:t>
                      </a:r>
                      <a:r>
                        <a:rPr lang="nb-NO" b="0" baseline="0" dirty="0" smtClean="0">
                          <a:solidFill>
                            <a:schemeClr val="tx2"/>
                          </a:solidFill>
                        </a:rPr>
                        <a:t> v.1.26</a:t>
                      </a:r>
                      <a:endParaRPr lang="nb-NO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Namespaces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>
                <a:latin typeface="+mn-lt"/>
              </a:rPr>
              <a:t>Objekter må ha ulike navn i et </a:t>
            </a:r>
            <a:r>
              <a:rPr lang="nb-NO" dirty="0" err="1" smtClean="0">
                <a:latin typeface="+mn-lt"/>
              </a:rPr>
              <a:t>namespace</a:t>
            </a:r>
            <a:r>
              <a:rPr lang="nb-NO" dirty="0" smtClean="0">
                <a:latin typeface="+mn-lt"/>
              </a:rPr>
              <a:t>, men ikke på tvers av </a:t>
            </a:r>
            <a:r>
              <a:rPr lang="nb-NO" dirty="0" err="1" smtClean="0">
                <a:latin typeface="+mn-lt"/>
              </a:rPr>
              <a:t>namespaces</a:t>
            </a:r>
            <a:endParaRPr lang="nb-NO" dirty="0" smtClean="0">
              <a:latin typeface="+mn-lt"/>
            </a:endParaRPr>
          </a:p>
          <a:p>
            <a:r>
              <a:rPr lang="nb-NO" dirty="0" smtClean="0">
                <a:latin typeface="+mn-lt"/>
              </a:rPr>
              <a:t>Hvert </a:t>
            </a:r>
            <a:r>
              <a:rPr lang="nb-NO" dirty="0" err="1" smtClean="0">
                <a:latin typeface="+mn-lt"/>
              </a:rPr>
              <a:t>namespace</a:t>
            </a:r>
            <a:r>
              <a:rPr lang="nb-NO" dirty="0" smtClean="0">
                <a:latin typeface="+mn-lt"/>
              </a:rPr>
              <a:t> kreerer en DNS </a:t>
            </a:r>
            <a:r>
              <a:rPr lang="nb-NO" dirty="0" err="1" smtClean="0">
                <a:latin typeface="+mn-lt"/>
              </a:rPr>
              <a:t>entry</a:t>
            </a:r>
            <a:endParaRPr lang="nb-NO" dirty="0" smtClean="0">
              <a:latin typeface="+mn-lt"/>
            </a:endParaRPr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&lt;service-</a:t>
            </a:r>
            <a:r>
              <a:rPr lang="nb-NO" dirty="0" err="1" smtClean="0">
                <a:latin typeface="Consolas" panose="020B0609020204030204" pitchFamily="49" charset="0"/>
              </a:rPr>
              <a:t>name</a:t>
            </a:r>
            <a:r>
              <a:rPr lang="nb-NO" dirty="0" smtClean="0">
                <a:latin typeface="Consolas" panose="020B0609020204030204" pitchFamily="49" charset="0"/>
              </a:rPr>
              <a:t>&gt;.&lt;</a:t>
            </a:r>
            <a:r>
              <a:rPr lang="nb-NO" dirty="0" err="1" smtClean="0">
                <a:latin typeface="Consolas" panose="020B0609020204030204" pitchFamily="49" charset="0"/>
              </a:rPr>
              <a:t>namespace-name</a:t>
            </a:r>
            <a:r>
              <a:rPr lang="nb-NO" dirty="0" smtClean="0">
                <a:latin typeface="Consolas" panose="020B0609020204030204" pitchFamily="49" charset="0"/>
              </a:rPr>
              <a:t>&gt;.</a:t>
            </a:r>
            <a:r>
              <a:rPr lang="nb-NO" dirty="0" err="1" smtClean="0">
                <a:latin typeface="Consolas" panose="020B0609020204030204" pitchFamily="49" charset="0"/>
              </a:rPr>
              <a:t>svc.cluster.local</a:t>
            </a:r>
            <a:endParaRPr lang="nb-NO" dirty="0" smtClean="0">
              <a:latin typeface="Consolas" panose="020B0609020204030204" pitchFamily="49" charset="0"/>
            </a:endParaRPr>
          </a:p>
          <a:p>
            <a:r>
              <a:rPr lang="nb-NO" dirty="0" smtClean="0">
                <a:latin typeface="+mn-lt"/>
              </a:rPr>
              <a:t>Nyttig for å logisk gruppere </a:t>
            </a:r>
            <a:r>
              <a:rPr lang="nb-NO" dirty="0" err="1" smtClean="0">
                <a:latin typeface="+mn-lt"/>
              </a:rPr>
              <a:t>workloads</a:t>
            </a:r>
            <a:r>
              <a:rPr lang="nb-NO" dirty="0" smtClean="0">
                <a:latin typeface="+mn-lt"/>
              </a:rPr>
              <a:t> og for å definere </a:t>
            </a:r>
            <a:r>
              <a:rPr lang="nb-NO" dirty="0" err="1" smtClean="0">
                <a:latin typeface="+mn-lt"/>
              </a:rPr>
              <a:t>scope</a:t>
            </a:r>
            <a:endParaRPr lang="nb-NO" dirty="0" smtClean="0">
              <a:latin typeface="+mn-lt"/>
            </a:endParaRPr>
          </a:p>
          <a:p>
            <a:r>
              <a:rPr lang="nb-NO" dirty="0" smtClean="0">
                <a:latin typeface="+mn-lt"/>
              </a:rPr>
              <a:t>Merk: sletter du et </a:t>
            </a:r>
            <a:r>
              <a:rPr lang="nb-NO" dirty="0" err="1" smtClean="0">
                <a:latin typeface="+mn-lt"/>
              </a:rPr>
              <a:t>namespace</a:t>
            </a:r>
            <a:r>
              <a:rPr lang="nb-NO" dirty="0" smtClean="0">
                <a:latin typeface="+mn-lt"/>
              </a:rPr>
              <a:t>, så sletter du også alle tilhørende objekter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1) </a:t>
            </a:r>
            <a:r>
              <a:rPr lang="nb-NO" sz="1200" dirty="0" smtClean="0">
                <a:hlinkClick r:id="rId3"/>
              </a:rPr>
              <a:t>https://kubernetes.io/docs/concepts/workloads/controllers/deployment/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v1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dino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Praksis: spesifisere en </a:t>
            </a:r>
            <a:r>
              <a:rPr lang="nb-NO" dirty="0" err="1" smtClean="0"/>
              <a:t>workload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nb-NO" dirty="0"/>
              <a:t>Få ut alle ressurser i samtlige </a:t>
            </a:r>
            <a:r>
              <a:rPr lang="nb-NO" dirty="0" err="1"/>
              <a:t>namespaces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all –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nb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/>
              <a:t>List opp samtlige ressursdefinisjoner i </a:t>
            </a:r>
            <a:r>
              <a:rPr lang="nb-NO" dirty="0" err="1" smtClean="0"/>
              <a:t>APIet</a:t>
            </a:r>
            <a:r>
              <a:rPr lang="nb-NO" dirty="0" smtClean="0"/>
              <a:t> og se hvordan de er spesifisert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api-resources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explain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api-resource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nb-NO" dirty="0" smtClean="0"/>
          </a:p>
          <a:p>
            <a:pPr>
              <a:buFont typeface="+mj-lt"/>
              <a:buAutoNum type="arabicPeriod"/>
            </a:pPr>
            <a:r>
              <a:rPr lang="nb-NO" dirty="0" smtClean="0"/>
              <a:t>Åpne </a:t>
            </a:r>
            <a:r>
              <a:rPr lang="nb-NO" dirty="0" err="1" smtClean="0"/>
              <a:t>workload.yaml</a:t>
            </a:r>
            <a:r>
              <a:rPr lang="nb-NO" dirty="0" smtClean="0"/>
              <a:t> og legg til </a:t>
            </a:r>
            <a:r>
              <a:rPr lang="nb-NO" dirty="0" err="1" smtClean="0"/>
              <a:t>labels</a:t>
            </a:r>
            <a:r>
              <a:rPr lang="nb-NO" dirty="0" smtClean="0"/>
              <a:t> i henhold til best </a:t>
            </a:r>
            <a:r>
              <a:rPr lang="nb-NO" dirty="0" err="1" smtClean="0"/>
              <a:t>practice</a:t>
            </a:r>
            <a:r>
              <a:rPr lang="nb-NO" dirty="0" smtClean="0"/>
              <a:t>.</a:t>
            </a:r>
            <a:r>
              <a:rPr lang="nb-NO" dirty="0" smtClean="0">
                <a:latin typeface="+mn-lt"/>
              </a:rPr>
              <a:t> Bruk deretter </a:t>
            </a:r>
            <a:r>
              <a:rPr lang="nb-NO" dirty="0" err="1" smtClean="0">
                <a:latin typeface="+mn-lt"/>
              </a:rPr>
              <a:t>kubectl</a:t>
            </a:r>
            <a:r>
              <a:rPr lang="nb-NO" dirty="0" smtClean="0">
                <a:latin typeface="+mn-lt"/>
              </a:rPr>
              <a:t> for å hente ut ressurser basert på </a:t>
            </a:r>
            <a:r>
              <a:rPr lang="nb-NO" dirty="0" err="1" smtClean="0">
                <a:latin typeface="+mn-lt"/>
              </a:rPr>
              <a:t>labels</a:t>
            </a:r>
            <a:endParaRPr lang="nb-NO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Send spesifikasjonen til API server</a:t>
            </a:r>
            <a:r>
              <a:rPr lang="nb-NO" dirty="0"/>
              <a:t/>
            </a:r>
            <a:br>
              <a:rPr lang="nb-NO" dirty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–f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workload.yaml</a:t>
            </a:r>
            <a:endParaRPr lang="nb-NO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/>
              <a:t>Rediger spesifikasjonen til å eksponere en port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–n test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edit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pod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nginx</a:t>
            </a:r>
            <a:endParaRPr lang="nb-NO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Åpne </a:t>
            </a:r>
            <a:r>
              <a:rPr lang="nb-NO" dirty="0" err="1" smtClean="0"/>
              <a:t>config.yaml</a:t>
            </a:r>
            <a:r>
              <a:rPr lang="nb-NO" dirty="0" smtClean="0"/>
              <a:t> og spesifiser en valgfri variabel</a:t>
            </a:r>
            <a:endParaRPr lang="nb-NO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Rediger </a:t>
            </a:r>
            <a:r>
              <a:rPr lang="nb-NO" dirty="0" err="1" smtClean="0"/>
              <a:t>workload.yaml</a:t>
            </a:r>
            <a:r>
              <a:rPr lang="nb-NO" dirty="0" smtClean="0"/>
              <a:t> </a:t>
            </a:r>
            <a:r>
              <a:rPr lang="nb-NO" dirty="0"/>
              <a:t>til å bruke </a:t>
            </a:r>
            <a:r>
              <a:rPr lang="nb-NO" dirty="0" smtClean="0"/>
              <a:t>variabelen spesifisert i </a:t>
            </a:r>
            <a:r>
              <a:rPr lang="nb-NO" dirty="0" err="1" smtClean="0"/>
              <a:t>config.yaml</a:t>
            </a:r>
            <a:r>
              <a:rPr lang="nb-NO" dirty="0" smtClean="0"/>
              <a:t> til å </a:t>
            </a:r>
            <a:r>
              <a:rPr lang="nb-NO" dirty="0" err="1" smtClean="0"/>
              <a:t>printe</a:t>
            </a:r>
            <a:r>
              <a:rPr lang="nb-NO" dirty="0" smtClean="0"/>
              <a:t> denne ut til </a:t>
            </a:r>
            <a:r>
              <a:rPr lang="nb-NO" dirty="0" err="1" smtClean="0"/>
              <a:t>stdout</a:t>
            </a:r>
            <a:endParaRPr lang="nb-NO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nb-NO" sz="1700" dirty="0" smtClean="0"/>
              <a:t>Spesifiser en </a:t>
            </a:r>
            <a:r>
              <a:rPr lang="nb-NO" sz="1700" dirty="0" err="1" smtClean="0">
                <a:latin typeface="Consolas" panose="020B0609020204030204" pitchFamily="49" charset="0"/>
              </a:rPr>
              <a:t>livenessProbe</a:t>
            </a:r>
            <a:r>
              <a:rPr lang="nb-NO" sz="1700" dirty="0" smtClean="0">
                <a:latin typeface="+mn-lt"/>
              </a:rPr>
              <a:t> og </a:t>
            </a:r>
            <a:r>
              <a:rPr lang="nb-NO" sz="1700" dirty="0" smtClean="0"/>
              <a:t>en </a:t>
            </a:r>
            <a:r>
              <a:rPr lang="nb-NO" sz="1700" dirty="0" err="1" smtClean="0">
                <a:latin typeface="Consolas" panose="020B0609020204030204" pitchFamily="49" charset="0"/>
              </a:rPr>
              <a:t>readinessProbe</a:t>
            </a:r>
            <a:r>
              <a:rPr lang="nb-NO" sz="1700" dirty="0" smtClean="0">
                <a:latin typeface="Consolas" panose="020B0609020204030204" pitchFamily="49" charset="0"/>
              </a:rPr>
              <a:t> </a:t>
            </a:r>
            <a:r>
              <a:rPr lang="nb-NO" sz="1700" dirty="0" smtClean="0">
                <a:latin typeface="+mn-lt"/>
              </a:rPr>
              <a:t>som sjekker at vår </a:t>
            </a:r>
            <a:r>
              <a:rPr lang="nb-NO" sz="1700" dirty="0" err="1" smtClean="0">
                <a:latin typeface="+mn-lt"/>
              </a:rPr>
              <a:t>workload</a:t>
            </a:r>
            <a:r>
              <a:rPr lang="nb-NO" sz="1700" dirty="0" smtClean="0">
                <a:latin typeface="+mn-lt"/>
              </a:rPr>
              <a:t> fungerer riktig</a:t>
            </a:r>
            <a:endParaRPr lang="nb-NO" sz="1700" dirty="0" smtClean="0"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8"/>
            </a:pPr>
            <a:r>
              <a:rPr lang="nb-NO" sz="1700" dirty="0" smtClean="0"/>
              <a:t>Sett en begrensning på CPU til 1 og minne til 200Mb</a:t>
            </a:r>
          </a:p>
          <a:p>
            <a:pPr>
              <a:buFont typeface="+mj-lt"/>
              <a:buAutoNum type="arabicPeriod" startAt="8"/>
            </a:pPr>
            <a:r>
              <a:rPr lang="nb-NO" sz="1700" dirty="0" smtClean="0"/>
              <a:t>Re-konfigurer </a:t>
            </a:r>
            <a:r>
              <a:rPr lang="nb-NO" sz="1700" dirty="0" err="1" smtClean="0"/>
              <a:t>workload</a:t>
            </a:r>
            <a:r>
              <a:rPr lang="nb-NO" sz="1700" dirty="0" smtClean="0"/>
              <a:t> til å fungere som en Deployment med 3 </a:t>
            </a:r>
            <a:r>
              <a:rPr lang="nb-NO" sz="1700" dirty="0" err="1" smtClean="0"/>
              <a:t>replicas</a:t>
            </a:r>
            <a:r>
              <a:rPr lang="nb-NO" sz="1700" dirty="0" smtClean="0"/>
              <a:t>. Denne skal ha samme konfigurasjon, </a:t>
            </a:r>
            <a:r>
              <a:rPr lang="nb-NO" sz="1700" dirty="0" err="1" smtClean="0"/>
              <a:t>probes</a:t>
            </a:r>
            <a:r>
              <a:rPr lang="nb-NO" sz="1700" dirty="0" smtClean="0"/>
              <a:t>, og ressursbegrensning</a:t>
            </a:r>
          </a:p>
          <a:p>
            <a:pPr>
              <a:buFont typeface="+mj-lt"/>
              <a:buAutoNum type="arabicPeriod" startAt="8"/>
            </a:pPr>
            <a:r>
              <a:rPr lang="nb-NO" sz="1700" dirty="0" smtClean="0"/>
              <a:t>Oppdater imaget til å bruke versjon 1.16.1 og oppdater Deployment med </a:t>
            </a:r>
            <a:r>
              <a:rPr lang="nb-NO" sz="1700" dirty="0" err="1" smtClean="0"/>
              <a:t>rollout</a:t>
            </a:r>
            <a:endParaRPr lang="nb-NO" sz="1700" dirty="0" smtClean="0"/>
          </a:p>
        </p:txBody>
      </p:sp>
    </p:spTree>
    <p:extLst>
      <p:ext uri="{BB962C8B-B14F-4D97-AF65-F5344CB8AC3E}">
        <p14:creationId xmlns:p14="http://schemas.microsoft.com/office/powerpoint/2010/main" val="41834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Nettverksmodell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4 distinkte nettverksproblemer:</a:t>
            </a:r>
          </a:p>
          <a:p>
            <a:pPr lvl="1"/>
            <a:r>
              <a:rPr lang="nb-NO" dirty="0" smtClean="0"/>
              <a:t>Container-to-container i en pod</a:t>
            </a:r>
          </a:p>
          <a:p>
            <a:pPr lvl="2"/>
            <a:r>
              <a:rPr lang="nb-NO" dirty="0" err="1" smtClean="0"/>
              <a:t>localhost</a:t>
            </a:r>
            <a:r>
              <a:rPr lang="nb-NO" dirty="0" smtClean="0"/>
              <a:t>/loopback</a:t>
            </a:r>
          </a:p>
          <a:p>
            <a:pPr lvl="1"/>
            <a:r>
              <a:rPr lang="nb-NO" dirty="0" smtClean="0"/>
              <a:t>Pod-to-Pod (</a:t>
            </a:r>
            <a:r>
              <a:rPr lang="nb-NO" dirty="0" err="1" smtClean="0"/>
              <a:t>cluster</a:t>
            </a:r>
            <a:r>
              <a:rPr lang="nb-NO" dirty="0" smtClean="0"/>
              <a:t> </a:t>
            </a:r>
            <a:r>
              <a:rPr lang="nb-NO" dirty="0" err="1" smtClean="0"/>
              <a:t>networking</a:t>
            </a:r>
            <a:r>
              <a:rPr lang="nb-NO" dirty="0" smtClean="0"/>
              <a:t> med CNI)</a:t>
            </a:r>
          </a:p>
          <a:p>
            <a:pPr lvl="2"/>
            <a:r>
              <a:rPr lang="nb-NO" dirty="0" smtClean="0"/>
              <a:t>Hver pod får en </a:t>
            </a:r>
            <a:r>
              <a:rPr lang="nb-NO" dirty="0" err="1" smtClean="0"/>
              <a:t>cluster-wide</a:t>
            </a:r>
            <a:r>
              <a:rPr lang="nb-NO" dirty="0" smtClean="0"/>
              <a:t> IP</a:t>
            </a:r>
          </a:p>
          <a:p>
            <a:pPr lvl="1"/>
            <a:r>
              <a:rPr lang="nb-NO" dirty="0" smtClean="0"/>
              <a:t>Pod-to-Service (Service)</a:t>
            </a:r>
          </a:p>
          <a:p>
            <a:pPr lvl="1"/>
            <a:r>
              <a:rPr lang="nb-NO" dirty="0" err="1" smtClean="0"/>
              <a:t>External</a:t>
            </a:r>
            <a:r>
              <a:rPr lang="nb-NO" dirty="0" smtClean="0"/>
              <a:t>-to-Service (Service)</a:t>
            </a:r>
          </a:p>
          <a:p>
            <a:r>
              <a:rPr lang="nb-NO" dirty="0" smtClean="0"/>
              <a:t>2 sett av IP </a:t>
            </a:r>
            <a:r>
              <a:rPr lang="nb-NO" dirty="0" err="1" smtClean="0"/>
              <a:t>addresser</a:t>
            </a:r>
            <a:r>
              <a:rPr lang="nb-NO" dirty="0" smtClean="0"/>
              <a:t> å forholde seg til:</a:t>
            </a:r>
          </a:p>
          <a:p>
            <a:pPr lvl="1"/>
            <a:r>
              <a:rPr lang="nb-NO" dirty="0" smtClean="0"/>
              <a:t>Noder (</a:t>
            </a:r>
            <a:r>
              <a:rPr lang="nb-NO" dirty="0" err="1" smtClean="0"/>
              <a:t>control</a:t>
            </a:r>
            <a:r>
              <a:rPr lang="nb-NO" dirty="0" smtClean="0"/>
              <a:t> plane + data plane, satt ved </a:t>
            </a:r>
            <a:r>
              <a:rPr lang="nb-NO" dirty="0" err="1" smtClean="0"/>
              <a:t>provisjonering</a:t>
            </a:r>
            <a:r>
              <a:rPr lang="nb-NO" dirty="0" smtClean="0"/>
              <a:t> av infrastruktur)</a:t>
            </a:r>
          </a:p>
          <a:p>
            <a:pPr lvl="1"/>
            <a:r>
              <a:rPr lang="nb-NO" dirty="0" smtClean="0"/>
              <a:t>Pod </a:t>
            </a:r>
            <a:r>
              <a:rPr lang="nb-NO" dirty="0" err="1" smtClean="0"/>
              <a:t>address</a:t>
            </a:r>
            <a:r>
              <a:rPr lang="nb-NO" dirty="0" smtClean="0"/>
              <a:t> pool (satt ved installasjon av </a:t>
            </a:r>
            <a:r>
              <a:rPr lang="nb-NO" dirty="0" err="1" smtClean="0"/>
              <a:t>clusteret</a:t>
            </a:r>
            <a:r>
              <a:rPr lang="nb-NO" dirty="0"/>
              <a:t>)</a:t>
            </a:r>
            <a:endParaRPr lang="nb-NO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31980" y="3246864"/>
            <a:ext cx="1732156" cy="162807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2"/>
                </a:solidFill>
              </a:rPr>
              <a:t>Pod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5624" y="3246864"/>
            <a:ext cx="1732156" cy="162807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2"/>
                </a:solidFill>
              </a:rPr>
              <a:t>Pod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1897" y="1557338"/>
            <a:ext cx="1572322" cy="57428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2"/>
                </a:solidFill>
              </a:rPr>
              <a:t>Service</a:t>
            </a:r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7740804" y="3821306"/>
            <a:ext cx="713679" cy="713407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smtClean="0"/>
              <a:t>Container</a:t>
            </a:r>
            <a:endParaRPr lang="nb-NO" sz="5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6917473" y="3821307"/>
            <a:ext cx="713679" cy="713407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smtClean="0"/>
              <a:t>Container</a:t>
            </a:r>
            <a:endParaRPr lang="nb-NO" sz="500" dirty="0"/>
          </a:p>
        </p:txBody>
      </p:sp>
      <p:sp>
        <p:nvSpPr>
          <p:cNvPr id="12" name="Flowchart: Connector 11"/>
          <p:cNvSpPr/>
          <p:nvPr/>
        </p:nvSpPr>
        <p:spPr>
          <a:xfrm>
            <a:off x="10184779" y="3821305"/>
            <a:ext cx="713679" cy="713407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" dirty="0" smtClean="0"/>
              <a:t>Container</a:t>
            </a:r>
            <a:endParaRPr lang="nb-NO" sz="500" dirty="0"/>
          </a:p>
        </p:txBody>
      </p:sp>
      <p:cxnSp>
        <p:nvCxnSpPr>
          <p:cNvPr id="31" name="Curved Connector 30"/>
          <p:cNvCxnSpPr>
            <a:stCxn id="6" idx="2"/>
            <a:endCxn id="6" idx="1"/>
          </p:cNvCxnSpPr>
          <p:nvPr/>
        </p:nvCxnSpPr>
        <p:spPr>
          <a:xfrm rot="5400000" flipH="1">
            <a:off x="6857999" y="4034884"/>
            <a:ext cx="814039" cy="866078"/>
          </a:xfrm>
          <a:prstGeom prst="curvedConnector4">
            <a:avLst>
              <a:gd name="adj1" fmla="val -28082"/>
              <a:gd name="adj2" fmla="val 17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6" idx="0"/>
          </p:cNvCxnSpPr>
          <p:nvPr/>
        </p:nvCxnSpPr>
        <p:spPr>
          <a:xfrm>
            <a:off x="7698058" y="2131627"/>
            <a:ext cx="0" cy="1115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3" idx="2"/>
            <a:endCxn id="7" idx="0"/>
          </p:cNvCxnSpPr>
          <p:nvPr/>
        </p:nvCxnSpPr>
        <p:spPr>
          <a:xfrm>
            <a:off x="10461702" y="2131474"/>
            <a:ext cx="0" cy="1115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675541" y="1557185"/>
            <a:ext cx="1572322" cy="57428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2"/>
                </a:solidFill>
              </a:rPr>
              <a:t>Service</a:t>
            </a:r>
            <a:endParaRPr lang="nb-NO" dirty="0">
              <a:solidFill>
                <a:schemeClr val="tx2"/>
              </a:solidFill>
            </a:endParaRPr>
          </a:p>
        </p:txBody>
      </p:sp>
      <p:cxnSp>
        <p:nvCxnSpPr>
          <p:cNvPr id="47" name="Straight Arrow Connector 46"/>
          <p:cNvCxnSpPr>
            <a:stCxn id="6" idx="3"/>
            <a:endCxn id="7" idx="1"/>
          </p:cNvCxnSpPr>
          <p:nvPr/>
        </p:nvCxnSpPr>
        <p:spPr>
          <a:xfrm>
            <a:off x="8564136" y="4060903"/>
            <a:ext cx="1031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484219" y="456002"/>
            <a:ext cx="1572322" cy="57428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2"/>
                </a:solidFill>
              </a:rPr>
              <a:t>foo.com</a:t>
            </a:r>
            <a:endParaRPr lang="nb-NO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/>
          <p:cNvCxnSpPr>
            <a:stCxn id="48" idx="2"/>
            <a:endCxn id="43" idx="0"/>
          </p:cNvCxnSpPr>
          <p:nvPr/>
        </p:nvCxnSpPr>
        <p:spPr>
          <a:xfrm>
            <a:off x="9270380" y="1030291"/>
            <a:ext cx="1191322" cy="5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Pod nettverk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 smtClean="0"/>
              <a:t>Ofte brukt</a:t>
            </a:r>
            <a:r>
              <a:rPr lang="nb-NO" baseline="30000" dirty="0" smtClean="0"/>
              <a:t>(2)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Cilium</a:t>
            </a:r>
            <a:endParaRPr lang="nb-NO" dirty="0" smtClean="0"/>
          </a:p>
          <a:p>
            <a:pPr lvl="1"/>
            <a:r>
              <a:rPr lang="nb-NO" dirty="0" err="1" smtClean="0"/>
              <a:t>Calico</a:t>
            </a:r>
            <a:endParaRPr lang="nb-NO" dirty="0" smtClean="0"/>
          </a:p>
          <a:p>
            <a:pPr lvl="1"/>
            <a:r>
              <a:rPr lang="nb-NO" dirty="0" err="1" smtClean="0"/>
              <a:t>Flannel</a:t>
            </a:r>
            <a:endParaRPr lang="nb-NO" dirty="0" smtClean="0"/>
          </a:p>
          <a:p>
            <a:pPr lvl="1"/>
            <a:r>
              <a:rPr lang="nb-NO" dirty="0" err="1" smtClean="0"/>
              <a:t>Multus</a:t>
            </a:r>
            <a:endParaRPr lang="nb-NO" dirty="0" smtClean="0"/>
          </a:p>
          <a:p>
            <a:pPr lvl="1"/>
            <a:r>
              <a:rPr lang="nb-NO" dirty="0" err="1" smtClean="0"/>
              <a:t>Weave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Nettverksmodellen er implementert via container </a:t>
            </a:r>
            <a:r>
              <a:rPr lang="nb-NO" dirty="0" err="1" smtClean="0"/>
              <a:t>runtime</a:t>
            </a:r>
            <a:endParaRPr lang="nb-NO" dirty="0" smtClean="0"/>
          </a:p>
          <a:p>
            <a:r>
              <a:rPr lang="nb-NO" dirty="0" smtClean="0"/>
              <a:t>De mest brukte, e.g. </a:t>
            </a:r>
            <a:r>
              <a:rPr lang="nb-NO" dirty="0" err="1" smtClean="0"/>
              <a:t>containerd</a:t>
            </a:r>
            <a:r>
              <a:rPr lang="nb-NO" dirty="0" smtClean="0"/>
              <a:t>, bruker Container Network Interface (CNI)</a:t>
            </a:r>
            <a:r>
              <a:rPr lang="nb-NO" baseline="30000" dirty="0" smtClean="0"/>
              <a:t>(1)</a:t>
            </a:r>
            <a:r>
              <a:rPr lang="nb-NO" dirty="0" smtClean="0"/>
              <a:t> </a:t>
            </a:r>
            <a:r>
              <a:rPr lang="nb-NO" dirty="0" err="1" smtClean="0"/>
              <a:t>plugins</a:t>
            </a:r>
            <a:r>
              <a:rPr lang="nb-NO" dirty="0" smtClean="0"/>
              <a:t> for å håndtere nettverkskapabiliteter</a:t>
            </a:r>
          </a:p>
          <a:p>
            <a:pPr lvl="1"/>
            <a:r>
              <a:rPr lang="nb-NO" dirty="0" smtClean="0"/>
              <a:t>En spesifikasjon for å konfigurere nettverksgrensesnitt i Linux containere</a:t>
            </a:r>
          </a:p>
          <a:p>
            <a:r>
              <a:rPr lang="nb-NO" dirty="0" smtClean="0"/>
              <a:t>Kan kun installere ett pod nettverk (</a:t>
            </a:r>
            <a:r>
              <a:rPr lang="nb-NO" dirty="0" err="1" smtClean="0"/>
              <a:t>plugin</a:t>
            </a:r>
            <a:r>
              <a:rPr lang="nb-NO" dirty="0" smtClean="0"/>
              <a:t>) per </a:t>
            </a:r>
            <a:r>
              <a:rPr lang="nb-NO" dirty="0" err="1" smtClean="0"/>
              <a:t>cluster</a:t>
            </a:r>
            <a:endParaRPr lang="nb-NO" dirty="0"/>
          </a:p>
        </p:txBody>
      </p:sp>
      <p:sp>
        <p:nvSpPr>
          <p:cNvPr id="3" name="TextBox 2"/>
          <p:cNvSpPr txBox="1"/>
          <p:nvPr/>
        </p:nvSpPr>
        <p:spPr>
          <a:xfrm>
            <a:off x="610235" y="5805265"/>
            <a:ext cx="109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https://github.com/containernetworking/cni - </a:t>
            </a:r>
            <a:r>
              <a:rPr lang="nb-NO" sz="1200" dirty="0" smtClean="0"/>
              <a:t> </a:t>
            </a:r>
          </a:p>
          <a:p>
            <a:pPr marL="228600" indent="-228600">
              <a:buAutoNum type="arabicParenR"/>
            </a:pPr>
            <a:r>
              <a:rPr lang="nb-NO" sz="1200" dirty="0" smtClean="0">
                <a:hlinkClick r:id="rId4"/>
              </a:rPr>
              <a:t>https://kubernetes.io/docs/concepts/cluster-administration/addons/</a:t>
            </a:r>
            <a:endParaRPr lang="nb-NO" sz="1200" dirty="0" smtClean="0"/>
          </a:p>
        </p:txBody>
      </p:sp>
    </p:spTree>
    <p:extLst>
      <p:ext uri="{BB962C8B-B14F-4D97-AF65-F5344CB8AC3E}">
        <p14:creationId xmlns:p14="http://schemas.microsoft.com/office/powerpoint/2010/main" val="4292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Eksponerer en applikasjon som kjører i en eller flere </a:t>
            </a:r>
            <a:r>
              <a:rPr lang="nb-NO" dirty="0" err="1" smtClean="0"/>
              <a:t>Pods</a:t>
            </a:r>
            <a:endParaRPr lang="nb-NO" dirty="0" smtClean="0"/>
          </a:p>
          <a:p>
            <a:r>
              <a:rPr lang="nb-NO" dirty="0" smtClean="0"/>
              <a:t>Hvis f.eks. Deployment brukes, kan </a:t>
            </a:r>
            <a:r>
              <a:rPr lang="nb-NO" dirty="0" err="1" smtClean="0"/>
              <a:t>Pods</a:t>
            </a:r>
            <a:r>
              <a:rPr lang="nb-NO" dirty="0" smtClean="0"/>
              <a:t> kreeres og slettes på dynamisk vis</a:t>
            </a:r>
          </a:p>
          <a:p>
            <a:pPr lvl="1"/>
            <a:r>
              <a:rPr lang="nb-NO" dirty="0" smtClean="0"/>
              <a:t>Hvor mange </a:t>
            </a:r>
            <a:r>
              <a:rPr lang="nb-NO" dirty="0" err="1" smtClean="0"/>
              <a:t>Pods</a:t>
            </a:r>
            <a:r>
              <a:rPr lang="nb-NO" dirty="0" smtClean="0"/>
              <a:t>? Hvilken adresse har de? Hvilke </a:t>
            </a:r>
            <a:r>
              <a:rPr lang="nb-NO" dirty="0" err="1" smtClean="0"/>
              <a:t>name</a:t>
            </a:r>
            <a:r>
              <a:rPr lang="nb-NO" dirty="0" smtClean="0"/>
              <a:t> handles?</a:t>
            </a:r>
          </a:p>
          <a:p>
            <a:r>
              <a:rPr lang="nb-NO" dirty="0" smtClean="0"/>
              <a:t>Separerer nettverk og applikasjon ved at en Service definerer et logisk sett av endepunkter</a:t>
            </a:r>
          </a:p>
          <a:p>
            <a:pPr lvl="1"/>
            <a:r>
              <a:rPr lang="nb-NO" dirty="0" smtClean="0"/>
              <a:t>Forteller tilknyttede </a:t>
            </a:r>
            <a:r>
              <a:rPr lang="nb-NO" dirty="0" err="1" smtClean="0"/>
              <a:t>Pods</a:t>
            </a:r>
            <a:r>
              <a:rPr lang="nb-NO" dirty="0" smtClean="0"/>
              <a:t> hvilke </a:t>
            </a:r>
            <a:r>
              <a:rPr lang="nb-NO" dirty="0" err="1" smtClean="0"/>
              <a:t>name</a:t>
            </a:r>
            <a:r>
              <a:rPr lang="nb-NO" dirty="0" smtClean="0"/>
              <a:t> handles den skal bruke for å kommunisere med andre </a:t>
            </a:r>
            <a:r>
              <a:rPr lang="nb-NO" dirty="0" err="1" smtClean="0"/>
              <a:t>Pods</a:t>
            </a:r>
            <a:endParaRPr lang="nb-NO" dirty="0" smtClean="0"/>
          </a:p>
          <a:p>
            <a:pPr lvl="1"/>
            <a:r>
              <a:rPr lang="nb-NO" dirty="0" smtClean="0"/>
              <a:t>Tilknyttes en Pod </a:t>
            </a:r>
            <a:r>
              <a:rPr lang="nb-NO" dirty="0" err="1" smtClean="0"/>
              <a:t>vha</a:t>
            </a:r>
            <a:r>
              <a:rPr lang="nb-NO" dirty="0" smtClean="0"/>
              <a:t> </a:t>
            </a:r>
            <a:r>
              <a:rPr lang="nb-NO" dirty="0" err="1" smtClean="0"/>
              <a:t>selector</a:t>
            </a:r>
            <a:endParaRPr lang="nb-NO" dirty="0" smtClean="0"/>
          </a:p>
          <a:p>
            <a:pPr lvl="1"/>
            <a:r>
              <a:rPr lang="nb-NO" dirty="0" smtClean="0"/>
              <a:t>Vi trenger ikke bry oss om IP </a:t>
            </a:r>
            <a:r>
              <a:rPr lang="nb-NO" dirty="0" err="1" smtClean="0"/>
              <a:t>addresser</a:t>
            </a:r>
            <a:endParaRPr lang="nb-NO" dirty="0" smtClean="0"/>
          </a:p>
          <a:p>
            <a:r>
              <a:rPr lang="nb-NO" dirty="0" err="1" smtClean="0"/>
              <a:t>Default</a:t>
            </a:r>
            <a:r>
              <a:rPr lang="nb-NO" dirty="0" smtClean="0"/>
              <a:t> protokoll er TCP, men støtter også SCTP</a:t>
            </a:r>
            <a:r>
              <a:rPr lang="nb-NO" baseline="30000" dirty="0" smtClean="0"/>
              <a:t>(1)</a:t>
            </a:r>
            <a:r>
              <a:rPr lang="nb-NO" dirty="0" smtClean="0"/>
              <a:t> og UDP</a:t>
            </a:r>
          </a:p>
          <a:p>
            <a:r>
              <a:rPr lang="nb-NO" dirty="0" smtClean="0"/>
              <a:t>I dette eksempelet lager vi et Service objekt som peker på port 8080 på </a:t>
            </a:r>
            <a:r>
              <a:rPr lang="nb-NO" u="sng" dirty="0" smtClean="0"/>
              <a:t>enhver</a:t>
            </a:r>
            <a:r>
              <a:rPr lang="nb-NO" dirty="0" smtClean="0"/>
              <a:t> Pod med </a:t>
            </a:r>
            <a:r>
              <a:rPr lang="nb-NO" dirty="0" err="1" smtClean="0"/>
              <a:t>label</a:t>
            </a:r>
            <a:r>
              <a:rPr lang="nb-NO" dirty="0" smtClean="0"/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proxy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</a:t>
            </a:r>
            <a:r>
              <a:rPr lang="nb-NO" sz="1200" dirty="0" smtClean="0">
                <a:hlinkClick r:id="rId3"/>
              </a:rPr>
              <a:t>https://en.wikipedia.org/wiki/Stream_Control_Transmission_Protocol - </a:t>
            </a:r>
            <a:endParaRPr lang="nb-NO" sz="1200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Service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nginx-svc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proxy</a:t>
            </a:r>
            <a:endParaRPr lang="nb-NO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protocol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TCP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port: 8080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targetPort</a:t>
            </a:r>
            <a:r>
              <a:rPr lang="nb-NO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 80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svc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proxy</a:t>
            </a:r>
            <a:endParaRPr lang="nb-NO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containers: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 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nginx:1.16.1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- </a:t>
            </a:r>
            <a:r>
              <a:rPr lang="nb-NO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containerPort</a:t>
            </a:r>
            <a:r>
              <a:rPr lang="nb-NO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 80</a:t>
            </a:r>
            <a:endParaRPr lang="nb-NO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Service objekter har </a:t>
            </a:r>
            <a:r>
              <a:rPr lang="nb-NO" i="1" dirty="0" smtClean="0"/>
              <a:t>typer</a:t>
            </a:r>
          </a:p>
          <a:p>
            <a:pPr lvl="1"/>
            <a:r>
              <a:rPr lang="nb-NO" dirty="0" err="1" smtClean="0"/>
              <a:t>ClusterIP</a:t>
            </a:r>
            <a:r>
              <a:rPr lang="nb-NO" dirty="0" smtClean="0"/>
              <a:t> (</a:t>
            </a:r>
            <a:r>
              <a:rPr lang="nb-NO" dirty="0" err="1" smtClean="0"/>
              <a:t>default</a:t>
            </a:r>
            <a:r>
              <a:rPr lang="nb-NO" dirty="0" smtClean="0"/>
              <a:t>): kun tilgjengelig internt i </a:t>
            </a:r>
            <a:r>
              <a:rPr lang="nb-NO" dirty="0" err="1" smtClean="0"/>
              <a:t>clusteret</a:t>
            </a:r>
            <a:endParaRPr lang="nb-NO" dirty="0" smtClean="0"/>
          </a:p>
          <a:p>
            <a:pPr lvl="1"/>
            <a:r>
              <a:rPr lang="nb-NO" dirty="0" err="1" smtClean="0"/>
              <a:t>NodePort</a:t>
            </a:r>
            <a:r>
              <a:rPr lang="nb-NO" dirty="0" smtClean="0"/>
              <a:t>: eksponerer </a:t>
            </a:r>
            <a:r>
              <a:rPr lang="nb-NO" dirty="0" err="1" smtClean="0"/>
              <a:t>workload</a:t>
            </a:r>
            <a:r>
              <a:rPr lang="nb-NO" dirty="0" smtClean="0"/>
              <a:t> med node IP og en statisk port</a:t>
            </a:r>
          </a:p>
          <a:p>
            <a:pPr lvl="1"/>
            <a:r>
              <a:rPr lang="nb-NO" dirty="0" err="1" smtClean="0"/>
              <a:t>LoadBalancer</a:t>
            </a:r>
            <a:r>
              <a:rPr lang="nb-NO" dirty="0" smtClean="0"/>
              <a:t>: benytter en ekstern </a:t>
            </a:r>
            <a:r>
              <a:rPr lang="nb-NO" dirty="0" err="1" smtClean="0"/>
              <a:t>load</a:t>
            </a:r>
            <a:r>
              <a:rPr lang="nb-NO" dirty="0" smtClean="0"/>
              <a:t> </a:t>
            </a:r>
            <a:r>
              <a:rPr lang="nb-NO" dirty="0" err="1" smtClean="0"/>
              <a:t>balancer</a:t>
            </a:r>
            <a:endParaRPr lang="nb-NO" dirty="0" smtClean="0"/>
          </a:p>
          <a:p>
            <a:r>
              <a:rPr lang="nb-NO" dirty="0" err="1" smtClean="0"/>
              <a:t>ClusterIP</a:t>
            </a:r>
            <a:r>
              <a:rPr lang="nb-NO" dirty="0" smtClean="0"/>
              <a:t> allokering skjer dynamisk ved at </a:t>
            </a:r>
            <a:r>
              <a:rPr lang="nb-NO" dirty="0" err="1" smtClean="0"/>
              <a:t>control</a:t>
            </a:r>
            <a:r>
              <a:rPr lang="nb-NO" dirty="0" smtClean="0"/>
              <a:t> plane node velger en ledig IP adresse</a:t>
            </a:r>
          </a:p>
          <a:p>
            <a:r>
              <a:rPr lang="nb-NO" dirty="0" smtClean="0"/>
              <a:t>Noen tjenester, eks. DNS, trenger statisk allokert </a:t>
            </a:r>
            <a:r>
              <a:rPr lang="nb-NO" dirty="0" err="1" smtClean="0"/>
              <a:t>ClusterIP</a:t>
            </a:r>
            <a:endParaRPr lang="nb-NO" dirty="0" smtClean="0"/>
          </a:p>
          <a:p>
            <a:r>
              <a:rPr lang="nb-NO" dirty="0" smtClean="0"/>
              <a:t>Noen tjenester er </a:t>
            </a:r>
            <a:r>
              <a:rPr lang="nb-NO" i="1" dirty="0" err="1" smtClean="0"/>
              <a:t>headless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 smtClean="0"/>
              <a:t>ClusterIP</a:t>
            </a:r>
            <a:r>
              <a:rPr lang="nb-NO" dirty="0" smtClean="0"/>
              <a:t>: </a:t>
            </a:r>
            <a:r>
              <a:rPr lang="nb-NO" dirty="0" smtClean="0"/>
              <a:t>None)</a:t>
            </a:r>
            <a:endParaRPr lang="nb-NO" dirty="0" smtClean="0"/>
          </a:p>
          <a:p>
            <a:pPr lvl="1"/>
            <a:r>
              <a:rPr lang="nb-NO" dirty="0" smtClean="0"/>
              <a:t>Brukes når Service objekter skal interagere med </a:t>
            </a:r>
            <a:r>
              <a:rPr lang="nb-NO" dirty="0" err="1" smtClean="0"/>
              <a:t>Pods</a:t>
            </a:r>
            <a:r>
              <a:rPr lang="nb-NO" dirty="0" smtClean="0"/>
              <a:t> </a:t>
            </a:r>
            <a:r>
              <a:rPr lang="nb-NO" dirty="0" smtClean="0"/>
              <a:t>direkte i stedet for Kube-</a:t>
            </a:r>
            <a:r>
              <a:rPr lang="nb-NO" dirty="0" err="1" smtClean="0"/>
              <a:t>proxy</a:t>
            </a:r>
            <a:endParaRPr lang="nb-NO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https://en.wikipedia.org/wiki/Stream_Control_Transmission_Protocol - </a:t>
            </a:r>
            <a:endParaRPr lang="nb-NO" sz="1200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Service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nginx-svc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proxy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NodePort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kan også være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ClusterIP</a:t>
            </a:r>
            <a:r>
              <a:rPr lang="nb-NO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eller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LoadBalancer</a:t>
            </a:r>
            <a:endParaRPr lang="nb-NO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protocol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TCP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port: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8080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targetPort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nodePort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30080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valgfritt, settes automatisk (30000-32767)</a:t>
            </a:r>
            <a:endParaRPr lang="nb-NO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svc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proxy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 image: nginx:1.16.1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containerPort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Type </a:t>
            </a:r>
            <a:r>
              <a:rPr lang="nb-NO" dirty="0" err="1" smtClean="0"/>
              <a:t>LoadBalancer</a:t>
            </a:r>
            <a:r>
              <a:rPr lang="nb-NO" dirty="0" smtClean="0"/>
              <a:t> krever en ekstern </a:t>
            </a:r>
            <a:r>
              <a:rPr lang="nb-NO" dirty="0" err="1" smtClean="0"/>
              <a:t>load</a:t>
            </a:r>
            <a:r>
              <a:rPr lang="nb-NO" dirty="0" smtClean="0"/>
              <a:t> </a:t>
            </a:r>
            <a:r>
              <a:rPr lang="nb-NO" dirty="0" err="1" smtClean="0"/>
              <a:t>balancer</a:t>
            </a:r>
            <a:r>
              <a:rPr lang="nb-NO" dirty="0" smtClean="0"/>
              <a:t> er satt opp på den underliggende infrastrukturen</a:t>
            </a:r>
          </a:p>
          <a:p>
            <a:pPr lvl="1"/>
            <a:r>
              <a:rPr lang="nb-NO" dirty="0" smtClean="0"/>
              <a:t>Unntak: </a:t>
            </a:r>
            <a:r>
              <a:rPr lang="nb-NO" dirty="0" err="1" smtClean="0"/>
              <a:t>MetalLB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Denne vil da stå for hvordan trafikken balanseres mellom aktuelle </a:t>
            </a:r>
            <a:r>
              <a:rPr lang="nb-NO" dirty="0" err="1" smtClean="0"/>
              <a:t>Pods</a:t>
            </a:r>
            <a:endParaRPr lang="nb-NO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https://metallb.universe.tf/ - </a:t>
            </a:r>
            <a:endParaRPr lang="nb-NO" sz="1200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Service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nginx-svc</a:t>
            </a:r>
            <a:endParaRPr lang="nb-NO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svc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type: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LoadBalancer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kan også være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ClusterIP</a:t>
            </a:r>
            <a:r>
              <a:rPr lang="nb-NO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00B050"/>
                </a:solidFill>
                <a:latin typeface="Consolas" panose="020B0609020204030204" pitchFamily="49" charset="0"/>
              </a:rPr>
              <a:t>eller </a:t>
            </a:r>
            <a:r>
              <a:rPr lang="nb-NO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LoadBalancer</a:t>
            </a:r>
            <a:endParaRPr lang="nb-NO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protocol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TCP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port: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8080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targetPort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</a:p>
          <a:p>
            <a:pPr marL="0" indent="0">
              <a:buNone/>
            </a:pP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status:</a:t>
            </a:r>
          </a:p>
          <a:p>
            <a:pPr marL="0" indent="0">
              <a:buNone/>
            </a:pP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loadBalancer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ingress:</a:t>
            </a:r>
          </a:p>
          <a:p>
            <a:pPr marL="0" indent="0">
              <a:buNone/>
            </a:pPr>
            <a:r>
              <a:rPr lang="nb-NO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- </a:t>
            </a:r>
            <a:r>
              <a:rPr lang="nb-NO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ip</a:t>
            </a:r>
            <a:r>
              <a:rPr lang="nb-NO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192.168.0.2</a:t>
            </a:r>
          </a:p>
          <a:p>
            <a:pPr marL="0" indent="0">
              <a:buNone/>
            </a:pP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svc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 image: nginx:1.16.1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ports: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-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containerPort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80</a:t>
            </a:r>
            <a:endParaRPr lang="nb-NO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DNS</a:t>
            </a:r>
            <a:r>
              <a:rPr lang="nb-NO" dirty="0"/>
              <a:t/>
            </a:r>
            <a:br>
              <a:rPr lang="nb-NO" dirty="0"/>
            </a:br>
            <a:r>
              <a:rPr lang="nb-NO" sz="1600" b="0" i="1" dirty="0"/>
              <a:t>Del 3 - Nettverk</a:t>
            </a:r>
            <a:endParaRPr lang="nb-NO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finne tjenester (i.e. Service </a:t>
            </a:r>
            <a:r>
              <a:rPr lang="nb-NO" dirty="0" err="1"/>
              <a:t>Discovery</a:t>
            </a:r>
            <a:r>
              <a:rPr lang="nb-NO" dirty="0"/>
              <a:t>) kan </a:t>
            </a:r>
            <a:r>
              <a:rPr lang="nb-NO" dirty="0" err="1"/>
              <a:t>Kubernetes</a:t>
            </a:r>
            <a:r>
              <a:rPr lang="nb-NO" dirty="0"/>
              <a:t> enten bruke miljøvariabler eller DNS</a:t>
            </a:r>
          </a:p>
          <a:p>
            <a:r>
              <a:rPr lang="nb-NO" dirty="0"/>
              <a:t>DNS må installeres via </a:t>
            </a:r>
            <a:r>
              <a:rPr lang="nb-NO" dirty="0" err="1"/>
              <a:t>addons</a:t>
            </a:r>
            <a:r>
              <a:rPr lang="nb-NO" dirty="0"/>
              <a:t>, e.g. </a:t>
            </a:r>
            <a:r>
              <a:rPr lang="nb-NO" dirty="0" err="1"/>
              <a:t>CoreDNS</a:t>
            </a:r>
            <a:r>
              <a:rPr lang="nb-NO" baseline="30000" dirty="0"/>
              <a:t>(1)</a:t>
            </a:r>
            <a:endParaRPr lang="nb-NO" dirty="0"/>
          </a:p>
          <a:p>
            <a:r>
              <a:rPr lang="nb-NO" dirty="0"/>
              <a:t>DNS </a:t>
            </a:r>
            <a:r>
              <a:rPr lang="nb-NO" dirty="0" err="1"/>
              <a:t>records</a:t>
            </a:r>
            <a:r>
              <a:rPr lang="nb-NO" dirty="0"/>
              <a:t> opprettes for Services og </a:t>
            </a:r>
            <a:r>
              <a:rPr lang="nb-NO" dirty="0" err="1"/>
              <a:t>Pods</a:t>
            </a:r>
            <a:r>
              <a:rPr lang="nb-NO" dirty="0"/>
              <a:t> når disse </a:t>
            </a:r>
            <a:r>
              <a:rPr lang="nb-NO" dirty="0" err="1" smtClean="0"/>
              <a:t>instansieres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610234" y="5805265"/>
            <a:ext cx="109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>
                <a:hlinkClick r:id="rId3"/>
              </a:rPr>
              <a:t>https://coredns.io/ -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7420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Ingress</a:t>
            </a:r>
            <a:r>
              <a:rPr lang="nb-NO" dirty="0"/>
              <a:t/>
            </a:r>
            <a:br>
              <a:rPr lang="nb-NO" dirty="0"/>
            </a:br>
            <a:r>
              <a:rPr lang="nb-NO" sz="1600" b="0" i="1" dirty="0"/>
              <a:t>Del 3 - Nettverk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610235" y="1557339"/>
            <a:ext cx="10984228" cy="1871662"/>
          </a:xfrm>
        </p:spPr>
        <p:txBody>
          <a:bodyPr/>
          <a:lstStyle/>
          <a:p>
            <a:r>
              <a:rPr lang="nb-NO" dirty="0" smtClean="0"/>
              <a:t>Håndterer ekstern tilgang til Services i et </a:t>
            </a:r>
            <a:r>
              <a:rPr lang="nb-NO" dirty="0" err="1" smtClean="0"/>
              <a:t>cluster</a:t>
            </a:r>
            <a:r>
              <a:rPr lang="nb-NO" dirty="0" smtClean="0"/>
              <a:t>, typisk over HTTP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Krever at en ingress </a:t>
            </a:r>
            <a:r>
              <a:rPr lang="nb-NO" dirty="0" err="1" smtClean="0"/>
              <a:t>controller</a:t>
            </a:r>
            <a:r>
              <a:rPr lang="nb-NO" dirty="0" smtClean="0"/>
              <a:t> er installert, e.g.:</a:t>
            </a:r>
          </a:p>
          <a:p>
            <a:pPr lvl="1"/>
            <a:r>
              <a:rPr lang="nb-NO" dirty="0" err="1" smtClean="0"/>
              <a:t>Nginx</a:t>
            </a:r>
            <a:r>
              <a:rPr lang="nb-NO" baseline="30000" dirty="0" smtClean="0"/>
              <a:t>(2)</a:t>
            </a:r>
          </a:p>
          <a:p>
            <a:pPr lvl="1"/>
            <a:r>
              <a:rPr lang="nb-NO" dirty="0" err="1" smtClean="0"/>
              <a:t>Istio</a:t>
            </a:r>
            <a:r>
              <a:rPr lang="nb-NO" baseline="30000" dirty="0" smtClean="0"/>
              <a:t>(3)</a:t>
            </a:r>
          </a:p>
          <a:p>
            <a:pPr lvl="1"/>
            <a:r>
              <a:rPr lang="nb-NO" dirty="0" err="1" smtClean="0"/>
              <a:t>Traefik</a:t>
            </a:r>
            <a:r>
              <a:rPr lang="nb-NO" baseline="30000" dirty="0" smtClean="0"/>
              <a:t>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68" y="3238434"/>
            <a:ext cx="8138160" cy="24603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0234" y="5805265"/>
            <a:ext cx="10984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4"/>
              </a:rPr>
              <a:t>https://kubernetes.github.io/ingress-nginx/ - </a:t>
            </a:r>
          </a:p>
          <a:p>
            <a:pPr marL="228600" indent="-228600">
              <a:buAutoNum type="arabicParenR"/>
            </a:pPr>
            <a:r>
              <a:rPr lang="nb-NO" sz="1200" dirty="0" smtClean="0">
                <a:hlinkClick r:id="rId4"/>
              </a:rPr>
              <a:t>https://kubernetes.github.io/ingress-nginx/ - </a:t>
            </a:r>
            <a:endParaRPr lang="nb-NO" sz="1200" dirty="0" smtClean="0"/>
          </a:p>
          <a:p>
            <a:pPr marL="228600" indent="-228600">
              <a:buAutoNum type="arabicParenR"/>
            </a:pPr>
            <a:r>
              <a:rPr lang="nb-NO" sz="1200" dirty="0" smtClean="0">
                <a:hlinkClick r:id="rId5"/>
              </a:rPr>
              <a:t>https://istio.io/latest/docs/tasks/traffic-management/ingress/ - </a:t>
            </a:r>
            <a:endParaRPr lang="nb-NO" sz="1200" dirty="0" smtClean="0"/>
          </a:p>
          <a:p>
            <a:pPr marL="228600" indent="-228600">
              <a:buAutoNum type="arabicParenR"/>
            </a:pPr>
            <a:r>
              <a:rPr lang="sv-SE" sz="1200" dirty="0" smtClean="0">
                <a:hlinkClick r:id="rId6"/>
              </a:rPr>
              <a:t>https://doc.traefik.io/traefik/providers/kubernetes-ingress/ - </a:t>
            </a:r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167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Ingress</a:t>
            </a:r>
            <a:r>
              <a:rPr lang="nb-NO" dirty="0"/>
              <a:t/>
            </a:r>
            <a:br>
              <a:rPr lang="nb-NO" dirty="0"/>
            </a:br>
            <a:r>
              <a:rPr lang="nb-NO" sz="1600" b="0" i="1" dirty="0"/>
              <a:t>Del 3 - Nettverk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Brukes hovedsakelig til å dirigere trafikk fra utsiden til interne </a:t>
            </a:r>
            <a:r>
              <a:rPr lang="nb-NO" dirty="0" err="1" smtClean="0"/>
              <a:t>workloads</a:t>
            </a:r>
            <a:r>
              <a:rPr lang="nb-NO" dirty="0" smtClean="0"/>
              <a:t> vha. HTTP regler og Service objekter</a:t>
            </a:r>
          </a:p>
          <a:p>
            <a:pPr lvl="1"/>
            <a:r>
              <a:rPr lang="nb-NO" dirty="0" smtClean="0"/>
              <a:t>Services må </a:t>
            </a:r>
            <a:r>
              <a:rPr lang="nb-NO" dirty="0" smtClean="0"/>
              <a:t>være av type </a:t>
            </a:r>
            <a:r>
              <a:rPr lang="nb-NO" dirty="0" err="1" smtClean="0"/>
              <a:t>ClusterIP</a:t>
            </a:r>
            <a:endParaRPr lang="nb-NO" dirty="0" smtClean="0"/>
          </a:p>
          <a:p>
            <a:pPr lvl="1"/>
            <a:r>
              <a:rPr lang="nb-NO" dirty="0" smtClean="0"/>
              <a:t>Reglene består av </a:t>
            </a:r>
            <a:r>
              <a:rPr lang="nb-NO" dirty="0" err="1" smtClean="0"/>
              <a:t>paths</a:t>
            </a:r>
            <a:r>
              <a:rPr lang="nb-NO" dirty="0" smtClean="0"/>
              <a:t> (e.g. /</a:t>
            </a:r>
            <a:r>
              <a:rPr lang="nb-NO" dirty="0" err="1" smtClean="0"/>
              <a:t>testpath</a:t>
            </a:r>
            <a:r>
              <a:rPr lang="nb-NO" dirty="0" smtClean="0"/>
              <a:t>) som assosieres med et gitt Service objekt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751049"/>
          </a:xfrm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Service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ingress-</a:t>
            </a:r>
            <a:r>
              <a:rPr lang="nb-NO" sz="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svc</a:t>
            </a:r>
            <a:r>
              <a:rPr lang="nb-NO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nginx</a:t>
            </a:r>
            <a:r>
              <a:rPr lang="nb-NO" sz="800" b="1" dirty="0">
                <a:solidFill>
                  <a:srgbClr val="7030A0"/>
                </a:solidFill>
                <a:latin typeface="Consolas" panose="020B0609020204030204" pitchFamily="49" charset="0"/>
              </a:rPr>
              <a:t>-ingress-demo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ports: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protocol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TCP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port: 80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targetPort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80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networking.k8s.io/v1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Ingress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ingress-demo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annotations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nginx.ingress.kubernetes.io/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rewrite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-target: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	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spesifikk for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nginx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ingress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controller</a:t>
            </a:r>
            <a:endParaRPr lang="nb-NO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ingressClassName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hvis denne ikke settes så velges en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default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endParaRPr lang="nb-NO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rules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http: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paths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-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testpath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gjør service tilgjengelig på &lt;ekstern IP&gt;:&lt;port&gt;/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testpath</a:t>
            </a:r>
            <a:endParaRPr lang="nb-NO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pathType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Prefix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Prefix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Exact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ImplementationSpecific</a:t>
            </a:r>
            <a:endParaRPr lang="nb-NO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backend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service: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ingress-</a:t>
            </a:r>
            <a:r>
              <a:rPr lang="nb-NO" sz="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svc</a:t>
            </a:r>
            <a:r>
              <a:rPr lang="nb-NO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port: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2154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8064" y="1557338"/>
            <a:ext cx="6472626" cy="3382977"/>
          </a:xfrm>
        </p:spPr>
        <p:txBody>
          <a:bodyPr/>
          <a:lstStyle/>
          <a:p>
            <a:r>
              <a:rPr lang="nb-NO" dirty="0" smtClean="0"/>
              <a:t>Intro</a:t>
            </a:r>
          </a:p>
          <a:p>
            <a:r>
              <a:rPr lang="nb-NO" dirty="0" smtClean="0"/>
              <a:t>Del 1 – Arkitektur</a:t>
            </a:r>
          </a:p>
          <a:p>
            <a:r>
              <a:rPr lang="nb-NO" dirty="0" smtClean="0"/>
              <a:t>Del 2 – API og ressurser</a:t>
            </a:r>
          </a:p>
          <a:p>
            <a:r>
              <a:rPr lang="nb-NO" dirty="0" smtClean="0"/>
              <a:t>Del 3 – Nettverk</a:t>
            </a:r>
          </a:p>
          <a:p>
            <a:r>
              <a:rPr lang="nb-NO" dirty="0" smtClean="0"/>
              <a:t>Del 4 – Persistens</a:t>
            </a:r>
          </a:p>
          <a:p>
            <a:r>
              <a:rPr lang="nb-NO" dirty="0" smtClean="0"/>
              <a:t>Avslutning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3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Praksis: nettverk</a:t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 en Deployment for en </a:t>
            </a:r>
            <a:r>
              <a:rPr lang="nb-NO" dirty="0" err="1" smtClean="0"/>
              <a:t>nginx</a:t>
            </a:r>
            <a:r>
              <a:rPr lang="nb-NO" dirty="0"/>
              <a:t> </a:t>
            </a:r>
            <a:r>
              <a:rPr lang="nb-NO" dirty="0" smtClean="0"/>
              <a:t>instans og tilsvarende Service objekt med porter i henhold til </a:t>
            </a:r>
            <a:r>
              <a:rPr lang="nb-NO" dirty="0" err="1" smtClean="0"/>
              <a:t>nginx</a:t>
            </a:r>
            <a:r>
              <a:rPr lang="nb-NO" dirty="0" smtClean="0"/>
              <a:t> sine behov. Bruk </a:t>
            </a:r>
            <a:r>
              <a:rPr lang="nb-NO" dirty="0" err="1" smtClean="0"/>
              <a:t>NodePort</a:t>
            </a:r>
            <a:r>
              <a:rPr lang="nb-NO" dirty="0" smtClean="0"/>
              <a:t> og verifiser forbindelsen</a:t>
            </a:r>
          </a:p>
          <a:p>
            <a:r>
              <a:rPr lang="nb-NO" dirty="0" smtClean="0"/>
              <a:t>Installer </a:t>
            </a:r>
            <a:r>
              <a:rPr lang="nb-NO" dirty="0" err="1" smtClean="0"/>
              <a:t>Nginx</a:t>
            </a:r>
            <a:r>
              <a:rPr lang="nb-NO" dirty="0" smtClean="0"/>
              <a:t> Ingress Controller på din </a:t>
            </a:r>
            <a:r>
              <a:rPr lang="nb-NO" dirty="0" err="1" smtClean="0"/>
              <a:t>Kubernetes</a:t>
            </a:r>
            <a:r>
              <a:rPr lang="nb-NO" dirty="0" smtClean="0"/>
              <a:t> </a:t>
            </a:r>
            <a:r>
              <a:rPr lang="nb-NO" dirty="0" smtClean="0"/>
              <a:t>instans</a:t>
            </a:r>
          </a:p>
          <a:p>
            <a:r>
              <a:rPr lang="nb-NO" dirty="0" smtClean="0"/>
              <a:t>Lag et ingress objekt med en valgfri </a:t>
            </a:r>
            <a:r>
              <a:rPr lang="nb-NO" dirty="0" err="1" smtClean="0"/>
              <a:t>path</a:t>
            </a:r>
            <a:r>
              <a:rPr lang="nb-NO" dirty="0" smtClean="0"/>
              <a:t> (e.g. /</a:t>
            </a:r>
            <a:r>
              <a:rPr lang="nb-NO" dirty="0" err="1" smtClean="0"/>
              <a:t>mypath</a:t>
            </a:r>
            <a:r>
              <a:rPr lang="nb-NO" dirty="0" smtClean="0"/>
              <a:t>) til </a:t>
            </a:r>
            <a:r>
              <a:rPr lang="nb-NO" dirty="0" err="1" smtClean="0"/>
              <a:t>nginx</a:t>
            </a:r>
            <a:r>
              <a:rPr lang="nb-NO" dirty="0" smtClean="0"/>
              <a:t> instansen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57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Volumes</a:t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On-disk filer i en container er </a:t>
            </a:r>
            <a:r>
              <a:rPr lang="nb-NO" dirty="0" err="1" smtClean="0"/>
              <a:t>ephemeral</a:t>
            </a:r>
            <a:r>
              <a:rPr lang="nb-NO" dirty="0" smtClean="0"/>
              <a:t>, </a:t>
            </a:r>
            <a:r>
              <a:rPr lang="nb-NO" dirty="0" err="1" smtClean="0"/>
              <a:t>dvs</a:t>
            </a:r>
            <a:r>
              <a:rPr lang="nb-NO" dirty="0" smtClean="0"/>
              <a:t> når en Pod </a:t>
            </a:r>
            <a:r>
              <a:rPr lang="nb-NO" dirty="0" err="1" smtClean="0"/>
              <a:t>restartes</a:t>
            </a:r>
            <a:r>
              <a:rPr lang="nb-NO" dirty="0" smtClean="0"/>
              <a:t> eller tryner går den tilbake til original tilstand</a:t>
            </a:r>
          </a:p>
          <a:p>
            <a:r>
              <a:rPr lang="nb-NO" dirty="0" smtClean="0"/>
              <a:t>For å persistere filer må vi benytte </a:t>
            </a:r>
            <a:r>
              <a:rPr lang="nb-NO" dirty="0" err="1" smtClean="0"/>
              <a:t>PersistentVolume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Et </a:t>
            </a:r>
            <a:r>
              <a:rPr lang="nb-NO" dirty="0" err="1" smtClean="0"/>
              <a:t>PersistentVolume</a:t>
            </a:r>
            <a:r>
              <a:rPr lang="nb-NO" dirty="0" smtClean="0"/>
              <a:t> objekt </a:t>
            </a:r>
            <a:r>
              <a:rPr lang="nb-NO" dirty="0" err="1" smtClean="0"/>
              <a:t>provisjoneres</a:t>
            </a:r>
            <a:r>
              <a:rPr lang="nb-NO" dirty="0" smtClean="0"/>
              <a:t> enten statisk av system </a:t>
            </a:r>
            <a:r>
              <a:rPr lang="nb-NO" dirty="0" err="1" smtClean="0"/>
              <a:t>admin</a:t>
            </a:r>
            <a:r>
              <a:rPr lang="nb-NO" dirty="0" smtClean="0"/>
              <a:t>, eller kreeres dynamisk gjennom </a:t>
            </a:r>
            <a:r>
              <a:rPr lang="nb-NO" dirty="0" err="1" smtClean="0"/>
              <a:t>PersistentVolumeClaims</a:t>
            </a:r>
            <a:r>
              <a:rPr lang="nb-NO" dirty="0" smtClean="0"/>
              <a:t> og </a:t>
            </a:r>
            <a:r>
              <a:rPr lang="nb-NO" dirty="0" err="1" smtClean="0"/>
              <a:t>StorageClasses</a:t>
            </a:r>
            <a:endParaRPr lang="nb-NO" dirty="0" smtClean="0"/>
          </a:p>
          <a:p>
            <a:pPr lvl="1"/>
            <a:r>
              <a:rPr lang="nb-NO" dirty="0" smtClean="0"/>
              <a:t>Merk: PV er </a:t>
            </a:r>
            <a:r>
              <a:rPr lang="nb-NO" dirty="0" err="1" smtClean="0"/>
              <a:t>cluster-wide</a:t>
            </a:r>
            <a:endParaRPr lang="nb-NO" dirty="0" smtClean="0"/>
          </a:p>
          <a:p>
            <a:r>
              <a:rPr lang="nb-NO" dirty="0" smtClean="0"/>
              <a:t>Et </a:t>
            </a:r>
            <a:r>
              <a:rPr lang="nb-NO" dirty="0" err="1" smtClean="0"/>
              <a:t>PersistentVolumeClaim</a:t>
            </a:r>
            <a:r>
              <a:rPr lang="nb-NO" baseline="30000" dirty="0" smtClean="0"/>
              <a:t>(2)</a:t>
            </a:r>
            <a:r>
              <a:rPr lang="nb-NO" dirty="0" smtClean="0"/>
              <a:t> objekt er en </a:t>
            </a:r>
            <a:r>
              <a:rPr lang="nb-NO" i="1" dirty="0" smtClean="0"/>
              <a:t>forespørsel</a:t>
            </a:r>
            <a:r>
              <a:rPr lang="nb-NO" dirty="0" smtClean="0"/>
              <a:t> for lagring for en </a:t>
            </a:r>
            <a:r>
              <a:rPr lang="nb-NO" dirty="0" err="1" smtClean="0"/>
              <a:t>workload</a:t>
            </a:r>
            <a:endParaRPr lang="nb-NO" dirty="0" smtClean="0"/>
          </a:p>
          <a:p>
            <a:pPr lvl="1"/>
            <a:r>
              <a:rPr lang="nb-NO" dirty="0" smtClean="0"/>
              <a:t>Merk: PVC er </a:t>
            </a:r>
            <a:r>
              <a:rPr lang="nb-NO" dirty="0" err="1" smtClean="0"/>
              <a:t>namespaced</a:t>
            </a:r>
            <a:endParaRPr lang="nb-NO" dirty="0" smtClean="0"/>
          </a:p>
          <a:p>
            <a:pPr lvl="1"/>
            <a:r>
              <a:rPr lang="nb-NO" dirty="0" smtClean="0"/>
              <a:t>Kan ses på som CPU og RAM </a:t>
            </a:r>
            <a:r>
              <a:rPr lang="nb-NO" dirty="0" err="1" smtClean="0"/>
              <a:t>request</a:t>
            </a:r>
            <a:r>
              <a:rPr lang="nb-NO" dirty="0" smtClean="0"/>
              <a:t>/limits, men for lagring</a:t>
            </a:r>
          </a:p>
          <a:p>
            <a:r>
              <a:rPr lang="nb-NO" dirty="0" smtClean="0"/>
              <a:t>Et </a:t>
            </a:r>
            <a:r>
              <a:rPr lang="nb-NO" dirty="0" err="1" smtClean="0"/>
              <a:t>StorageClass</a:t>
            </a:r>
            <a:r>
              <a:rPr lang="nb-NO" dirty="0" smtClean="0"/>
              <a:t> objekt henger sammen med den underliggende infrastrukturen</a:t>
            </a:r>
          </a:p>
          <a:p>
            <a:pPr lvl="1"/>
            <a:r>
              <a:rPr lang="nb-NO" dirty="0" smtClean="0"/>
              <a:t>E.g. lokal HDD, </a:t>
            </a:r>
            <a:r>
              <a:rPr lang="nb-NO" dirty="0" err="1" smtClean="0"/>
              <a:t>Azure</a:t>
            </a:r>
            <a:r>
              <a:rPr lang="nb-NO" dirty="0" smtClean="0"/>
              <a:t> Disk, </a:t>
            </a:r>
            <a:r>
              <a:rPr lang="nb-NO" dirty="0" err="1" smtClean="0"/>
              <a:t>VMware</a:t>
            </a:r>
            <a:r>
              <a:rPr lang="nb-NO" dirty="0" smtClean="0"/>
              <a:t>,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34" y="4633184"/>
            <a:ext cx="1863043" cy="15044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81634" y="3846360"/>
            <a:ext cx="1863043" cy="45905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600" dirty="0" err="1" smtClean="0">
                <a:solidFill>
                  <a:schemeClr val="tx2"/>
                </a:solidFill>
              </a:rPr>
              <a:t>StorageClass</a:t>
            </a:r>
            <a:endParaRPr lang="nb-NO" sz="16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81634" y="2910650"/>
            <a:ext cx="1863043" cy="45905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600" dirty="0" err="1" smtClean="0">
                <a:solidFill>
                  <a:schemeClr val="tx2"/>
                </a:solidFill>
              </a:rPr>
              <a:t>PersistentVolume</a:t>
            </a:r>
            <a:endParaRPr lang="nb-NO" sz="16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1634" y="1974940"/>
            <a:ext cx="1863043" cy="45905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 smtClean="0">
                <a:solidFill>
                  <a:schemeClr val="tx2"/>
                </a:solidFill>
              </a:rPr>
              <a:t>PersistentVolumeClaim</a:t>
            </a:r>
            <a:endParaRPr lang="nb-NO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1634" y="1040684"/>
            <a:ext cx="1863043" cy="459059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 smtClean="0">
                <a:solidFill>
                  <a:schemeClr val="tx2"/>
                </a:solidFill>
              </a:rPr>
              <a:t>Workload</a:t>
            </a:r>
            <a:endParaRPr lang="nb-NO" sz="12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9" idx="0"/>
          </p:cNvCxnSpPr>
          <p:nvPr/>
        </p:nvCxnSpPr>
        <p:spPr>
          <a:xfrm>
            <a:off x="9213156" y="1499743"/>
            <a:ext cx="0" cy="47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8" idx="0"/>
          </p:cNvCxnSpPr>
          <p:nvPr/>
        </p:nvCxnSpPr>
        <p:spPr>
          <a:xfrm>
            <a:off x="9213156" y="2433999"/>
            <a:ext cx="0" cy="47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7" idx="0"/>
          </p:cNvCxnSpPr>
          <p:nvPr/>
        </p:nvCxnSpPr>
        <p:spPr>
          <a:xfrm>
            <a:off x="9213156" y="3369709"/>
            <a:ext cx="0" cy="47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0"/>
          </p:cNvCxnSpPr>
          <p:nvPr/>
        </p:nvCxnSpPr>
        <p:spPr>
          <a:xfrm>
            <a:off x="9213156" y="4305419"/>
            <a:ext cx="0" cy="32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14018" y="1598115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spesifiserer</a:t>
            </a:r>
            <a:endParaRPr lang="nb-NO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214018" y="2528573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binder seg til</a:t>
            </a:r>
            <a:endParaRPr lang="nb-NO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9214018" y="3467019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bruker spesifikasjonen til</a:t>
            </a:r>
            <a:endParaRPr lang="nb-NO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213155" y="430541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</a:t>
            </a:r>
            <a:r>
              <a:rPr lang="nb-NO" sz="1200" dirty="0" smtClean="0"/>
              <a:t>eker mot</a:t>
            </a:r>
            <a:endParaRPr lang="nb-NO" sz="1200" dirty="0"/>
          </a:p>
        </p:txBody>
      </p:sp>
      <p:sp>
        <p:nvSpPr>
          <p:cNvPr id="24" name="Rectangle 23"/>
          <p:cNvSpPr/>
          <p:nvPr/>
        </p:nvSpPr>
        <p:spPr>
          <a:xfrm>
            <a:off x="610234" y="5805265"/>
            <a:ext cx="7671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>
                <a:hlinkClick r:id="rId3"/>
              </a:rPr>
              <a:t>https://kubernetes.io/docs/concepts/storage/persistent-volumes/ - </a:t>
            </a:r>
            <a:endParaRPr lang="nb-NO" sz="1200" dirty="0" smtClean="0"/>
          </a:p>
          <a:p>
            <a:pPr marL="228600" indent="-228600">
              <a:buAutoNum type="arabicParenR"/>
            </a:pPr>
            <a:r>
              <a:rPr lang="nb-NO" sz="1200" dirty="0" smtClean="0">
                <a:hlinkClick r:id="rId4"/>
              </a:rPr>
              <a:t>https://kubernetes.io/docs/concepts/storage/persistent-volumes/#persistentvolumeclaims</a:t>
            </a:r>
            <a:endParaRPr lang="nb-NO" sz="12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6996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StorageClass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Et </a:t>
            </a:r>
            <a:r>
              <a:rPr lang="nb-NO" dirty="0" err="1" smtClean="0"/>
              <a:t>StorageClass</a:t>
            </a:r>
            <a:r>
              <a:rPr lang="nb-NO" baseline="30000" dirty="0" smtClean="0"/>
              <a:t>(1)</a:t>
            </a:r>
            <a:r>
              <a:rPr lang="nb-NO" dirty="0" smtClean="0"/>
              <a:t> objekt er ment å mappe til forskjellige typer lagringskapabiliteter i den underliggende infrastrukturen</a:t>
            </a:r>
          </a:p>
          <a:p>
            <a:r>
              <a:rPr lang="nb-NO" dirty="0" smtClean="0"/>
              <a:t>Hver SC tilhører en </a:t>
            </a:r>
            <a:r>
              <a:rPr lang="nb-NO" dirty="0" err="1" smtClean="0"/>
              <a:t>provisioner</a:t>
            </a:r>
            <a:r>
              <a:rPr lang="nb-NO" baseline="30000" dirty="0" smtClean="0"/>
              <a:t>(2)</a:t>
            </a:r>
            <a:r>
              <a:rPr lang="nb-NO" dirty="0" smtClean="0"/>
              <a:t> som igjen avgjør hvilken </a:t>
            </a:r>
            <a:r>
              <a:rPr lang="nb-NO" i="1" dirty="0" err="1" smtClean="0"/>
              <a:t>volume</a:t>
            </a:r>
            <a:r>
              <a:rPr lang="nb-NO" i="1" dirty="0" smtClean="0"/>
              <a:t> </a:t>
            </a:r>
            <a:r>
              <a:rPr lang="nb-NO" i="1" dirty="0" err="1" smtClean="0"/>
              <a:t>plugin</a:t>
            </a:r>
            <a:r>
              <a:rPr lang="nb-NO" baseline="30000" dirty="0" smtClean="0"/>
              <a:t>(3)</a:t>
            </a:r>
            <a:r>
              <a:rPr lang="nb-NO" dirty="0" smtClean="0"/>
              <a:t> som brukes for å </a:t>
            </a:r>
            <a:r>
              <a:rPr lang="nb-NO" dirty="0" err="1" smtClean="0"/>
              <a:t>provisjonere</a:t>
            </a:r>
            <a:r>
              <a:rPr lang="nb-NO" dirty="0" smtClean="0"/>
              <a:t> </a:t>
            </a:r>
            <a:r>
              <a:rPr lang="nb-NO" dirty="0" err="1" smtClean="0"/>
              <a:t>PV’er</a:t>
            </a:r>
            <a:endParaRPr lang="nb-NO" dirty="0" smtClean="0"/>
          </a:p>
          <a:p>
            <a:pPr lvl="1"/>
            <a:r>
              <a:rPr lang="nb-NO" dirty="0" err="1" smtClean="0"/>
              <a:t>Vendor</a:t>
            </a:r>
            <a:r>
              <a:rPr lang="nb-NO" dirty="0" smtClean="0"/>
              <a:t> spesifikt og implementerer CSI</a:t>
            </a:r>
            <a:r>
              <a:rPr lang="nb-NO" baseline="30000" dirty="0" smtClean="0"/>
              <a:t>(4)</a:t>
            </a:r>
          </a:p>
          <a:p>
            <a:r>
              <a:rPr lang="nb-NO" dirty="0" smtClean="0">
                <a:latin typeface="Consolas" panose="020B0609020204030204" pitchFamily="49" charset="0"/>
              </a:rPr>
              <a:t>.</a:t>
            </a:r>
            <a:r>
              <a:rPr lang="nb-NO" dirty="0" err="1" smtClean="0">
                <a:latin typeface="Consolas" panose="020B0609020204030204" pitchFamily="49" charset="0"/>
              </a:rPr>
              <a:t>volumeBindingMode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smtClean="0"/>
              <a:t>spesifiserer når </a:t>
            </a:r>
            <a:r>
              <a:rPr lang="nb-NO" u="sng" dirty="0" err="1" smtClean="0"/>
              <a:t>volume</a:t>
            </a:r>
            <a:r>
              <a:rPr lang="nb-NO" u="sng" dirty="0" smtClean="0"/>
              <a:t> binding </a:t>
            </a:r>
            <a:r>
              <a:rPr lang="nb-NO" dirty="0" smtClean="0"/>
              <a:t>og </a:t>
            </a:r>
            <a:r>
              <a:rPr lang="nb-NO" u="sng" dirty="0" smtClean="0"/>
              <a:t>dynamisk </a:t>
            </a:r>
            <a:r>
              <a:rPr lang="nb-NO" u="sng" dirty="0" err="1" smtClean="0"/>
              <a:t>provisjonering</a:t>
            </a:r>
            <a:r>
              <a:rPr lang="nb-NO" dirty="0" smtClean="0"/>
              <a:t> skal forekomme:</a:t>
            </a:r>
          </a:p>
          <a:p>
            <a:pPr lvl="1"/>
            <a:r>
              <a:rPr lang="nb-NO" dirty="0" smtClean="0"/>
              <a:t>Immediate (</a:t>
            </a:r>
            <a:r>
              <a:rPr lang="nb-NO" dirty="0" err="1" smtClean="0"/>
              <a:t>default</a:t>
            </a:r>
            <a:r>
              <a:rPr lang="nb-NO" dirty="0" smtClean="0"/>
              <a:t>): begge skjer ved kreering av en PVC</a:t>
            </a:r>
          </a:p>
          <a:p>
            <a:pPr lvl="2"/>
            <a:r>
              <a:rPr lang="nb-NO" dirty="0" smtClean="0"/>
              <a:t>Med enkelte </a:t>
            </a:r>
            <a:r>
              <a:rPr lang="nb-NO" dirty="0" err="1" smtClean="0"/>
              <a:t>storage</a:t>
            </a:r>
            <a:r>
              <a:rPr lang="nb-NO" dirty="0" smtClean="0"/>
              <a:t> </a:t>
            </a:r>
            <a:r>
              <a:rPr lang="nb-NO" dirty="0" err="1" smtClean="0"/>
              <a:t>backends</a:t>
            </a:r>
            <a:r>
              <a:rPr lang="nb-NO" dirty="0" smtClean="0"/>
              <a:t> som ikke er tilgjengelig for alle noder kan dette føre til </a:t>
            </a:r>
            <a:r>
              <a:rPr lang="nb-NO" dirty="0" err="1" smtClean="0"/>
              <a:t>unschedulable</a:t>
            </a:r>
            <a:r>
              <a:rPr lang="nb-NO" dirty="0" smtClean="0"/>
              <a:t> </a:t>
            </a:r>
            <a:r>
              <a:rPr lang="nb-NO" dirty="0" err="1" smtClean="0"/>
              <a:t>Pods</a:t>
            </a:r>
            <a:endParaRPr lang="nb-NO" dirty="0" smtClean="0"/>
          </a:p>
          <a:p>
            <a:pPr lvl="1"/>
            <a:r>
              <a:rPr lang="nb-NO" dirty="0" err="1" smtClean="0"/>
              <a:t>WaitForFirstConsumer</a:t>
            </a:r>
            <a:r>
              <a:rPr lang="nb-NO" dirty="0" smtClean="0"/>
              <a:t>: forsinker denne prosessen inntil en Pod som bruker en aktuell PVC er kreert</a:t>
            </a:r>
          </a:p>
          <a:p>
            <a:r>
              <a:rPr lang="nb-NO" dirty="0" smtClean="0"/>
              <a:t>Merk at i </a:t>
            </a:r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storage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må </a:t>
            </a:r>
            <a:r>
              <a:rPr lang="nb-NO" dirty="0" err="1" smtClean="0"/>
              <a:t>PV’er</a:t>
            </a:r>
            <a:r>
              <a:rPr lang="nb-NO" dirty="0" smtClean="0"/>
              <a:t> være pre-</a:t>
            </a:r>
            <a:r>
              <a:rPr lang="nb-NO" dirty="0" err="1" smtClean="0"/>
              <a:t>provisjonert</a:t>
            </a:r>
            <a:endParaRPr lang="nb-NO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storage.k8s.io/v1</a:t>
            </a:r>
          </a:p>
          <a:p>
            <a:pPr marL="0" indent="0">
              <a:buNone/>
            </a:pP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</a:t>
            </a:r>
            <a:endParaRPr lang="nb-NO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nfs</a:t>
            </a:r>
            <a:endParaRPr lang="nb-NO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provisioner</a:t>
            </a:r>
            <a:r>
              <a:rPr lang="nb-NO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nfs</a:t>
            </a:r>
            <a:endParaRPr lang="nb-NO" sz="1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parameters:</a:t>
            </a: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server: 192.168.0.5</a:t>
            </a: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shared</a:t>
            </a:r>
            <a:endParaRPr lang="nb-NO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readOnly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«false»</a:t>
            </a:r>
          </a:p>
          <a:p>
            <a:pPr marL="0" indent="0">
              <a:buNone/>
            </a:pP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storage.k8s.io/v1</a:t>
            </a:r>
          </a:p>
          <a:p>
            <a:pPr marL="0" indent="0">
              <a:buNone/>
            </a:pP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</a:t>
            </a:r>
            <a:endParaRPr lang="nb-NO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local-storage</a:t>
            </a:r>
            <a:endParaRPr lang="nb-NO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provisioner</a:t>
            </a:r>
            <a:r>
              <a:rPr lang="nb-NO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kubernetes.io/</a:t>
            </a:r>
            <a:r>
              <a:rPr lang="nb-NO" sz="1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no-provisioner</a:t>
            </a:r>
            <a:r>
              <a:rPr lang="nb-NO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nb-NO" sz="1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sz="12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Local</a:t>
            </a:r>
            <a:endParaRPr lang="nb-NO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volumeBindingMode</a:t>
            </a:r>
            <a:r>
              <a:rPr lang="nb-NO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WaitForFirstConsumer</a:t>
            </a:r>
            <a:endParaRPr lang="nb-NO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4652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 smtClean="0"/>
              <a:t>1) </a:t>
            </a:r>
            <a:r>
              <a:rPr lang="nb-NO" sz="1200" dirty="0" smtClean="0">
                <a:hlinkClick r:id="rId3"/>
              </a:rPr>
              <a:t>https://kubernetes.io/docs/concepts/storage/storage-classes</a:t>
            </a:r>
            <a:endParaRPr lang="nb-NO" sz="1200" dirty="0" smtClean="0">
              <a:hlinkClick r:id="rId4"/>
            </a:endParaRPr>
          </a:p>
          <a:p>
            <a:r>
              <a:rPr lang="nb-NO" sz="1200" dirty="0" smtClean="0"/>
              <a:t>2) </a:t>
            </a:r>
            <a:r>
              <a:rPr lang="nb-NO" sz="1200" dirty="0" smtClean="0">
                <a:hlinkClick r:id="rId4"/>
              </a:rPr>
              <a:t>https://kubernetes.io/docs/concepts/storage/storage-classes/#provisioner</a:t>
            </a:r>
            <a:endParaRPr lang="nb-NO" sz="1200" dirty="0" smtClean="0"/>
          </a:p>
          <a:p>
            <a:r>
              <a:rPr lang="nb-NO" sz="1200" dirty="0" smtClean="0"/>
              <a:t>3) </a:t>
            </a:r>
            <a:r>
              <a:rPr lang="nb-NO" sz="1200" dirty="0" smtClean="0">
                <a:hlinkClick r:id="rId5"/>
              </a:rPr>
              <a:t>https://github.com/kubernetes/community/blob/master/sig-storage/volume-plugin-faq.md - </a:t>
            </a:r>
            <a:endParaRPr lang="nb-NO" sz="1200" dirty="0" smtClean="0"/>
          </a:p>
          <a:p>
            <a:r>
              <a:rPr lang="nb-NO" sz="1200" dirty="0" smtClean="0"/>
              <a:t>4) </a:t>
            </a:r>
            <a:r>
              <a:rPr lang="nb-NO" sz="1200" dirty="0" smtClean="0">
                <a:hlinkClick r:id="rId6"/>
              </a:rPr>
              <a:t>https://github.com/container-storage-interface/spec/blob/master/spec.md - 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1376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PV</a:t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Et PV</a:t>
            </a:r>
            <a:r>
              <a:rPr lang="nb-NO" baseline="30000" dirty="0" smtClean="0"/>
              <a:t>(1) </a:t>
            </a:r>
            <a:r>
              <a:rPr lang="nb-NO" dirty="0" smtClean="0"/>
              <a:t>objekt er en allokert del av den tilgjengelige lagringsplassen i </a:t>
            </a:r>
            <a:r>
              <a:rPr lang="nb-NO" dirty="0" err="1" smtClean="0"/>
              <a:t>clusteret</a:t>
            </a:r>
            <a:endParaRPr lang="nb-NO" dirty="0" smtClean="0"/>
          </a:p>
          <a:p>
            <a:r>
              <a:rPr lang="nb-NO" dirty="0" smtClean="0"/>
              <a:t>Har en livssyklus sammen med PVC som er uavhengig av </a:t>
            </a:r>
            <a:r>
              <a:rPr lang="nb-NO" dirty="0" err="1" smtClean="0"/>
              <a:t>Pods</a:t>
            </a:r>
            <a:r>
              <a:rPr lang="nb-NO" dirty="0" smtClean="0"/>
              <a:t> som bruker den:</a:t>
            </a:r>
          </a:p>
          <a:p>
            <a:pPr lvl="1"/>
            <a:r>
              <a:rPr lang="nb-NO" dirty="0" err="1" smtClean="0"/>
              <a:t>Provisjonering</a:t>
            </a:r>
            <a:r>
              <a:rPr lang="nb-NO" dirty="0" smtClean="0"/>
              <a:t> (statisk eller dynamisk)</a:t>
            </a:r>
          </a:p>
          <a:p>
            <a:pPr lvl="1"/>
            <a:r>
              <a:rPr lang="nb-NO" dirty="0" smtClean="0"/>
              <a:t>Binding (PVC objekt matcher en PV)</a:t>
            </a:r>
          </a:p>
          <a:p>
            <a:pPr lvl="1"/>
            <a:r>
              <a:rPr lang="nb-NO" dirty="0" smtClean="0"/>
              <a:t>Using (PVC bind er eksklusiv, 1-til-1, gjeldende til Pod terminerer)</a:t>
            </a:r>
          </a:p>
          <a:p>
            <a:r>
              <a:rPr lang="nb-NO" dirty="0" smtClean="0"/>
              <a:t>Volume mode spesifiserer:</a:t>
            </a:r>
          </a:p>
          <a:p>
            <a:pPr lvl="1"/>
            <a:r>
              <a:rPr lang="nb-NO" dirty="0" err="1" smtClean="0"/>
              <a:t>Filesystem</a:t>
            </a:r>
            <a:r>
              <a:rPr lang="nb-NO" dirty="0" smtClean="0"/>
              <a:t> (</a:t>
            </a:r>
            <a:r>
              <a:rPr lang="nb-NO" dirty="0" err="1" smtClean="0"/>
              <a:t>default</a:t>
            </a:r>
            <a:r>
              <a:rPr lang="nb-NO" dirty="0" smtClean="0"/>
              <a:t>): </a:t>
            </a:r>
            <a:r>
              <a:rPr lang="nb-NO" dirty="0" err="1" smtClean="0"/>
              <a:t>mountes</a:t>
            </a:r>
            <a:r>
              <a:rPr lang="nb-NO" dirty="0" smtClean="0"/>
              <a:t> i </a:t>
            </a:r>
            <a:r>
              <a:rPr lang="nb-NO" dirty="0" err="1" smtClean="0"/>
              <a:t>Pods</a:t>
            </a:r>
            <a:r>
              <a:rPr lang="nb-NO" dirty="0" smtClean="0"/>
              <a:t> som en mappe</a:t>
            </a:r>
          </a:p>
          <a:p>
            <a:pPr lvl="1"/>
            <a:r>
              <a:rPr lang="nb-NO" dirty="0" smtClean="0"/>
              <a:t>Block: </a:t>
            </a:r>
            <a:r>
              <a:rPr lang="nb-NO" dirty="0" err="1" smtClean="0"/>
              <a:t>Raw</a:t>
            </a:r>
            <a:r>
              <a:rPr lang="nb-NO" dirty="0" smtClean="0"/>
              <a:t> 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device</a:t>
            </a:r>
            <a:r>
              <a:rPr lang="nb-NO" dirty="0" smtClean="0"/>
              <a:t> (ingen FS </a:t>
            </a:r>
            <a:r>
              <a:rPr lang="nb-NO" dirty="0" err="1" smtClean="0"/>
              <a:t>layers</a:t>
            </a:r>
            <a:r>
              <a:rPr lang="nb-NO" dirty="0" smtClean="0"/>
              <a:t> – må håndteres av applikasjonen i containeren)</a:t>
            </a:r>
          </a:p>
          <a:p>
            <a:r>
              <a:rPr lang="nb-NO" dirty="0" err="1" smtClean="0"/>
              <a:t>AccessMode</a:t>
            </a:r>
            <a:r>
              <a:rPr lang="nb-NO" baseline="30000" dirty="0" smtClean="0"/>
              <a:t>(2) </a:t>
            </a:r>
            <a:r>
              <a:rPr lang="nb-NO" dirty="0" smtClean="0"/>
              <a:t>spesifiserer (mutual </a:t>
            </a:r>
            <a:r>
              <a:rPr lang="nb-NO" dirty="0" err="1" smtClean="0"/>
              <a:t>exclusive</a:t>
            </a:r>
            <a:r>
              <a:rPr lang="nb-NO" dirty="0" smtClean="0"/>
              <a:t> – kun </a:t>
            </a:r>
            <a:r>
              <a:rPr lang="nb-NO" dirty="0" err="1" smtClean="0"/>
              <a:t>èn</a:t>
            </a:r>
            <a:r>
              <a:rPr lang="nb-NO" dirty="0" smtClean="0"/>
              <a:t> modus brukes når den </a:t>
            </a:r>
            <a:r>
              <a:rPr lang="nb-NO" dirty="0" err="1" smtClean="0"/>
              <a:t>mountes</a:t>
            </a:r>
            <a:r>
              <a:rPr lang="nb-NO" dirty="0" smtClean="0"/>
              <a:t> til noden):</a:t>
            </a:r>
            <a:endParaRPr lang="nb-NO" dirty="0"/>
          </a:p>
          <a:p>
            <a:pPr lvl="1"/>
            <a:r>
              <a:rPr lang="nb-NO" dirty="0" err="1"/>
              <a:t>ReadWriteOnce</a:t>
            </a:r>
            <a:r>
              <a:rPr lang="nb-NO" dirty="0"/>
              <a:t> (</a:t>
            </a:r>
            <a:r>
              <a:rPr lang="nb-NO" dirty="0" smtClean="0"/>
              <a:t>RWO): r/w </a:t>
            </a:r>
            <a:r>
              <a:rPr lang="nb-NO" dirty="0" err="1"/>
              <a:t>mount</a:t>
            </a:r>
            <a:r>
              <a:rPr lang="nb-NO" dirty="0"/>
              <a:t> av </a:t>
            </a:r>
            <a:r>
              <a:rPr lang="nb-NO" dirty="0" err="1"/>
              <a:t>èn</a:t>
            </a:r>
            <a:r>
              <a:rPr lang="nb-NO" dirty="0"/>
              <a:t> node</a:t>
            </a:r>
          </a:p>
          <a:p>
            <a:pPr lvl="1"/>
            <a:r>
              <a:rPr lang="nb-NO" dirty="0" err="1"/>
              <a:t>ReadOnlyMany</a:t>
            </a:r>
            <a:r>
              <a:rPr lang="nb-NO" dirty="0"/>
              <a:t> (</a:t>
            </a:r>
            <a:r>
              <a:rPr lang="nb-NO" dirty="0" smtClean="0"/>
              <a:t>ROX): Read-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/>
              <a:t>mount</a:t>
            </a:r>
            <a:r>
              <a:rPr lang="nb-NO" dirty="0"/>
              <a:t> av flere noder</a:t>
            </a:r>
          </a:p>
          <a:p>
            <a:pPr lvl="1"/>
            <a:r>
              <a:rPr lang="nb-NO" dirty="0" err="1"/>
              <a:t>ReadWriteMany</a:t>
            </a:r>
            <a:r>
              <a:rPr lang="nb-NO" dirty="0"/>
              <a:t> (</a:t>
            </a:r>
            <a:r>
              <a:rPr lang="nb-NO" dirty="0" smtClean="0"/>
              <a:t>RWX): r/w </a:t>
            </a:r>
            <a:r>
              <a:rPr lang="nb-NO" dirty="0" err="1"/>
              <a:t>mount</a:t>
            </a:r>
            <a:r>
              <a:rPr lang="nb-NO" dirty="0"/>
              <a:t> av flere noder</a:t>
            </a:r>
          </a:p>
          <a:p>
            <a:pPr lvl="1"/>
            <a:r>
              <a:rPr lang="nb-NO" dirty="0" err="1"/>
              <a:t>ReadWriteOncePod</a:t>
            </a:r>
            <a:r>
              <a:rPr lang="nb-NO" dirty="0"/>
              <a:t> (</a:t>
            </a:r>
            <a:r>
              <a:rPr lang="nb-NO" dirty="0" smtClean="0"/>
              <a:t>ROP – v.1.27 beta): r/w </a:t>
            </a:r>
            <a:r>
              <a:rPr lang="nb-NO" dirty="0" err="1"/>
              <a:t>mount</a:t>
            </a:r>
            <a:r>
              <a:rPr lang="nb-NO" dirty="0"/>
              <a:t> av </a:t>
            </a:r>
            <a:r>
              <a:rPr lang="nb-NO" dirty="0" err="1"/>
              <a:t>èn</a:t>
            </a:r>
            <a:r>
              <a:rPr lang="nb-NO" dirty="0"/>
              <a:t> </a:t>
            </a:r>
            <a:r>
              <a:rPr lang="nb-NO" dirty="0" smtClean="0"/>
              <a:t>Pod</a:t>
            </a:r>
          </a:p>
          <a:p>
            <a:r>
              <a:rPr lang="nb-NO" dirty="0" err="1" smtClean="0"/>
              <a:t>Reclaim</a:t>
            </a:r>
            <a:r>
              <a:rPr lang="nb-NO" dirty="0" smtClean="0"/>
              <a:t> policy spesifiserer:</a:t>
            </a:r>
          </a:p>
          <a:p>
            <a:pPr lvl="1"/>
            <a:r>
              <a:rPr lang="nb-NO" dirty="0" err="1" smtClean="0"/>
              <a:t>Retain</a:t>
            </a:r>
            <a:r>
              <a:rPr lang="nb-NO" dirty="0" smtClean="0"/>
              <a:t>: manuell gjenvinning (data består, men volumet kan ikke brukes av andre </a:t>
            </a:r>
            <a:r>
              <a:rPr lang="nb-NO" dirty="0" err="1" smtClean="0"/>
              <a:t>claims</a:t>
            </a:r>
            <a:r>
              <a:rPr lang="nb-NO" dirty="0" smtClean="0"/>
              <a:t> inntil det slettes)</a:t>
            </a:r>
          </a:p>
          <a:p>
            <a:pPr lvl="1"/>
            <a:r>
              <a:rPr lang="nb-NO" dirty="0" err="1" smtClean="0"/>
              <a:t>Recycle</a:t>
            </a:r>
            <a:r>
              <a:rPr lang="nb-NO" dirty="0" smtClean="0"/>
              <a:t>: samme som </a:t>
            </a:r>
            <a:r>
              <a:rPr lang="nb-NO" dirty="0" err="1" smtClean="0"/>
              <a:t>rm</a:t>
            </a:r>
            <a:r>
              <a:rPr lang="nb-NO" dirty="0"/>
              <a:t> </a:t>
            </a:r>
            <a:r>
              <a:rPr lang="nb-NO" dirty="0" smtClean="0"/>
              <a:t>–</a:t>
            </a:r>
            <a:r>
              <a:rPr lang="nb-NO" dirty="0" err="1" smtClean="0"/>
              <a:t>rf</a:t>
            </a:r>
            <a:r>
              <a:rPr lang="nb-NO" dirty="0" smtClean="0"/>
              <a:t> /</a:t>
            </a:r>
            <a:r>
              <a:rPr lang="nb-NO" dirty="0" err="1" smtClean="0"/>
              <a:t>thevolume</a:t>
            </a:r>
            <a:r>
              <a:rPr lang="nb-NO" dirty="0" smtClean="0"/>
              <a:t>/* (kun tilgjengelig i NFS og </a:t>
            </a:r>
            <a:r>
              <a:rPr lang="nb-NO" dirty="0" err="1" smtClean="0"/>
              <a:t>hostPath</a:t>
            </a:r>
            <a:r>
              <a:rPr lang="nb-NO" dirty="0" smtClean="0"/>
              <a:t>)</a:t>
            </a:r>
          </a:p>
          <a:p>
            <a:pPr lvl="1"/>
            <a:r>
              <a:rPr lang="nb-NO" dirty="0" err="1" smtClean="0"/>
              <a:t>Delete</a:t>
            </a:r>
            <a:r>
              <a:rPr lang="nb-NO" dirty="0" smtClean="0"/>
              <a:t>: sletter det assosierte volumet i underliggende infrastruktur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5868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https://kubernetes.io/docs/concepts/storage/persistent-volumes/ - </a:t>
            </a:r>
            <a:endParaRPr lang="nb-NO" sz="1200" dirty="0" smtClean="0"/>
          </a:p>
          <a:p>
            <a:pPr marL="228600" indent="-228600">
              <a:buFontTx/>
              <a:buAutoNum type="arabicParenR"/>
            </a:pPr>
            <a:r>
              <a:rPr lang="nb-NO" sz="1200" dirty="0" smtClean="0">
                <a:hlinkClick r:id="rId4"/>
              </a:rPr>
              <a:t>https://kubernetes.io/docs/concepts/storage/persistent-volumes/#access-modes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PersistentVolume</a:t>
            </a:r>
            <a:endParaRPr lang="nb-NO" sz="9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pv-demo-0</a:t>
            </a:r>
          </a:p>
          <a:p>
            <a:pPr marL="0" indent="0">
              <a:buNone/>
            </a:pP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capacity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10Gi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volumeMode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Filesystem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valgfritt: FS (</a:t>
            </a:r>
            <a:r>
              <a:rPr lang="nb-NO" sz="9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default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 eller Block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accessModes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ReadWriteOnce</a:t>
            </a:r>
            <a:endParaRPr lang="nb-NO" sz="9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persistentVolumeReclaimPolicy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Retain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storageClassName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9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local-storage</a:t>
            </a:r>
            <a:endParaRPr lang="nb-NO" sz="9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sz="9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/pv-demo-0	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sz="9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path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på noden (må eksistere)</a:t>
            </a:r>
            <a:endParaRPr lang="nb-NO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nodeAffinity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	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forteller PV hvilken node den skal bruke</a:t>
            </a:r>
            <a:endParaRPr lang="nb-NO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required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nodeSelectorTerms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-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matchExpressions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kubernetes.io/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hostname</a:t>
            </a:r>
            <a:endParaRPr lang="nb-NO" sz="9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operator: </a:t>
            </a:r>
            <a:r>
              <a:rPr lang="nb-NO" sz="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	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sz="9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NotIn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nb-NO" sz="9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Exists</a:t>
            </a:r>
            <a:r>
              <a:rPr lang="nb-NO" sz="9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nb-NO" sz="9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NotExists</a:t>
            </a:r>
            <a:endParaRPr lang="nb-NO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9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- k8s-node2</a:t>
            </a:r>
          </a:p>
          <a:p>
            <a:pPr marL="0" indent="0">
              <a:buNone/>
            </a:pPr>
            <a:r>
              <a:rPr lang="nb-NO" sz="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- k8s-node3</a:t>
            </a:r>
          </a:p>
        </p:txBody>
      </p:sp>
    </p:spTree>
    <p:extLst>
      <p:ext uri="{BB962C8B-B14F-4D97-AF65-F5344CB8AC3E}">
        <p14:creationId xmlns:p14="http://schemas.microsoft.com/office/powerpoint/2010/main" val="40939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PV</a:t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610235" y="1557338"/>
            <a:ext cx="10984229" cy="3319461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PV’s</a:t>
            </a:r>
            <a:r>
              <a:rPr lang="nb-NO" dirty="0" smtClean="0"/>
              <a:t> er implementert som </a:t>
            </a:r>
            <a:r>
              <a:rPr lang="nb-NO" dirty="0" err="1" smtClean="0"/>
              <a:t>plugins</a:t>
            </a:r>
            <a:r>
              <a:rPr lang="nb-NO" dirty="0" smtClean="0"/>
              <a:t>, f.eks.:</a:t>
            </a:r>
          </a:p>
          <a:p>
            <a:pPr lvl="1"/>
            <a:r>
              <a:rPr lang="nb-NO" dirty="0" err="1" smtClean="0"/>
              <a:t>hostPath</a:t>
            </a:r>
            <a:r>
              <a:rPr lang="nb-NO" dirty="0" smtClean="0"/>
              <a:t>: kun for testing på single node</a:t>
            </a:r>
          </a:p>
          <a:p>
            <a:pPr lvl="1"/>
            <a:r>
              <a:rPr lang="nb-NO" dirty="0" err="1" smtClean="0"/>
              <a:t>local</a:t>
            </a:r>
            <a:r>
              <a:rPr lang="nb-NO" dirty="0" smtClean="0"/>
              <a:t>: lagringsenheter på noden</a:t>
            </a:r>
          </a:p>
          <a:p>
            <a:pPr lvl="1"/>
            <a:r>
              <a:rPr lang="nb-NO" dirty="0" smtClean="0"/>
              <a:t>NFS</a:t>
            </a:r>
          </a:p>
          <a:p>
            <a:pPr lvl="1"/>
            <a:r>
              <a:rPr lang="nb-NO" dirty="0" smtClean="0"/>
              <a:t>CSI: finnes som en rekke implementasjoner med egne drivere</a:t>
            </a:r>
            <a:r>
              <a:rPr lang="nb-NO" baseline="30000" dirty="0" smtClean="0"/>
              <a:t>(1)</a:t>
            </a:r>
          </a:p>
          <a:p>
            <a:pPr lvl="2"/>
            <a:r>
              <a:rPr lang="nb-NO" dirty="0" smtClean="0"/>
              <a:t>Longhorn</a:t>
            </a:r>
          </a:p>
          <a:p>
            <a:pPr lvl="2"/>
            <a:r>
              <a:rPr lang="nb-NO" dirty="0" err="1" smtClean="0"/>
              <a:t>Cinder</a:t>
            </a:r>
            <a:endParaRPr lang="nb-NO" dirty="0" smtClean="0"/>
          </a:p>
          <a:p>
            <a:pPr lvl="2"/>
            <a:r>
              <a:rPr lang="nb-NO" dirty="0" err="1" smtClean="0"/>
              <a:t>Portworx</a:t>
            </a:r>
            <a:endParaRPr lang="nb-NO" dirty="0" smtClean="0"/>
          </a:p>
          <a:p>
            <a:r>
              <a:rPr lang="nb-NO" dirty="0" smtClean="0"/>
              <a:t>Et PV objekt har en av fire tilstander:</a:t>
            </a:r>
          </a:p>
          <a:p>
            <a:pPr lvl="1"/>
            <a:r>
              <a:rPr lang="nb-NO" dirty="0" err="1" smtClean="0"/>
              <a:t>Available</a:t>
            </a:r>
            <a:r>
              <a:rPr lang="nb-NO" dirty="0" smtClean="0"/>
              <a:t>: tilgjengelig og ledig for bruk</a:t>
            </a:r>
          </a:p>
          <a:p>
            <a:pPr lvl="1"/>
            <a:r>
              <a:rPr lang="nb-NO" dirty="0" err="1" smtClean="0"/>
              <a:t>Bound</a:t>
            </a:r>
            <a:r>
              <a:rPr lang="nb-NO" dirty="0" smtClean="0"/>
              <a:t>: bundet til et </a:t>
            </a:r>
            <a:r>
              <a:rPr lang="nb-NO" dirty="0" err="1" smtClean="0"/>
              <a:t>claim</a:t>
            </a:r>
            <a:r>
              <a:rPr lang="nb-NO" dirty="0" smtClean="0"/>
              <a:t> (PVC)</a:t>
            </a:r>
          </a:p>
          <a:p>
            <a:pPr lvl="1"/>
            <a:r>
              <a:rPr lang="nb-NO" dirty="0" err="1" smtClean="0"/>
              <a:t>Released</a:t>
            </a:r>
            <a:r>
              <a:rPr lang="nb-NO" dirty="0" smtClean="0"/>
              <a:t>: </a:t>
            </a:r>
            <a:r>
              <a:rPr lang="nb-NO" dirty="0" err="1" smtClean="0"/>
              <a:t>claim</a:t>
            </a:r>
            <a:r>
              <a:rPr lang="nb-NO" dirty="0" smtClean="0"/>
              <a:t> er slettet, men er ikke håndtert av </a:t>
            </a:r>
            <a:r>
              <a:rPr lang="nb-NO" dirty="0" err="1" smtClean="0"/>
              <a:t>clusteret</a:t>
            </a:r>
            <a:endParaRPr lang="nb-NO" dirty="0" smtClean="0"/>
          </a:p>
          <a:p>
            <a:pPr lvl="1"/>
            <a:r>
              <a:rPr lang="nb-NO" dirty="0" err="1" smtClean="0"/>
              <a:t>Failed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3839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nb-NO" sz="1200" dirty="0" smtClean="0">
                <a:hlinkClick r:id="rId3"/>
              </a:rPr>
              <a:t>https://kubernetes-csi.github.io/docs/drivers.html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610235" y="4876800"/>
            <a:ext cx="10984229" cy="928464"/>
          </a:xfrm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           CAPACITY   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 MODES   RECLAIM POLICY   STATUS   CLAIM                         </a:t>
            </a: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               AGE</a:t>
            </a:r>
          </a:p>
          <a:p>
            <a:pPr marL="0" indent="0">
              <a:buNone/>
            </a:pP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pvc-1b1f97a6   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8Gi        RWO 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Bound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dino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/data-kafka-0  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directpv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-min-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51d</a:t>
            </a:r>
          </a:p>
          <a:p>
            <a:pPr marL="0" indent="0">
              <a:buNone/>
            </a:pP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pvc-1fbac936   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8Gi        RWO 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Bound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dino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/data-kafka-zookeeper-0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directpv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-min-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51d</a:t>
            </a:r>
          </a:p>
          <a:p>
            <a:pPr marL="0" indent="0">
              <a:buNone/>
            </a:pPr>
            <a:r>
              <a:rPr lang="nb-NO" sz="11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pvc-dd46cd45   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8Gi        RWO 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Bound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dino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/data-kafka-1             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directpv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-min-</a:t>
            </a:r>
            <a:r>
              <a:rPr lang="nb-NO" sz="11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io</a:t>
            </a:r>
            <a:r>
              <a:rPr lang="nb-NO" sz="1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51d</a:t>
            </a:r>
          </a:p>
          <a:p>
            <a:pPr marL="0" indent="0">
              <a:buNone/>
            </a:pPr>
            <a:endParaRPr lang="nb-NO" sz="11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PVC</a:t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PVC er en forespørsel om en gitt mengde lagringskapasitet hos en gitt PV</a:t>
            </a:r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.</a:t>
            </a:r>
            <a:r>
              <a:rPr lang="nb-NO" dirty="0" err="1" smtClean="0">
                <a:latin typeface="Consolas" panose="020B0609020204030204" pitchFamily="49" charset="0"/>
              </a:rPr>
              <a:t>spec.storageClassName</a:t>
            </a:r>
            <a:r>
              <a:rPr lang="nb-NO" dirty="0" smtClean="0"/>
              <a:t>: velger kun </a:t>
            </a:r>
            <a:r>
              <a:rPr lang="nb-NO" dirty="0" err="1" smtClean="0"/>
              <a:t>PV’er</a:t>
            </a:r>
            <a:r>
              <a:rPr lang="nb-NO" dirty="0" smtClean="0"/>
              <a:t> av samme klasse (ingen SC = </a:t>
            </a:r>
            <a:r>
              <a:rPr lang="nb-NO" dirty="0" err="1" smtClean="0">
                <a:latin typeface="Consolas" panose="020B0609020204030204" pitchFamily="49" charset="0"/>
              </a:rPr>
              <a:t>DefaultStorageClass</a:t>
            </a:r>
            <a:r>
              <a:rPr lang="nb-NO" dirty="0" smtClean="0"/>
              <a:t>, hvis den eksisterer)</a:t>
            </a:r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.</a:t>
            </a:r>
            <a:r>
              <a:rPr lang="nb-NO" dirty="0" err="1" smtClean="0">
                <a:latin typeface="Consolas" panose="020B0609020204030204" pitchFamily="49" charset="0"/>
              </a:rPr>
              <a:t>spec.selector</a:t>
            </a:r>
            <a:r>
              <a:rPr lang="nb-NO" dirty="0" smtClean="0"/>
              <a:t>: velger PV basert på </a:t>
            </a:r>
            <a:r>
              <a:rPr lang="nb-NO" dirty="0" err="1" smtClean="0"/>
              <a:t>labels</a:t>
            </a:r>
            <a:r>
              <a:rPr lang="nb-NO" dirty="0" smtClean="0"/>
              <a:t> (kan ikke brukes for dynamisk </a:t>
            </a:r>
            <a:r>
              <a:rPr lang="nb-NO" dirty="0" err="1" smtClean="0"/>
              <a:t>provisjonerte</a:t>
            </a:r>
            <a:r>
              <a:rPr lang="nb-NO" dirty="0" smtClean="0"/>
              <a:t> </a:t>
            </a:r>
            <a:r>
              <a:rPr lang="nb-NO" dirty="0" err="1" smtClean="0"/>
              <a:t>PV’er</a:t>
            </a:r>
            <a:r>
              <a:rPr lang="nb-NO" dirty="0" smtClean="0"/>
              <a:t>)</a:t>
            </a:r>
          </a:p>
          <a:p>
            <a:r>
              <a:rPr lang="nb-NO" dirty="0" smtClean="0"/>
              <a:t>Hvis </a:t>
            </a:r>
            <a:r>
              <a:rPr lang="nb-NO" dirty="0" err="1" smtClean="0"/>
              <a:t>clusteret</a:t>
            </a:r>
            <a:r>
              <a:rPr lang="nb-NO" dirty="0" smtClean="0"/>
              <a:t> er konfigurert med dynamisk </a:t>
            </a:r>
            <a:r>
              <a:rPr lang="nb-NO" dirty="0" err="1" smtClean="0"/>
              <a:t>provisjonering</a:t>
            </a:r>
            <a:r>
              <a:rPr lang="nb-NO" dirty="0" smtClean="0"/>
              <a:t> vil en PV kreeres basert på en PVC</a:t>
            </a:r>
          </a:p>
          <a:p>
            <a:pPr lvl="1"/>
            <a:r>
              <a:rPr lang="nb-NO" dirty="0" smtClean="0"/>
              <a:t>Ergo: når du spesifiserer en </a:t>
            </a:r>
            <a:r>
              <a:rPr lang="nb-NO" dirty="0" err="1" smtClean="0"/>
              <a:t>workload</a:t>
            </a:r>
            <a:r>
              <a:rPr lang="nb-NO" dirty="0" smtClean="0"/>
              <a:t> trenger du bare å definere en tilhørende PVC</a:t>
            </a:r>
          </a:p>
          <a:p>
            <a:r>
              <a:rPr lang="en-US" dirty="0" err="1" smtClean="0"/>
              <a:t>Ved</a:t>
            </a:r>
            <a:r>
              <a:rPr lang="en-US" dirty="0" smtClean="0"/>
              <a:t> </a:t>
            </a:r>
            <a:r>
              <a:rPr lang="en-US" dirty="0" err="1" smtClean="0"/>
              <a:t>statisk</a:t>
            </a:r>
            <a:r>
              <a:rPr lang="en-US" dirty="0" smtClean="0"/>
              <a:t> </a:t>
            </a:r>
            <a:r>
              <a:rPr lang="en-US" dirty="0" err="1" smtClean="0"/>
              <a:t>provisjonering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lønne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n-US" dirty="0" smtClean="0"/>
              <a:t> med pre-binds</a:t>
            </a:r>
          </a:p>
          <a:p>
            <a:pPr lvl="1"/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måte</a:t>
            </a:r>
            <a:r>
              <a:rPr lang="en-US" dirty="0" smtClean="0"/>
              <a:t> å </a:t>
            </a:r>
            <a:r>
              <a:rPr lang="en-US" dirty="0" err="1" smtClean="0"/>
              <a:t>reservere</a:t>
            </a:r>
            <a:r>
              <a:rPr lang="en-US" dirty="0" smtClean="0"/>
              <a:t> et PV </a:t>
            </a:r>
            <a:r>
              <a:rPr lang="en-US" dirty="0" err="1" smtClean="0"/>
              <a:t>på</a:t>
            </a:r>
            <a:endParaRPr lang="en-US" dirty="0" smtClean="0"/>
          </a:p>
          <a:p>
            <a:r>
              <a:rPr lang="nb-NO" dirty="0"/>
              <a:t>Volumer i </a:t>
            </a:r>
            <a:r>
              <a:rPr lang="nb-NO" dirty="0" err="1"/>
              <a:t>Pods</a:t>
            </a:r>
            <a:r>
              <a:rPr lang="nb-NO" dirty="0"/>
              <a:t> </a:t>
            </a:r>
            <a:r>
              <a:rPr lang="nb-NO" i="1" dirty="0" err="1"/>
              <a:t>mountes</a:t>
            </a:r>
            <a:r>
              <a:rPr lang="nb-NO" dirty="0"/>
              <a:t> til containeren</a:t>
            </a:r>
            <a:r>
              <a:rPr lang="nb-NO" baseline="30000" dirty="0"/>
              <a:t>(1)</a:t>
            </a:r>
            <a:r>
              <a:rPr lang="nb-NO" dirty="0"/>
              <a:t> slik at denne har en separat </a:t>
            </a:r>
            <a:r>
              <a:rPr lang="nb-NO" dirty="0" smtClean="0"/>
              <a:t>livssyklus</a:t>
            </a:r>
          </a:p>
          <a:p>
            <a:r>
              <a:rPr lang="nb-NO" dirty="0" smtClean="0"/>
              <a:t>PV og PVC er 1-1 </a:t>
            </a:r>
            <a:r>
              <a:rPr lang="nb-NO" dirty="0" err="1" smtClean="0"/>
              <a:t>bound</a:t>
            </a:r>
            <a:r>
              <a:rPr lang="nb-NO" dirty="0" smtClean="0"/>
              <a:t>, men flere </a:t>
            </a:r>
            <a:r>
              <a:rPr lang="nb-NO" dirty="0" err="1" smtClean="0"/>
              <a:t>PV’er</a:t>
            </a:r>
            <a:r>
              <a:rPr lang="nb-NO" dirty="0" smtClean="0"/>
              <a:t> kan peke til samme </a:t>
            </a:r>
            <a:r>
              <a:rPr lang="nb-NO" dirty="0" err="1" smtClean="0"/>
              <a:t>directory</a:t>
            </a:r>
            <a:r>
              <a:rPr lang="nb-NO" dirty="0" smtClean="0"/>
              <a:t> på noden</a:t>
            </a:r>
          </a:p>
          <a:p>
            <a:pPr lvl="1"/>
            <a:r>
              <a:rPr lang="nb-NO" dirty="0" smtClean="0"/>
              <a:t>Flere </a:t>
            </a:r>
            <a:r>
              <a:rPr lang="nb-NO" dirty="0" err="1" smtClean="0"/>
              <a:t>Pods</a:t>
            </a:r>
            <a:r>
              <a:rPr lang="nb-NO" dirty="0" smtClean="0"/>
              <a:t> får dermed tilgang til de samme filene</a:t>
            </a:r>
            <a:endParaRPr lang="nb-NO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765641"/>
          </a:xfrm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PersistentVolumeClaim</a:t>
            </a:r>
            <a:endParaRPr lang="nb-NO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pvc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accessModes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ReadWriteOnce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# må matche PV</a:t>
            </a:r>
            <a:endParaRPr lang="nb-NO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volumeMode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Filesystem</a:t>
            </a:r>
            <a:endParaRPr lang="nb-NO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requests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5Gi 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må være &lt;= ledig kapasitet i PV .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spec.capacity.storage</a:t>
            </a:r>
            <a:endParaRPr lang="nb-NO" sz="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storageClassName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local-storage</a:t>
            </a:r>
            <a:endParaRPr lang="nb-NO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#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selector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# 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matchLabels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#    </a:t>
            </a:r>
            <a:r>
              <a:rPr lang="nb-NO" sz="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release</a:t>
            </a: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 stable</a:t>
            </a:r>
          </a:p>
          <a:p>
            <a:pPr marL="0" indent="0">
              <a:buNone/>
            </a:pPr>
            <a:r>
              <a:rPr lang="nb-NO" sz="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volumeName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 </a:t>
            </a: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# Pre-bind, nyttig for pre-</a:t>
            </a:r>
            <a:r>
              <a:rPr lang="nb-NO" sz="800" dirty="0" err="1">
                <a:solidFill>
                  <a:srgbClr val="00B050"/>
                </a:solidFill>
                <a:latin typeface="Consolas" panose="020B0609020204030204" pitchFamily="49" charset="0"/>
              </a:rPr>
              <a:t>provisjonerte</a:t>
            </a:r>
            <a:r>
              <a:rPr lang="nb-NO" sz="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>
                <a:solidFill>
                  <a:srgbClr val="00B050"/>
                </a:solidFill>
                <a:latin typeface="Consolas" panose="020B0609020204030204" pitchFamily="49" charset="0"/>
              </a:rPr>
              <a:t>PV’er</a:t>
            </a:r>
            <a:endParaRPr lang="nb-NO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PersistentVolume</a:t>
            </a:r>
            <a:endParaRPr lang="nb-NO" sz="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capacity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10Gi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accessModes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- </a:t>
            </a:r>
            <a:r>
              <a:rPr lang="nb-NO" sz="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ReadWriteOnce</a:t>
            </a:r>
            <a:endParaRPr lang="nb-NO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local-storage</a:t>
            </a:r>
            <a:endParaRPr lang="nb-NO" sz="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claimRef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pvc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235" y="5805265"/>
            <a:ext cx="5420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 smtClean="0"/>
              <a:t>1) </a:t>
            </a:r>
            <a:r>
              <a:rPr lang="en-US" sz="1200" dirty="0" smtClean="0">
                <a:hlinkClick r:id="rId3"/>
              </a:rPr>
              <a:t>https://kubernetes.io/docs/tasks/configure-pod-container/configure-persistent-volume-storage/ - </a:t>
            </a:r>
            <a:endParaRPr lang="nb-NO" sz="1200" dirty="0" smtClean="0"/>
          </a:p>
        </p:txBody>
      </p:sp>
    </p:spTree>
    <p:extLst>
      <p:ext uri="{BB962C8B-B14F-4D97-AF65-F5344CB8AC3E}">
        <p14:creationId xmlns:p14="http://schemas.microsoft.com/office/powerpoint/2010/main" val="41330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StatefulSet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Som Deployments, men for applikasjoner med </a:t>
            </a:r>
            <a:r>
              <a:rPr lang="nb-NO" i="1" dirty="0" err="1" smtClean="0"/>
              <a:t>state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Hver Pod får til forskjell fra en Deployment en unik identifikator (for </a:t>
            </a:r>
            <a:r>
              <a:rPr lang="nb-NO" dirty="0" err="1" smtClean="0"/>
              <a:t>rescheduling</a:t>
            </a:r>
            <a:r>
              <a:rPr lang="nb-NO" dirty="0" smtClean="0"/>
              <a:t>)</a:t>
            </a:r>
          </a:p>
          <a:p>
            <a:pPr lvl="1"/>
            <a:r>
              <a:rPr lang="nb-NO" dirty="0" smtClean="0"/>
              <a:t>Om en Pod </a:t>
            </a:r>
            <a:r>
              <a:rPr lang="nb-NO" dirty="0" err="1" smtClean="0"/>
              <a:t>restartes</a:t>
            </a:r>
            <a:r>
              <a:rPr lang="nb-NO" dirty="0" smtClean="0"/>
              <a:t> brukes denne </a:t>
            </a:r>
            <a:r>
              <a:rPr lang="nb-NO" dirty="0" err="1" smtClean="0"/>
              <a:t>ID’en</a:t>
            </a:r>
            <a:r>
              <a:rPr lang="nb-NO" dirty="0" smtClean="0"/>
              <a:t> for å knytte den opp mot et eksisterende persistent volum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5179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 smtClean="0"/>
              <a:t>1) </a:t>
            </a:r>
            <a:r>
              <a:rPr lang="nb-NO" sz="1200" dirty="0" smtClean="0">
                <a:hlinkClick r:id="rId3"/>
              </a:rPr>
              <a:t>https://kubernetes.io/docs/concepts/workloads/controllers/statefulset/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apps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/v1</a:t>
            </a:r>
          </a:p>
          <a:p>
            <a:pPr marL="0" indent="0">
              <a:buNone/>
            </a:pP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StatefulSet</a:t>
            </a:r>
            <a:endParaRPr lang="nb-NO" sz="7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statefulset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matchLabels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nginx</a:t>
            </a:r>
            <a:endParaRPr lang="nb-NO" sz="7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replicas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metadata: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nb-NO" sz="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nginx</a:t>
            </a:r>
            <a:endParaRPr lang="nb-NO" sz="7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sz="7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-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endParaRPr lang="nb-NO" sz="7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image: registry.k8s.io/nginx-slim:0.8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volumeMounts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</a:t>
            </a:r>
            <a:endParaRPr lang="nb-NO" sz="7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mountPath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share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/html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volumeClaimTemplates</a:t>
            </a:r>
            <a:r>
              <a:rPr lang="nb-NO" sz="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	</a:t>
            </a:r>
            <a:r>
              <a:rPr lang="nb-NO" sz="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nb-NO" sz="7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StatefulSet</a:t>
            </a:r>
            <a:r>
              <a:rPr lang="nb-NO" sz="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spesifikt for </a:t>
            </a:r>
            <a:r>
              <a:rPr lang="nb-NO" sz="7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PVC’er</a:t>
            </a:r>
            <a:r>
              <a:rPr lang="nb-NO" sz="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som </a:t>
            </a:r>
            <a:r>
              <a:rPr lang="nb-NO" sz="7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Pods</a:t>
            </a:r>
            <a:r>
              <a:rPr lang="nb-NO" sz="7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skal referere til</a:t>
            </a:r>
            <a:endParaRPr lang="nb-NO" sz="7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- metadata: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www</a:t>
            </a:r>
            <a:endParaRPr lang="nb-NO" sz="7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accessModes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[«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ReadWriteOnce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»]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storageClassName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local-storage</a:t>
            </a:r>
            <a:endParaRPr lang="nb-NO" sz="7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requests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7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</a:t>
            </a:r>
            <a:r>
              <a:rPr lang="nb-NO" sz="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1Gi</a:t>
            </a:r>
          </a:p>
        </p:txBody>
      </p:sp>
    </p:spTree>
    <p:extLst>
      <p:ext uri="{BB962C8B-B14F-4D97-AF65-F5344CB8AC3E}">
        <p14:creationId xmlns:p14="http://schemas.microsoft.com/office/powerpoint/2010/main" val="39447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InitContainers</a:t>
            </a:r>
            <a:r>
              <a:rPr lang="nb-NO" dirty="0" smtClean="0"/>
              <a:t> med </a:t>
            </a:r>
            <a:r>
              <a:rPr lang="nb-NO" dirty="0" err="1" smtClean="0"/>
              <a:t>StatefulSet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4 - Persistens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InitContainers</a:t>
            </a:r>
            <a:r>
              <a:rPr lang="nb-NO" baseline="30000" dirty="0" smtClean="0"/>
              <a:t>(1)</a:t>
            </a:r>
            <a:r>
              <a:rPr lang="nb-NO" dirty="0" smtClean="0"/>
              <a:t> er containere som kjører før </a:t>
            </a:r>
            <a:r>
              <a:rPr lang="nb-NO" dirty="0" err="1" smtClean="0"/>
              <a:t>app</a:t>
            </a:r>
            <a:r>
              <a:rPr lang="nb-NO" dirty="0" smtClean="0"/>
              <a:t> containere i en Pod</a:t>
            </a:r>
          </a:p>
          <a:p>
            <a:pPr lvl="1"/>
            <a:r>
              <a:rPr lang="nb-NO" dirty="0" smtClean="0"/>
              <a:t>Nyttige for </a:t>
            </a:r>
            <a:r>
              <a:rPr lang="nb-NO" dirty="0" err="1" smtClean="0"/>
              <a:t>initialiseringsscript</a:t>
            </a:r>
            <a:r>
              <a:rPr lang="nb-NO" dirty="0" smtClean="0"/>
              <a:t> o.l.</a:t>
            </a:r>
          </a:p>
          <a:p>
            <a:pPr lvl="1"/>
            <a:r>
              <a:rPr lang="nb-NO" dirty="0" smtClean="0"/>
              <a:t>Ressurser som skal deles kan legges i et delt volum</a:t>
            </a:r>
          </a:p>
          <a:p>
            <a:r>
              <a:rPr lang="nb-NO" dirty="0" smtClean="0"/>
              <a:t>Men: kan ikke brukes til f.eks. </a:t>
            </a:r>
            <a:r>
              <a:rPr lang="nb-NO" dirty="0" err="1" smtClean="0"/>
              <a:t>initialisering</a:t>
            </a:r>
            <a:r>
              <a:rPr lang="nb-NO" dirty="0" smtClean="0"/>
              <a:t> av en DB</a:t>
            </a:r>
          </a:p>
          <a:p>
            <a:r>
              <a:rPr lang="nb-NO" dirty="0" smtClean="0"/>
              <a:t>Enkelte applikasjoner tillater andre løsninger for </a:t>
            </a:r>
            <a:r>
              <a:rPr lang="nb-NO" dirty="0" err="1" smtClean="0"/>
              <a:t>initialisering</a:t>
            </a:r>
            <a:r>
              <a:rPr lang="nb-NO" dirty="0" smtClean="0"/>
              <a:t>, eks:</a:t>
            </a:r>
          </a:p>
          <a:p>
            <a:pPr lvl="1"/>
            <a:r>
              <a:rPr lang="nb-NO" dirty="0" smtClean="0"/>
              <a:t>For MySQL: Ved å bruke </a:t>
            </a:r>
            <a:r>
              <a:rPr lang="nb-NO" dirty="0" err="1" smtClean="0"/>
              <a:t>ConfigMaps</a:t>
            </a:r>
            <a:r>
              <a:rPr lang="nb-NO" dirty="0" smtClean="0"/>
              <a:t> som et </a:t>
            </a:r>
            <a:r>
              <a:rPr lang="nb-NO" dirty="0" err="1" smtClean="0"/>
              <a:t>volume</a:t>
            </a:r>
            <a:r>
              <a:rPr lang="nb-NO" dirty="0" smtClean="0"/>
              <a:t> kan </a:t>
            </a:r>
            <a:r>
              <a:rPr lang="nb-NO" dirty="0" err="1" smtClean="0">
                <a:latin typeface="Consolas" panose="020B0609020204030204" pitchFamily="49" charset="0"/>
              </a:rPr>
              <a:t>mountPath</a:t>
            </a:r>
            <a:r>
              <a:rPr lang="nb-NO" dirty="0" smtClean="0">
                <a:latin typeface="Consolas" panose="020B0609020204030204" pitchFamily="49" charset="0"/>
              </a:rPr>
              <a:t>: /</a:t>
            </a:r>
            <a:r>
              <a:rPr lang="nb-NO" dirty="0" err="1" smtClean="0">
                <a:latin typeface="Consolas" panose="020B0609020204030204" pitchFamily="49" charset="0"/>
              </a:rPr>
              <a:t>docker-entrypoint-initdb.d</a:t>
            </a:r>
            <a:r>
              <a:rPr lang="nb-NO" baseline="30000" dirty="0" smtClean="0">
                <a:latin typeface="+mn-lt"/>
              </a:rPr>
              <a:t>(2) </a:t>
            </a:r>
            <a:r>
              <a:rPr lang="nb-NO" dirty="0" smtClean="0">
                <a:latin typeface="+mn-lt"/>
              </a:rPr>
              <a:t>brukes</a:t>
            </a:r>
          </a:p>
          <a:p>
            <a:pPr lvl="2"/>
            <a:endParaRPr lang="nb-NO" dirty="0" smtClean="0"/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https://kubernetes.io/docs/concepts/workloads/pods/init-containers/ - </a:t>
            </a:r>
            <a:endParaRPr lang="nb-NO" sz="1200" dirty="0" smtClean="0"/>
          </a:p>
          <a:p>
            <a:pPr marL="228600" indent="-228600">
              <a:buAutoNum type="arabicParenR"/>
            </a:pPr>
            <a:r>
              <a:rPr lang="en-US" sz="1200" dirty="0" smtClean="0">
                <a:hlinkClick r:id="rId4"/>
              </a:rPr>
              <a:t>https://hub.docker.com/_/mysql/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6174357" y="1557338"/>
            <a:ext cx="5420107" cy="4751049"/>
          </a:xfrm>
          <a:ln w="635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/v1</a:t>
            </a:r>
          </a:p>
          <a:p>
            <a:pPr marL="0" indent="0">
              <a:buNone/>
            </a:pP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StatefulSet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initcont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demo</a:t>
            </a:r>
          </a:p>
          <a:p>
            <a:pPr marL="0" indent="0">
              <a:buNone/>
            </a:pP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matchLabels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initcont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replicas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metadata: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labels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app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sfs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initcont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-demo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initContainers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image: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busybox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["/bin/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", "-c"]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["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\"Melder online!\""]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containers: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-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mysql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image: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mysql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volumeMounts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-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data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mountPath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/data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env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-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MYSQL_ROOT_PASSWORD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root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volumeClaimTemplates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- metadata: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data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accessModes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-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ReadWriteOnce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storageClassName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local-storage</a:t>
            </a:r>
            <a:endParaRPr lang="nb-NO" sz="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requests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nb-NO" sz="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storage</a:t>
            </a:r>
            <a:r>
              <a:rPr lang="nb-NO" sz="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1Gi</a:t>
            </a:r>
          </a:p>
        </p:txBody>
      </p:sp>
    </p:spTree>
    <p:extLst>
      <p:ext uri="{BB962C8B-B14F-4D97-AF65-F5344CB8AC3E}">
        <p14:creationId xmlns:p14="http://schemas.microsoft.com/office/powerpoint/2010/main" val="38666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Praksis: persistens med </a:t>
            </a:r>
            <a:r>
              <a:rPr lang="nb-NO" dirty="0" err="1" smtClean="0"/>
              <a:t>Kubernetes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3 - Nettverk</a:t>
            </a:r>
            <a:endParaRPr lang="nb-NO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Lag et </a:t>
            </a:r>
            <a:r>
              <a:rPr lang="nb-NO" dirty="0" err="1" smtClean="0"/>
              <a:t>StatefulSet</a:t>
            </a:r>
            <a:r>
              <a:rPr lang="nb-NO" dirty="0" smtClean="0"/>
              <a:t> som kjører en MySQL instans</a:t>
            </a:r>
          </a:p>
          <a:p>
            <a:pPr lvl="1"/>
            <a:r>
              <a:rPr lang="nb-NO" dirty="0" smtClean="0"/>
              <a:t>Legg </a:t>
            </a:r>
            <a:r>
              <a:rPr lang="nb-NO" dirty="0" err="1" smtClean="0"/>
              <a:t>credentials</a:t>
            </a:r>
            <a:r>
              <a:rPr lang="nb-NO" dirty="0" smtClean="0"/>
              <a:t> i en Secret</a:t>
            </a:r>
          </a:p>
          <a:p>
            <a:pPr lvl="1"/>
            <a:r>
              <a:rPr lang="nb-NO" dirty="0" smtClean="0"/>
              <a:t>Initialiser databasen med et </a:t>
            </a:r>
            <a:r>
              <a:rPr lang="nb-NO" dirty="0" err="1" smtClean="0"/>
              <a:t>ConfigMap</a:t>
            </a:r>
            <a:r>
              <a:rPr lang="nb-NO" dirty="0" smtClean="0"/>
              <a:t> som lager en tabell </a:t>
            </a:r>
            <a:r>
              <a:rPr lang="nb-NO" dirty="0" err="1" smtClean="0">
                <a:latin typeface="Consolas" panose="020B0609020204030204" pitchFamily="49" charset="0"/>
              </a:rPr>
              <a:t>test_table</a:t>
            </a:r>
            <a:endParaRPr lang="nb-NO" dirty="0" smtClean="0">
              <a:latin typeface="Consolas" panose="020B0609020204030204" pitchFamily="49" charset="0"/>
            </a:endParaRPr>
          </a:p>
          <a:p>
            <a:pPr lvl="1"/>
            <a:r>
              <a:rPr lang="nb-NO" dirty="0" smtClean="0"/>
              <a:t>Persister volumet som instansen bruker</a:t>
            </a:r>
          </a:p>
          <a:p>
            <a:r>
              <a:rPr lang="nb-NO" dirty="0" smtClean="0"/>
              <a:t>Lag en Deployment (image: </a:t>
            </a:r>
            <a:r>
              <a:rPr lang="nb-NO" dirty="0" err="1" smtClean="0"/>
              <a:t>mysql</a:t>
            </a:r>
            <a:r>
              <a:rPr lang="nb-NO" dirty="0" smtClean="0"/>
              <a:t>, brukes kun som en MySQL klient) med en kommando som kontinuerlig kjører en vilkårlig SQL </a:t>
            </a:r>
            <a:r>
              <a:rPr lang="nb-NO" dirty="0" err="1" smtClean="0"/>
              <a:t>query</a:t>
            </a:r>
            <a:r>
              <a:rPr lang="nb-NO" dirty="0" smtClean="0"/>
              <a:t> mot tabellen </a:t>
            </a:r>
            <a:r>
              <a:rPr lang="nb-NO" dirty="0" err="1" smtClean="0">
                <a:latin typeface="Consolas" panose="020B0609020204030204" pitchFamily="49" charset="0"/>
              </a:rPr>
              <a:t>test_table</a:t>
            </a:r>
            <a:r>
              <a:rPr lang="nb-NO" dirty="0" smtClean="0">
                <a:latin typeface="+mn-lt"/>
              </a:rPr>
              <a:t>, e.g.:</a:t>
            </a:r>
          </a:p>
          <a:p>
            <a:pPr lvl="1"/>
            <a:r>
              <a:rPr lang="nb-NO" dirty="0" err="1" smtClean="0">
                <a:latin typeface="Consolas" panose="020B0609020204030204" pitchFamily="49" charset="0"/>
              </a:rPr>
              <a:t>select</a:t>
            </a:r>
            <a:r>
              <a:rPr lang="nb-NO" dirty="0" smtClean="0">
                <a:latin typeface="Consolas" panose="020B0609020204030204" pitchFamily="49" charset="0"/>
              </a:rPr>
              <a:t> * from </a:t>
            </a:r>
            <a:r>
              <a:rPr lang="nb-NO" dirty="0" err="1" smtClean="0">
                <a:latin typeface="Consolas" panose="020B0609020204030204" pitchFamily="49" charset="0"/>
              </a:rPr>
              <a:t>test_table</a:t>
            </a:r>
            <a:r>
              <a:rPr lang="nb-NO" dirty="0" smtClean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b-NO" dirty="0" smtClean="0"/>
              <a:t>Kommandoer:</a:t>
            </a: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mysql</a:t>
            </a:r>
            <a:r>
              <a:rPr lang="nb-NO" dirty="0" smtClean="0">
                <a:latin typeface="Consolas" panose="020B0609020204030204" pitchFamily="49" charset="0"/>
              </a:rPr>
              <a:t> –</a:t>
            </a:r>
            <a:r>
              <a:rPr lang="nb-NO" dirty="0" err="1" smtClean="0">
                <a:latin typeface="Consolas" panose="020B0609020204030204" pitchFamily="49" charset="0"/>
              </a:rPr>
              <a:t>user</a:t>
            </a:r>
            <a:r>
              <a:rPr lang="nb-NO" dirty="0" smtClean="0">
                <a:latin typeface="Consolas" panose="020B0609020204030204" pitchFamily="49" charset="0"/>
              </a:rPr>
              <a:t>=</a:t>
            </a:r>
            <a:r>
              <a:rPr lang="nb-NO" dirty="0" err="1" smtClean="0">
                <a:latin typeface="Consolas" panose="020B0609020204030204" pitchFamily="49" charset="0"/>
              </a:rPr>
              <a:t>root</a:t>
            </a:r>
            <a:r>
              <a:rPr lang="nb-NO" dirty="0" smtClean="0">
                <a:latin typeface="Consolas" panose="020B0609020204030204" pitchFamily="49" charset="0"/>
              </a:rPr>
              <a:t> –</a:t>
            </a:r>
            <a:r>
              <a:rPr lang="nb-NO" dirty="0" err="1" smtClean="0">
                <a:latin typeface="Consolas" panose="020B0609020204030204" pitchFamily="49" charset="0"/>
              </a:rPr>
              <a:t>password</a:t>
            </a:r>
            <a:endParaRPr lang="nb-NO" dirty="0" smtClean="0">
              <a:latin typeface="Consolas" panose="020B0609020204030204" pitchFamily="49" charset="0"/>
            </a:endParaRP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create</a:t>
            </a:r>
            <a:r>
              <a:rPr lang="nb-NO" dirty="0" smtClean="0">
                <a:latin typeface="Consolas" panose="020B0609020204030204" pitchFamily="49" charset="0"/>
              </a:rPr>
              <a:t> database </a:t>
            </a:r>
            <a:r>
              <a:rPr lang="nb-NO" dirty="0" err="1" smtClean="0">
                <a:latin typeface="Consolas" panose="020B0609020204030204" pitchFamily="49" charset="0"/>
              </a:rPr>
              <a:t>testdb</a:t>
            </a:r>
            <a:r>
              <a:rPr lang="nb-NO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use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testdb</a:t>
            </a:r>
            <a:r>
              <a:rPr lang="nb-NO" dirty="0" smtClean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b-NO" dirty="0" err="1" smtClean="0">
                <a:latin typeface="Consolas" panose="020B0609020204030204" pitchFamily="49" charset="0"/>
              </a:rPr>
              <a:t>create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table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test_table</a:t>
            </a:r>
            <a:r>
              <a:rPr lang="nb-NO" dirty="0" smtClean="0">
                <a:latin typeface="Consolas" panose="020B0609020204030204" pitchFamily="49" charset="0"/>
              </a:rPr>
              <a:t> (ID </a:t>
            </a:r>
            <a:r>
              <a:rPr lang="nb-NO" dirty="0" err="1" smtClean="0">
                <a:latin typeface="Consolas" panose="020B0609020204030204" pitchFamily="49" charset="0"/>
              </a:rPr>
              <a:t>int</a:t>
            </a:r>
            <a:r>
              <a:rPr lang="nb-NO" dirty="0" smtClean="0">
                <a:latin typeface="Consolas" panose="020B0609020204030204" pitchFamily="49" charset="0"/>
              </a:rPr>
              <a:t>, </a:t>
            </a:r>
            <a:r>
              <a:rPr lang="nb-NO" dirty="0" err="1" smtClean="0">
                <a:latin typeface="Consolas" panose="020B0609020204030204" pitchFamily="49" charset="0"/>
              </a:rPr>
              <a:t>some_string_data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varchar</a:t>
            </a:r>
            <a:r>
              <a:rPr lang="nb-NO" dirty="0" smtClean="0">
                <a:latin typeface="Consolas" panose="020B0609020204030204" pitchFamily="49" charset="0"/>
              </a:rPr>
              <a:t>(30));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insert into `</a:t>
            </a:r>
            <a:r>
              <a:rPr lang="en-US" dirty="0" err="1">
                <a:latin typeface="Consolas" panose="020B0609020204030204" pitchFamily="49" charset="0"/>
              </a:rPr>
              <a:t>test_table</a:t>
            </a:r>
            <a:r>
              <a:rPr lang="en-US" dirty="0">
                <a:latin typeface="Consolas" panose="020B0609020204030204" pitchFamily="49" charset="0"/>
              </a:rPr>
              <a:t>` (ID, </a:t>
            </a:r>
            <a:r>
              <a:rPr lang="en-US" dirty="0" err="1">
                <a:latin typeface="Consolas" panose="020B0609020204030204" pitchFamily="49" charset="0"/>
              </a:rPr>
              <a:t>some_string_data</a:t>
            </a:r>
            <a:r>
              <a:rPr lang="en-US" dirty="0">
                <a:latin typeface="Consolas" panose="020B0609020204030204" pitchFamily="49" charset="0"/>
              </a:rPr>
              <a:t>) values (0, '</a:t>
            </a:r>
            <a:r>
              <a:rPr lang="en-US" dirty="0" err="1">
                <a:latin typeface="Consolas" panose="020B0609020204030204" pitchFamily="49" charset="0"/>
              </a:rPr>
              <a:t>lolwhat</a:t>
            </a:r>
            <a:r>
              <a:rPr lang="en-US" dirty="0" smtClean="0">
                <a:latin typeface="Consolas" panose="020B06090202040302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8785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Ekstra</a:t>
            </a:r>
            <a:endParaRPr lang="nb-NO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557339"/>
            <a:ext cx="5396595" cy="4048008"/>
          </a:xfrm>
        </p:spPr>
        <p:txBody>
          <a:bodyPr/>
          <a:lstStyle/>
          <a:p>
            <a:r>
              <a:rPr lang="nb-NO" dirty="0" err="1" smtClean="0"/>
              <a:t>Kubectl</a:t>
            </a:r>
            <a:r>
              <a:rPr lang="nb-NO" dirty="0" smtClean="0"/>
              <a:t> </a:t>
            </a:r>
            <a:r>
              <a:rPr lang="nb-NO" dirty="0" err="1" smtClean="0"/>
              <a:t>extensions</a:t>
            </a:r>
            <a:r>
              <a:rPr lang="nb-NO" baseline="30000" dirty="0" smtClean="0"/>
              <a:t>(1)</a:t>
            </a:r>
          </a:p>
          <a:p>
            <a:pPr lvl="1"/>
            <a:r>
              <a:rPr lang="nb-NO" dirty="0" err="1" smtClean="0"/>
              <a:t>Krew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manager</a:t>
            </a:r>
            <a:r>
              <a:rPr lang="nb-NO" baseline="30000" dirty="0" smtClean="0"/>
              <a:t>(2)</a:t>
            </a:r>
          </a:p>
          <a:p>
            <a:r>
              <a:rPr lang="nb-NO" dirty="0" smtClean="0"/>
              <a:t>Schedule GPUs</a:t>
            </a:r>
            <a:r>
              <a:rPr lang="nb-NO" baseline="30000" dirty="0" smtClean="0"/>
              <a:t>(3)</a:t>
            </a:r>
          </a:p>
          <a:p>
            <a:r>
              <a:rPr lang="nb-NO" dirty="0" smtClean="0"/>
              <a:t>Object </a:t>
            </a:r>
            <a:r>
              <a:rPr lang="nb-NO" dirty="0" err="1" smtClean="0"/>
              <a:t>storage</a:t>
            </a:r>
            <a:r>
              <a:rPr lang="nb-NO" dirty="0" smtClean="0"/>
              <a:t> (i motsetning til </a:t>
            </a:r>
            <a:r>
              <a:rPr lang="nb-NO" dirty="0" err="1" smtClean="0"/>
              <a:t>block</a:t>
            </a:r>
            <a:r>
              <a:rPr lang="nb-NO" dirty="0"/>
              <a:t> </a:t>
            </a:r>
            <a:r>
              <a:rPr lang="nb-NO" dirty="0" smtClean="0"/>
              <a:t>og FS)</a:t>
            </a:r>
          </a:p>
          <a:p>
            <a:pPr lvl="1"/>
            <a:r>
              <a:rPr lang="nb-NO" dirty="0" err="1" smtClean="0"/>
              <a:t>MinIO</a:t>
            </a:r>
            <a:r>
              <a:rPr lang="nb-NO" baseline="30000" dirty="0" smtClean="0"/>
              <a:t>(4)</a:t>
            </a:r>
            <a:endParaRPr lang="nb-NO" baseline="30000" dirty="0"/>
          </a:p>
          <a:p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610235" y="5605347"/>
            <a:ext cx="50016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sz="1200" dirty="0" smtClean="0">
                <a:hlinkClick r:id="rId3"/>
              </a:rPr>
              <a:t>https://kubernetes.io/docs/tasks/extend-kubectl/kubectl-plugins/ - 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nb-NO" sz="1200" dirty="0">
                <a:hlinkClick r:id="rId4"/>
              </a:rPr>
              <a:t>https://krew.dev</a:t>
            </a:r>
            <a:r>
              <a:rPr lang="nb-NO" sz="1200" dirty="0" smtClean="0">
                <a:hlinkClick r:id="rId4"/>
              </a:rPr>
              <a:t>/</a:t>
            </a:r>
            <a:endParaRPr lang="nb-NO" sz="1200" dirty="0" smtClean="0"/>
          </a:p>
          <a:p>
            <a:pPr marL="342900" indent="-342900">
              <a:buAutoNum type="arabicParenR"/>
            </a:pPr>
            <a:r>
              <a:rPr lang="nb-NO" sz="1200" dirty="0" smtClean="0">
                <a:hlinkClick r:id="rId5"/>
              </a:rPr>
              <a:t>https://kubernetes.io/docs/tasks/manage-gpus/scheduling-gpus/ - </a:t>
            </a:r>
            <a:endParaRPr lang="nb-NO" sz="1200" dirty="0" smtClean="0"/>
          </a:p>
          <a:p>
            <a:pPr marL="342900" indent="-342900">
              <a:buAutoNum type="arabicParenR"/>
            </a:pPr>
            <a:r>
              <a:rPr lang="nb-NO" sz="1200" dirty="0" smtClean="0">
                <a:hlinkClick r:id="rId6"/>
              </a:rPr>
              <a:t>https://min.io/product/kubernetes - </a:t>
            </a:r>
            <a:endParaRPr lang="nb-NO" sz="1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4357" y="1557338"/>
            <a:ext cx="5420108" cy="4048009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kubectl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krew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list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PLUGIN    VERSION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directpv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v3.2.1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krew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v0.4.3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minio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v4.5.7</a:t>
            </a:r>
          </a:p>
          <a:p>
            <a:pPr marL="0" indent="0">
              <a:buFont typeface="Arial" pitchFamily="34" charset="0"/>
              <a:buNone/>
            </a:pPr>
            <a:endParaRPr lang="nb-NO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Introduksjon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Dette kurset antar at følgende er utført:</a:t>
            </a:r>
          </a:p>
          <a:p>
            <a:pPr lvl="1"/>
            <a:r>
              <a:rPr lang="nb-NO" dirty="0" err="1" smtClean="0"/>
              <a:t>Docker</a:t>
            </a:r>
            <a:r>
              <a:rPr lang="nb-NO" dirty="0" smtClean="0"/>
              <a:t> introduksjon er gjennomført</a:t>
            </a:r>
            <a:endParaRPr lang="nb-NO" dirty="0"/>
          </a:p>
          <a:p>
            <a:pPr lvl="1"/>
            <a:r>
              <a:rPr lang="nb-NO" dirty="0" smtClean="0"/>
              <a:t>Lokalt </a:t>
            </a:r>
            <a:r>
              <a:rPr lang="nb-NO" dirty="0" err="1" smtClean="0"/>
              <a:t>Kubernetes</a:t>
            </a:r>
            <a:r>
              <a:rPr lang="nb-NO" dirty="0" smtClean="0"/>
              <a:t> kjøremiljø er satt opp</a:t>
            </a:r>
          </a:p>
          <a:p>
            <a:r>
              <a:rPr lang="nb-NO" dirty="0" smtClean="0"/>
              <a:t>Dekker generell bruk av </a:t>
            </a:r>
            <a:r>
              <a:rPr lang="nb-NO" dirty="0" err="1" smtClean="0"/>
              <a:t>workloads</a:t>
            </a:r>
            <a:r>
              <a:rPr lang="nb-NO" dirty="0" smtClean="0"/>
              <a:t> på en eksisterende </a:t>
            </a:r>
            <a:r>
              <a:rPr lang="nb-NO" dirty="0" err="1" smtClean="0"/>
              <a:t>Kubernetes</a:t>
            </a:r>
            <a:r>
              <a:rPr lang="nb-NO" dirty="0" smtClean="0"/>
              <a:t> instans (i.e. deployering, </a:t>
            </a:r>
            <a:r>
              <a:rPr lang="nb-NO" dirty="0" err="1" smtClean="0"/>
              <a:t>monitorering</a:t>
            </a:r>
            <a:r>
              <a:rPr lang="nb-NO" dirty="0" smtClean="0"/>
              <a:t>, og </a:t>
            </a:r>
            <a:r>
              <a:rPr lang="nb-NO" dirty="0" err="1" smtClean="0"/>
              <a:t>tear-down</a:t>
            </a:r>
            <a:r>
              <a:rPr lang="nb-NO" dirty="0" smtClean="0"/>
              <a:t>) samt en teoretisk innføring av den underliggende arkitekturen og virkemåten</a:t>
            </a:r>
          </a:p>
          <a:p>
            <a:r>
              <a:rPr lang="nb-NO" dirty="0"/>
              <a:t>Teori </a:t>
            </a:r>
            <a:r>
              <a:rPr lang="nb-NO" dirty="0" smtClean="0"/>
              <a:t>med demonstrasjoner etterfulgt </a:t>
            </a:r>
            <a:r>
              <a:rPr lang="nb-NO" dirty="0"/>
              <a:t>av </a:t>
            </a:r>
            <a:r>
              <a:rPr lang="nb-NO" dirty="0" smtClean="0"/>
              <a:t>praksis</a:t>
            </a:r>
          </a:p>
          <a:p>
            <a:r>
              <a:rPr lang="nb-NO" dirty="0" smtClean="0"/>
              <a:t>Lite fokus på </a:t>
            </a:r>
            <a:r>
              <a:rPr lang="nb-NO" dirty="0" err="1" smtClean="0"/>
              <a:t>cluster</a:t>
            </a:r>
            <a:r>
              <a:rPr lang="nb-NO" dirty="0" smtClean="0"/>
              <a:t> administrasjon, mer fokus på å få applikasjoner opp og gå</a:t>
            </a:r>
          </a:p>
          <a:p>
            <a:r>
              <a:rPr lang="nb-NO" dirty="0" smtClean="0"/>
              <a:t>Anbefalte ressurser:</a:t>
            </a:r>
          </a:p>
          <a:p>
            <a:pPr lvl="1"/>
            <a:r>
              <a:rPr lang="nb-NO" dirty="0" smtClean="0">
                <a:hlinkClick r:id="rId2"/>
              </a:rPr>
              <a:t>https://12factor.net/ - </a:t>
            </a:r>
            <a:endParaRPr lang="nb-NO" dirty="0" smtClean="0"/>
          </a:p>
          <a:p>
            <a:pPr lvl="1"/>
            <a:r>
              <a:rPr lang="nb-NO" dirty="0" smtClean="0">
                <a:hlinkClick r:id="rId3"/>
              </a:rPr>
              <a:t>https://kubernetes.io</a:t>
            </a:r>
            <a:r>
              <a:rPr lang="nb-NO" dirty="0" smtClean="0"/>
              <a:t> </a:t>
            </a:r>
          </a:p>
          <a:p>
            <a:pPr lvl="1"/>
            <a:r>
              <a:rPr lang="en-US" dirty="0" smtClean="0">
                <a:hlinkClick r:id="rId4"/>
              </a:rPr>
              <a:t>https://speakerdeck.com/thockin/illustrated-guide-to-kubernetes-networking -</a:t>
            </a:r>
          </a:p>
          <a:p>
            <a:pPr lvl="1"/>
            <a:r>
              <a:rPr lang="en-US" dirty="0">
                <a:hlinkClick r:id="rId4"/>
              </a:rPr>
              <a:t>https://kubernetes.io/docs/reference/kubectl/cheatsheet</a:t>
            </a:r>
            <a:r>
              <a:rPr lang="en-US" dirty="0" smtClean="0">
                <a:hlinkClick r:id="rId4"/>
              </a:rPr>
              <a:t>/</a:t>
            </a:r>
          </a:p>
          <a:p>
            <a:pPr lvl="1"/>
            <a:r>
              <a:rPr lang="en-US" dirty="0" smtClean="0">
                <a:hlinkClick r:id="rId5"/>
              </a:rPr>
              <a:t>https://www.tutorialworks.com/difference-docker-containerd-runc-crio-oci/ - </a:t>
            </a:r>
            <a:endParaRPr lang="en-US" dirty="0" smtClean="0"/>
          </a:p>
          <a:p>
            <a:pPr lvl="1"/>
            <a:r>
              <a:rPr lang="nb-NO" dirty="0" smtClean="0">
                <a:hlinkClick r:id="rId6"/>
              </a:rPr>
              <a:t>https://opencontainers.org</a:t>
            </a:r>
            <a:r>
              <a:rPr lang="nb-NO" dirty="0" smtClean="0"/>
              <a:t> </a:t>
            </a:r>
          </a:p>
          <a:p>
            <a:pPr lvl="1"/>
            <a:r>
              <a:rPr lang="nb-NO" dirty="0">
                <a:hlinkClick r:id="rId7"/>
              </a:rPr>
              <a:t>https://</a:t>
            </a:r>
            <a:r>
              <a:rPr lang="nb-NO" dirty="0" smtClean="0">
                <a:hlinkClick r:id="rId7"/>
              </a:rPr>
              <a:t>kubernetes.io/docs/concepts/security/security-checklist</a:t>
            </a:r>
            <a:r>
              <a:rPr lang="nb-NO" dirty="0" smtClean="0"/>
              <a:t> </a:t>
            </a:r>
            <a:endParaRPr lang="en-US" dirty="0" smtClean="0">
              <a:hlinkClick r:id="rId4"/>
            </a:endParaRPr>
          </a:p>
          <a:p>
            <a:r>
              <a:rPr lang="en-US" dirty="0" err="1" smtClean="0"/>
              <a:t>Ressurser</a:t>
            </a:r>
            <a:r>
              <a:rPr lang="en-US" dirty="0" smtClean="0"/>
              <a:t> for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kurset</a:t>
            </a:r>
            <a:r>
              <a:rPr lang="en-US" dirty="0" smtClean="0"/>
              <a:t>: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8"/>
              </a:rPr>
              <a:t>https://github.com/rlangl/k8s-intro - </a:t>
            </a:r>
            <a:endParaRPr lang="nb-NO" dirty="0" smtClean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69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Oppsummering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 Deployments og </a:t>
            </a:r>
            <a:r>
              <a:rPr lang="nb-NO" dirty="0" err="1"/>
              <a:t>StatefulSets</a:t>
            </a:r>
            <a:endParaRPr lang="nb-NO" dirty="0"/>
          </a:p>
          <a:p>
            <a:r>
              <a:rPr lang="nb-NO" dirty="0"/>
              <a:t>Bruk </a:t>
            </a:r>
            <a:r>
              <a:rPr lang="nb-NO" dirty="0" err="1"/>
              <a:t>labels</a:t>
            </a:r>
            <a:endParaRPr lang="nb-NO" dirty="0"/>
          </a:p>
          <a:p>
            <a:r>
              <a:rPr lang="nb-NO" dirty="0"/>
              <a:t>Bruk </a:t>
            </a:r>
            <a:r>
              <a:rPr lang="nb-NO" dirty="0" err="1" smtClean="0"/>
              <a:t>probes</a:t>
            </a:r>
            <a:endParaRPr lang="nb-NO" dirty="0" smtClean="0"/>
          </a:p>
          <a:p>
            <a:r>
              <a:rPr lang="nb-NO" dirty="0" smtClean="0"/>
              <a:t>Bruk limits</a:t>
            </a:r>
            <a:endParaRPr lang="nb-NO" dirty="0"/>
          </a:p>
          <a:p>
            <a:r>
              <a:rPr lang="nb-NO" dirty="0"/>
              <a:t>Separer konfigurasjon fra applikasjon</a:t>
            </a:r>
          </a:p>
          <a:p>
            <a:r>
              <a:rPr lang="nb-NO" dirty="0"/>
              <a:t>Splitt opp </a:t>
            </a:r>
            <a:r>
              <a:rPr lang="nb-NO" dirty="0" err="1"/>
              <a:t>workloads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3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Avslutning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Evaluering/feedback</a:t>
            </a:r>
          </a:p>
          <a:p>
            <a:r>
              <a:rPr lang="nb-NO" dirty="0" err="1" smtClean="0"/>
              <a:t>Kubernetes</a:t>
            </a:r>
            <a:r>
              <a:rPr lang="nb-NO" dirty="0" smtClean="0"/>
              <a:t> instans for OIKT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65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er </a:t>
            </a:r>
            <a:r>
              <a:rPr lang="nb-NO" dirty="0" err="1" smtClean="0"/>
              <a:t>kubernetes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1 - Arkitektur</a:t>
            </a:r>
            <a:endParaRPr lang="nb-NO" b="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 smtClean="0"/>
              <a:t>Hva </a:t>
            </a:r>
            <a:r>
              <a:rPr lang="nb-NO" dirty="0" err="1" smtClean="0"/>
              <a:t>Kubernetes</a:t>
            </a:r>
            <a:r>
              <a:rPr lang="nb-NO" dirty="0" smtClean="0"/>
              <a:t> IKKE her:</a:t>
            </a:r>
          </a:p>
          <a:p>
            <a:pPr lvl="1"/>
            <a:r>
              <a:rPr lang="nb-NO" dirty="0" err="1" smtClean="0"/>
              <a:t>Deployerer</a:t>
            </a:r>
            <a:r>
              <a:rPr lang="nb-NO" dirty="0" smtClean="0"/>
              <a:t> ikke kildekode eller bygger applikasjoner</a:t>
            </a:r>
          </a:p>
          <a:p>
            <a:pPr lvl="1"/>
            <a:r>
              <a:rPr lang="nb-NO" dirty="0" smtClean="0"/>
              <a:t>Ingen tjenester på applikasjonsnivå (e.g. databaser, mellomvare, data-prosessering, etc.)</a:t>
            </a:r>
          </a:p>
          <a:p>
            <a:r>
              <a:rPr lang="nb-NO" dirty="0" smtClean="0"/>
              <a:t>Alternativer til </a:t>
            </a:r>
            <a:r>
              <a:rPr lang="nb-NO" dirty="0" err="1" smtClean="0"/>
              <a:t>Kubernetes</a:t>
            </a:r>
            <a:r>
              <a:rPr lang="nb-NO" dirty="0" smtClean="0"/>
              <a:t>:</a:t>
            </a:r>
          </a:p>
          <a:p>
            <a:pPr lvl="1"/>
            <a:r>
              <a:rPr lang="nb-NO" dirty="0" err="1" smtClean="0"/>
              <a:t>Docker</a:t>
            </a:r>
            <a:r>
              <a:rPr lang="nb-NO" dirty="0" smtClean="0"/>
              <a:t> </a:t>
            </a:r>
            <a:r>
              <a:rPr lang="nb-NO" dirty="0" err="1" smtClean="0"/>
              <a:t>Swarm</a:t>
            </a:r>
            <a:endParaRPr lang="nb-NO" dirty="0" smtClean="0"/>
          </a:p>
          <a:p>
            <a:pPr lvl="1"/>
            <a:r>
              <a:rPr lang="nb-NO" dirty="0" smtClean="0"/>
              <a:t>Apache </a:t>
            </a:r>
            <a:r>
              <a:rPr lang="nb-NO" dirty="0" err="1" smtClean="0"/>
              <a:t>Mesos</a:t>
            </a:r>
            <a:endParaRPr lang="nb-NO" dirty="0" smtClean="0"/>
          </a:p>
          <a:p>
            <a:pPr lvl="1"/>
            <a:r>
              <a:rPr lang="nb-NO" dirty="0" err="1" smtClean="0"/>
              <a:t>Nomad</a:t>
            </a:r>
            <a:endParaRPr lang="nb-NO" dirty="0" smtClean="0"/>
          </a:p>
          <a:p>
            <a:r>
              <a:rPr lang="nb-NO" dirty="0" smtClean="0"/>
              <a:t>Varianter av </a:t>
            </a:r>
            <a:r>
              <a:rPr lang="nb-NO" dirty="0" err="1" smtClean="0"/>
              <a:t>Kubernetes</a:t>
            </a:r>
            <a:r>
              <a:rPr lang="nb-NO" dirty="0" smtClean="0"/>
              <a:t>:</a:t>
            </a:r>
          </a:p>
          <a:p>
            <a:pPr lvl="1"/>
            <a:r>
              <a:rPr lang="nb-NO" dirty="0" smtClean="0"/>
              <a:t>microK8S</a:t>
            </a:r>
            <a:r>
              <a:rPr lang="nb-NO" baseline="30000" dirty="0" smtClean="0"/>
              <a:t>(1)</a:t>
            </a:r>
          </a:p>
          <a:p>
            <a:pPr lvl="1"/>
            <a:r>
              <a:rPr lang="nb-NO" dirty="0" smtClean="0"/>
              <a:t>K3s</a:t>
            </a:r>
            <a:r>
              <a:rPr lang="nb-NO" baseline="30000" dirty="0" smtClean="0"/>
              <a:t>(2)</a:t>
            </a:r>
          </a:p>
          <a:p>
            <a:pPr lvl="1"/>
            <a:r>
              <a:rPr lang="nb-NO" dirty="0" err="1" smtClean="0"/>
              <a:t>KubeEdge</a:t>
            </a:r>
            <a:r>
              <a:rPr lang="nb-NO" baseline="30000" dirty="0" smtClean="0"/>
              <a:t>(3)</a:t>
            </a:r>
            <a:endParaRPr lang="nb-NO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Fra kubernetes.io:</a:t>
            </a:r>
          </a:p>
          <a:p>
            <a:pPr lvl="1"/>
            <a:r>
              <a:rPr lang="en-US" dirty="0" smtClean="0"/>
              <a:t>“Kubernetes </a:t>
            </a:r>
            <a:r>
              <a:rPr lang="en-US" dirty="0"/>
              <a:t>is a portable, extensible, open source platform for managing containerized workloads and services, that facilitates both declarative configuration and automation</a:t>
            </a:r>
            <a:r>
              <a:rPr lang="en-US" dirty="0" smtClean="0"/>
              <a:t>.”</a:t>
            </a:r>
            <a:endParaRPr lang="nb-NO" dirty="0" smtClean="0"/>
          </a:p>
          <a:p>
            <a:r>
              <a:rPr lang="nb-NO" dirty="0" err="1" smtClean="0"/>
              <a:t>Kubernetes</a:t>
            </a:r>
            <a:r>
              <a:rPr lang="nb-NO" dirty="0" smtClean="0"/>
              <a:t> kan tilby blant annet:</a:t>
            </a:r>
          </a:p>
          <a:p>
            <a:pPr lvl="1"/>
            <a:r>
              <a:rPr lang="nb-NO" dirty="0" smtClean="0"/>
              <a:t>Service </a:t>
            </a:r>
            <a:r>
              <a:rPr lang="nb-NO" dirty="0" err="1" smtClean="0"/>
              <a:t>discovery</a:t>
            </a:r>
            <a:r>
              <a:rPr lang="nb-NO" dirty="0" smtClean="0"/>
              <a:t> og </a:t>
            </a:r>
            <a:r>
              <a:rPr lang="nb-NO" dirty="0" err="1" smtClean="0"/>
              <a:t>load</a:t>
            </a:r>
            <a:r>
              <a:rPr lang="nb-NO" dirty="0" smtClean="0"/>
              <a:t> </a:t>
            </a:r>
            <a:r>
              <a:rPr lang="nb-NO" dirty="0" err="1" smtClean="0"/>
              <a:t>balancing</a:t>
            </a:r>
            <a:endParaRPr lang="nb-NO" dirty="0" smtClean="0"/>
          </a:p>
          <a:p>
            <a:pPr lvl="1"/>
            <a:r>
              <a:rPr lang="nb-NO" dirty="0" smtClean="0"/>
              <a:t>Storage </a:t>
            </a:r>
            <a:r>
              <a:rPr lang="nb-NO" dirty="0" err="1" smtClean="0"/>
              <a:t>orchestration</a:t>
            </a:r>
            <a:endParaRPr lang="nb-NO" dirty="0" smtClean="0"/>
          </a:p>
          <a:p>
            <a:pPr lvl="1"/>
            <a:r>
              <a:rPr lang="nb-NO" dirty="0" err="1" smtClean="0"/>
              <a:t>Rollout</a:t>
            </a:r>
            <a:r>
              <a:rPr lang="nb-NO" dirty="0" smtClean="0"/>
              <a:t>/rollback</a:t>
            </a:r>
          </a:p>
          <a:p>
            <a:pPr lvl="1"/>
            <a:r>
              <a:rPr lang="nb-NO" dirty="0" err="1" smtClean="0"/>
              <a:t>Self</a:t>
            </a:r>
            <a:r>
              <a:rPr lang="nb-NO" dirty="0" smtClean="0"/>
              <a:t>-healing</a:t>
            </a:r>
          </a:p>
          <a:p>
            <a:pPr lvl="1"/>
            <a:r>
              <a:rPr lang="nb-NO" dirty="0" smtClean="0"/>
              <a:t>Secrets- and </a:t>
            </a:r>
            <a:r>
              <a:rPr lang="nb-NO" dirty="0" err="1" smtClean="0"/>
              <a:t>configuration</a:t>
            </a:r>
            <a:r>
              <a:rPr lang="nb-NO" dirty="0" smtClean="0"/>
              <a:t>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4" y="5805265"/>
            <a:ext cx="1098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200" dirty="0" smtClean="0">
                <a:hlinkClick r:id="rId3"/>
              </a:rPr>
              <a:t>https://microk8s.io/ - 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nb-NO" sz="1200" dirty="0" smtClean="0">
                <a:hlinkClick r:id="rId4"/>
              </a:rPr>
              <a:t>https://k3s.io/ - 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nb-NO" sz="1200" dirty="0" smtClean="0">
                <a:hlinkClick r:id="rId5"/>
              </a:rPr>
              <a:t>https://kubeedge.io/en/ - 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4704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Hovedkomponenter</a:t>
            </a:r>
            <a:br>
              <a:rPr lang="nb-NO" dirty="0" smtClean="0"/>
            </a:br>
            <a:r>
              <a:rPr lang="nb-NO" sz="1600" b="0" i="1" dirty="0" smtClean="0"/>
              <a:t>Del 1 - Arkitektur</a:t>
            </a:r>
            <a:endParaRPr lang="nb-NO" b="0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5443069" y="1557338"/>
            <a:ext cx="6545436" cy="333565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Control plane node:</a:t>
            </a:r>
          </a:p>
          <a:p>
            <a:pPr lvl="1"/>
            <a:r>
              <a:rPr lang="nb-NO" dirty="0" err="1" smtClean="0"/>
              <a:t>Scheduler</a:t>
            </a:r>
            <a:endParaRPr lang="nb-NO" dirty="0" smtClean="0"/>
          </a:p>
          <a:p>
            <a:pPr lvl="1"/>
            <a:r>
              <a:rPr lang="nb-NO" dirty="0" smtClean="0"/>
              <a:t>API server</a:t>
            </a:r>
          </a:p>
          <a:p>
            <a:pPr lvl="1"/>
            <a:r>
              <a:rPr lang="nb-NO" dirty="0" err="1" smtClean="0"/>
              <a:t>Controllere</a:t>
            </a:r>
            <a:endParaRPr lang="nb-NO" dirty="0" smtClean="0"/>
          </a:p>
          <a:p>
            <a:pPr lvl="1"/>
            <a:r>
              <a:rPr lang="nb-NO" dirty="0" err="1" smtClean="0"/>
              <a:t>etcd</a:t>
            </a:r>
            <a:endParaRPr lang="nb-NO" dirty="0" smtClean="0"/>
          </a:p>
          <a:p>
            <a:r>
              <a:rPr lang="nb-NO" dirty="0" smtClean="0"/>
              <a:t>Data plane node:</a:t>
            </a:r>
          </a:p>
          <a:p>
            <a:pPr lvl="1"/>
            <a:r>
              <a:rPr lang="nb-NO" dirty="0" err="1" smtClean="0"/>
              <a:t>Kubelet</a:t>
            </a:r>
            <a:endParaRPr lang="nb-NO" dirty="0" smtClean="0"/>
          </a:p>
          <a:p>
            <a:pPr lvl="1"/>
            <a:r>
              <a:rPr lang="nb-NO" dirty="0" smtClean="0"/>
              <a:t>Proxy</a:t>
            </a:r>
          </a:p>
          <a:p>
            <a:r>
              <a:rPr lang="nb-NO" dirty="0" smtClean="0"/>
              <a:t>Både </a:t>
            </a:r>
            <a:r>
              <a:rPr lang="nb-NO" dirty="0" err="1" smtClean="0"/>
              <a:t>kubelet</a:t>
            </a:r>
            <a:r>
              <a:rPr lang="nb-NO" dirty="0" smtClean="0"/>
              <a:t> og container </a:t>
            </a:r>
            <a:r>
              <a:rPr lang="nb-NO" dirty="0" err="1" smtClean="0"/>
              <a:t>runtime</a:t>
            </a:r>
            <a:r>
              <a:rPr lang="nb-NO" dirty="0"/>
              <a:t> </a:t>
            </a:r>
            <a:r>
              <a:rPr lang="nb-NO" dirty="0" smtClean="0"/>
              <a:t>må </a:t>
            </a:r>
            <a:r>
              <a:rPr lang="nb-NO" dirty="0" err="1" smtClean="0"/>
              <a:t>interface</a:t>
            </a:r>
            <a:r>
              <a:rPr lang="nb-NO" dirty="0" smtClean="0"/>
              <a:t> med </a:t>
            </a:r>
            <a:r>
              <a:rPr lang="nb-NO" dirty="0" err="1" smtClean="0"/>
              <a:t>cgroups</a:t>
            </a:r>
            <a:r>
              <a:rPr lang="nb-NO" baseline="30000" dirty="0" smtClean="0"/>
              <a:t>(1)</a:t>
            </a:r>
            <a:r>
              <a:rPr lang="nb-NO" dirty="0" smtClean="0"/>
              <a:t> på hver node for å håndheve ressursstyring for </a:t>
            </a:r>
            <a:r>
              <a:rPr lang="nb-NO" dirty="0" err="1" smtClean="0"/>
              <a:t>Pods</a:t>
            </a:r>
            <a:r>
              <a:rPr lang="nb-NO" dirty="0" smtClean="0"/>
              <a:t> og containere</a:t>
            </a:r>
          </a:p>
          <a:p>
            <a:r>
              <a:rPr lang="nb-NO" dirty="0" smtClean="0"/>
              <a:t>Container </a:t>
            </a:r>
            <a:r>
              <a:rPr lang="nb-NO" dirty="0" err="1" smtClean="0"/>
              <a:t>runtime</a:t>
            </a:r>
            <a:r>
              <a:rPr lang="nb-NO" dirty="0" smtClean="0"/>
              <a:t> må implementere CRI</a:t>
            </a:r>
            <a:r>
              <a:rPr lang="nb-NO" baseline="30000" dirty="0" smtClean="0"/>
              <a:t>(2)</a:t>
            </a:r>
          </a:p>
          <a:p>
            <a:pPr lvl="1"/>
            <a:r>
              <a:rPr lang="nb-NO" dirty="0" smtClean="0"/>
              <a:t>Beskriver </a:t>
            </a:r>
            <a:r>
              <a:rPr lang="nb-NO" dirty="0" err="1" smtClean="0"/>
              <a:t>gRPC</a:t>
            </a:r>
            <a:r>
              <a:rPr lang="nb-NO" dirty="0" smtClean="0"/>
              <a:t> spesifikasjonen mellom </a:t>
            </a:r>
            <a:r>
              <a:rPr lang="nb-NO" dirty="0" err="1" smtClean="0"/>
              <a:t>kubelet</a:t>
            </a:r>
            <a:r>
              <a:rPr lang="nb-NO" dirty="0" smtClean="0"/>
              <a:t> og et container </a:t>
            </a:r>
            <a:r>
              <a:rPr lang="nb-NO" dirty="0" err="1" smtClean="0"/>
              <a:t>runtime</a:t>
            </a:r>
            <a:endParaRPr lang="nb-NO" dirty="0"/>
          </a:p>
        </p:txBody>
      </p:sp>
      <p:sp>
        <p:nvSpPr>
          <p:cNvPr id="4" name="Rectangle 3"/>
          <p:cNvSpPr/>
          <p:nvPr/>
        </p:nvSpPr>
        <p:spPr>
          <a:xfrm>
            <a:off x="610235" y="5805265"/>
            <a:ext cx="4552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nb-NO" sz="1200" dirty="0" smtClean="0">
                <a:hlinkClick r:id="rId4"/>
              </a:rPr>
              <a:t>https://kubernetes.io/docs/concepts/architecture/cgroups/ - </a:t>
            </a:r>
            <a:endParaRPr lang="nb-NO" sz="1200" dirty="0" smtClean="0"/>
          </a:p>
          <a:p>
            <a:pPr marL="342900" indent="-342900">
              <a:buAutoNum type="arabicParenR"/>
            </a:pPr>
            <a:r>
              <a:rPr lang="nb-NO" sz="1200" dirty="0" smtClean="0">
                <a:hlinkClick r:id="rId5"/>
              </a:rPr>
              <a:t>https://kubernetes.io/docs/concepts/architecture/cri/ - 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4760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Praksis: bli kjent med bruk av </a:t>
            </a:r>
            <a:r>
              <a:rPr lang="nb-NO" dirty="0" err="1" smtClean="0"/>
              <a:t>kubectl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1600" b="0" i="1" dirty="0" smtClean="0"/>
              <a:t>Del 1 - Arkitektur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610235" y="1557338"/>
            <a:ext cx="10984230" cy="424792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nb-NO" dirty="0" smtClean="0"/>
              <a:t>Gå inn i din </a:t>
            </a:r>
            <a:r>
              <a:rPr lang="nb-NO" dirty="0" err="1" smtClean="0"/>
              <a:t>Kubernetes</a:t>
            </a:r>
            <a:r>
              <a:rPr lang="nb-NO" dirty="0" smtClean="0"/>
              <a:t> instans, og klon kursmappe fra </a:t>
            </a:r>
            <a:r>
              <a:rPr lang="nb-NO" dirty="0" err="1" smtClean="0"/>
              <a:t>GitHub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git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clone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https://github.com/rlangl/k8s-intro &amp;&amp; cd k8s-intro</a:t>
            </a:r>
          </a:p>
          <a:p>
            <a:pPr>
              <a:buFont typeface="+mj-lt"/>
              <a:buAutoNum type="arabicPeriod"/>
            </a:pPr>
            <a:r>
              <a:rPr lang="nb-NO" dirty="0" smtClean="0"/>
              <a:t>Få ut info om </a:t>
            </a:r>
            <a:r>
              <a:rPr lang="nb-NO" dirty="0" err="1" smtClean="0"/>
              <a:t>clusteret</a:t>
            </a:r>
            <a:r>
              <a:rPr lang="nb-NO" dirty="0" smtClean="0"/>
              <a:t> ditt</a:t>
            </a:r>
            <a:br>
              <a:rPr lang="nb-NO" dirty="0" smtClean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cluster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-info</a:t>
            </a:r>
            <a:b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cluster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-info dump &gt; clusterinfo.txt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nodes –o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wide</a:t>
            </a:r>
            <a:endParaRPr lang="nb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Gå inn i undermappe «del1» og eksekver følgende kommando</a:t>
            </a:r>
            <a:br>
              <a:rPr lang="nb-NO" dirty="0" smtClean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apply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–f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hello.yaml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–n test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pods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endParaRPr lang="nb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«Beskriv» objektet du nettopp kreerte</a:t>
            </a:r>
            <a:br>
              <a:rPr lang="nb-NO" dirty="0" smtClean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–n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test </a:t>
            </a: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describe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pod pod-demo</a:t>
            </a:r>
            <a:endParaRPr lang="nb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nb-NO" dirty="0" smtClean="0"/>
              <a:t>Få ut loggen til det samme objektet</a:t>
            </a:r>
            <a:br>
              <a:rPr lang="nb-NO" dirty="0" smtClean="0"/>
            </a:br>
            <a:r>
              <a:rPr lang="nb-NO" dirty="0" err="1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 –n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test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logs 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pod-demo</a:t>
            </a:r>
          </a:p>
          <a:p>
            <a:pPr>
              <a:buFont typeface="+mj-lt"/>
              <a:buAutoNum type="arabicPeriod"/>
            </a:pPr>
            <a:r>
              <a:rPr lang="nb-NO" dirty="0" smtClean="0">
                <a:latin typeface="+mn-lt"/>
              </a:rPr>
              <a:t>Slett pod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kubectl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–n test </a:t>
            </a:r>
            <a:r>
              <a:rPr lang="nb-NO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nb-NO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pod pod-demo</a:t>
            </a:r>
            <a:endParaRPr lang="nb-NO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0433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YAML manifest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b-NO" dirty="0" smtClean="0"/>
              <a:t>YAML (og JSON) brukes for å spesifisere en instans av en ressurs</a:t>
            </a:r>
          </a:p>
          <a:p>
            <a:r>
              <a:rPr lang="nb-NO" dirty="0" smtClean="0"/>
              <a:t>Alle ressursnavn angitt av </a:t>
            </a:r>
            <a:r>
              <a:rPr lang="nb-NO" dirty="0" smtClean="0">
                <a:latin typeface="Consolas" panose="020B0609020204030204" pitchFamily="49" charset="0"/>
              </a:rPr>
              <a:t>metadata.name</a:t>
            </a:r>
            <a:r>
              <a:rPr lang="nb-NO" dirty="0" smtClean="0"/>
              <a:t> må være gyldige DNS </a:t>
            </a:r>
            <a:r>
              <a:rPr lang="nb-NO" dirty="0" err="1" smtClean="0"/>
              <a:t>subdomene</a:t>
            </a:r>
            <a:r>
              <a:rPr lang="nb-NO" dirty="0" smtClean="0"/>
              <a:t> navn</a:t>
            </a:r>
            <a:r>
              <a:rPr lang="nb-NO" baseline="30000" dirty="0" smtClean="0"/>
              <a:t>(1)</a:t>
            </a:r>
          </a:p>
          <a:p>
            <a:r>
              <a:rPr lang="nb-NO" dirty="0" smtClean="0"/>
              <a:t>Kan sendes til Kube API ved </a:t>
            </a:r>
            <a:br>
              <a:rPr lang="nb-NO" dirty="0" smtClean="0"/>
            </a:br>
            <a:r>
              <a:rPr lang="nb-NO" dirty="0" err="1" smtClean="0">
                <a:latin typeface="Consolas" panose="020B0609020204030204" pitchFamily="49" charset="0"/>
              </a:rPr>
              <a:t>kubectl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apply</a:t>
            </a:r>
            <a:r>
              <a:rPr lang="nb-NO" dirty="0" smtClean="0">
                <a:latin typeface="Consolas" panose="020B0609020204030204" pitchFamily="49" charset="0"/>
              </a:rPr>
              <a:t> –f &lt;filnavn&gt;</a:t>
            </a:r>
          </a:p>
          <a:p>
            <a:r>
              <a:rPr lang="nb-NO" dirty="0" smtClean="0">
                <a:latin typeface="+mn-lt"/>
              </a:rPr>
              <a:t>Alle container images hentes </a:t>
            </a:r>
            <a:r>
              <a:rPr lang="nb-NO" dirty="0" err="1" smtClean="0">
                <a:latin typeface="+mn-lt"/>
              </a:rPr>
              <a:t>default</a:t>
            </a:r>
            <a:r>
              <a:rPr lang="nb-NO" dirty="0" smtClean="0">
                <a:latin typeface="+mn-lt"/>
              </a:rPr>
              <a:t> fra </a:t>
            </a:r>
            <a:r>
              <a:rPr lang="nb-NO" dirty="0" err="1" smtClean="0">
                <a:latin typeface="+mn-lt"/>
              </a:rPr>
              <a:t>Docker</a:t>
            </a:r>
            <a:r>
              <a:rPr lang="nb-NO" dirty="0" smtClean="0">
                <a:latin typeface="+mn-lt"/>
              </a:rPr>
              <a:t> </a:t>
            </a:r>
            <a:r>
              <a:rPr lang="nb-NO" dirty="0" err="1" smtClean="0">
                <a:latin typeface="+mn-lt"/>
              </a:rPr>
              <a:t>public</a:t>
            </a:r>
            <a:r>
              <a:rPr lang="nb-NO" dirty="0" smtClean="0">
                <a:latin typeface="+mn-lt"/>
              </a:rPr>
              <a:t> </a:t>
            </a:r>
            <a:r>
              <a:rPr lang="nb-NO" dirty="0" err="1" smtClean="0">
                <a:latin typeface="+mn-lt"/>
              </a:rPr>
              <a:t>registry</a:t>
            </a:r>
            <a:r>
              <a:rPr lang="nb-NO" baseline="30000" dirty="0" smtClean="0">
                <a:latin typeface="+mn-lt"/>
              </a:rPr>
              <a:t>(2)</a:t>
            </a:r>
            <a:endParaRPr lang="nb-NO" baseline="30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5448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>
                <a:hlinkClick r:id="rId2"/>
              </a:rPr>
              <a:t>https://kubernetes.io/docs/concepts/overview/working-with-objects/names/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>
                <a:hlinkClick r:id="rId3"/>
              </a:rPr>
              <a:t>https://hub.docker.com/ - </a:t>
            </a:r>
            <a:endParaRPr lang="nb-NO" sz="1200" dirty="0"/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ln w="635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apiVersion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v1</a:t>
            </a:r>
          </a:p>
          <a:p>
            <a:pPr marL="0" indent="0">
              <a:buNone/>
            </a:pP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Pod</a:t>
            </a:r>
          </a:p>
          <a:p>
            <a:pPr marL="0" indent="0">
              <a:buNone/>
            </a:pPr>
            <a:r>
              <a:rPr lang="nb-NO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metadata:</a:t>
            </a:r>
          </a:p>
          <a:p>
            <a:pPr marL="0" indent="0">
              <a:buNone/>
            </a:pPr>
            <a:r>
              <a:rPr lang="nb-NO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nb-NO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b-NO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nb-NO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pod-demo</a:t>
            </a:r>
            <a:endParaRPr lang="nb-NO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nb-NO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demo</a:t>
            </a:r>
            <a:endParaRPr lang="nb-NO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spec</a:t>
            </a: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containers:</a:t>
            </a:r>
          </a:p>
          <a:p>
            <a:pPr marL="0" indent="0">
              <a:buNone/>
            </a:pPr>
            <a:r>
              <a:rPr lang="nb-NO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- image: </a:t>
            </a:r>
            <a:r>
              <a:rPr lang="nb-NO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hub.docker.com/</a:t>
            </a:r>
            <a:r>
              <a:rPr lang="nb-NO" sz="14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nginx</a:t>
            </a:r>
            <a:r>
              <a:rPr lang="nb-NO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:latest</a:t>
            </a:r>
            <a:endParaRPr lang="nb-NO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Ressursdefinisjoner</a:t>
            </a:r>
            <a:br>
              <a:rPr lang="nb-NO" dirty="0" smtClean="0"/>
            </a:br>
            <a:r>
              <a:rPr lang="nb-NO" sz="1600" b="0" i="1" dirty="0" smtClean="0"/>
              <a:t>Del 2 - API</a:t>
            </a:r>
            <a:endParaRPr lang="nb-NO" b="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nb-NO" dirty="0" smtClean="0"/>
              <a:t>Ressurser kan plasseres i </a:t>
            </a:r>
            <a:r>
              <a:rPr lang="nb-NO" dirty="0" err="1" smtClean="0"/>
              <a:t>namespaces</a:t>
            </a:r>
            <a:r>
              <a:rPr lang="nb-NO" dirty="0" smtClean="0"/>
              <a:t> for å logisk gruppere dem</a:t>
            </a:r>
          </a:p>
          <a:p>
            <a:pPr lvl="1"/>
            <a:r>
              <a:rPr lang="nb-NO" dirty="0" smtClean="0"/>
              <a:t>Merk at noen objekter er </a:t>
            </a:r>
            <a:r>
              <a:rPr lang="nb-NO" dirty="0" err="1" smtClean="0"/>
              <a:t>cluster-wide</a:t>
            </a:r>
            <a:r>
              <a:rPr lang="nb-NO" dirty="0" smtClean="0"/>
              <a:t> (e.g. </a:t>
            </a:r>
            <a:r>
              <a:rPr lang="nb-NO" dirty="0" err="1" smtClean="0"/>
              <a:t>StorageClass</a:t>
            </a:r>
            <a:r>
              <a:rPr lang="nb-NO" dirty="0" smtClean="0"/>
              <a:t>, </a:t>
            </a:r>
            <a:r>
              <a:rPr lang="nb-NO" dirty="0" err="1" smtClean="0"/>
              <a:t>PersistentVolume</a:t>
            </a:r>
            <a:r>
              <a:rPr lang="nb-NO" dirty="0" smtClean="0"/>
              <a:t>)</a:t>
            </a:r>
          </a:p>
          <a:p>
            <a:r>
              <a:rPr lang="nb-NO" dirty="0" smtClean="0"/>
              <a:t>Management </a:t>
            </a:r>
            <a:r>
              <a:rPr lang="nb-NO" dirty="0"/>
              <a:t>med </a:t>
            </a:r>
            <a:r>
              <a:rPr lang="nb-NO" dirty="0" err="1"/>
              <a:t>kubectl</a:t>
            </a:r>
            <a:endParaRPr lang="nb-NO" dirty="0"/>
          </a:p>
          <a:p>
            <a:r>
              <a:rPr lang="nb-NO" dirty="0"/>
              <a:t>Kan tildeles </a:t>
            </a:r>
            <a:r>
              <a:rPr lang="nb-NO" dirty="0" err="1"/>
              <a:t>labels</a:t>
            </a:r>
            <a:r>
              <a:rPr lang="nb-NO" dirty="0"/>
              <a:t> for å beskrive objekter i større </a:t>
            </a:r>
            <a:r>
              <a:rPr lang="nb-NO" dirty="0" smtClean="0"/>
              <a:t>grad</a:t>
            </a:r>
            <a:r>
              <a:rPr lang="nb-NO" baseline="30000" dirty="0"/>
              <a:t>(1)</a:t>
            </a:r>
            <a:endParaRPr lang="nb-NO" dirty="0" smtClean="0"/>
          </a:p>
          <a:p>
            <a:pPr lvl="1"/>
            <a:r>
              <a:rPr lang="nb-NO" dirty="0" smtClean="0">
                <a:latin typeface="Consolas" panose="020B0609020204030204" pitchFamily="49" charset="0"/>
              </a:rPr>
              <a:t>…</a:t>
            </a:r>
            <a:br>
              <a:rPr lang="nb-NO" dirty="0" smtClean="0">
                <a:latin typeface="Consolas" panose="020B0609020204030204" pitchFamily="49" charset="0"/>
              </a:rPr>
            </a:br>
            <a:r>
              <a:rPr lang="nb-NO" dirty="0" smtClean="0">
                <a:latin typeface="Consolas" panose="020B0609020204030204" pitchFamily="49" charset="0"/>
              </a:rPr>
              <a:t>metadata:</a:t>
            </a:r>
            <a:br>
              <a:rPr lang="nb-NO" dirty="0" smtClean="0">
                <a:latin typeface="Consolas" panose="020B0609020204030204" pitchFamily="49" charset="0"/>
              </a:rPr>
            </a:br>
            <a:r>
              <a:rPr lang="nb-NO" dirty="0" smtClean="0">
                <a:latin typeface="Consolas" panose="020B0609020204030204" pitchFamily="49" charset="0"/>
              </a:rPr>
              <a:t>  </a:t>
            </a:r>
            <a:r>
              <a:rPr lang="nb-NO" dirty="0" err="1" smtClean="0">
                <a:latin typeface="Consolas" panose="020B0609020204030204" pitchFamily="49" charset="0"/>
              </a:rPr>
              <a:t>labels</a:t>
            </a:r>
            <a:r>
              <a:rPr lang="nb-NO" dirty="0" smtClean="0">
                <a:latin typeface="Consolas" panose="020B0609020204030204" pitchFamily="49" charset="0"/>
              </a:rPr>
              <a:t>:</a:t>
            </a:r>
            <a:br>
              <a:rPr lang="nb-NO" dirty="0" smtClean="0">
                <a:latin typeface="Consolas" panose="020B0609020204030204" pitchFamily="49" charset="0"/>
              </a:rPr>
            </a:br>
            <a:r>
              <a:rPr lang="nb-NO" dirty="0" smtClean="0">
                <a:latin typeface="Consolas" panose="020B0609020204030204" pitchFamily="49" charset="0"/>
              </a:rPr>
              <a:t>    key1: value1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/>
              <a:t>Selektorer kan brukes for å identifisere et sett av </a:t>
            </a:r>
            <a:r>
              <a:rPr lang="nb-NO" dirty="0" err="1"/>
              <a:t>workloads</a:t>
            </a:r>
            <a:r>
              <a:rPr lang="nb-NO" dirty="0"/>
              <a:t> ved </a:t>
            </a:r>
            <a:r>
              <a:rPr lang="nb-NO" dirty="0" smtClean="0"/>
              <a:t>spørringer</a:t>
            </a:r>
            <a:r>
              <a:rPr lang="nb-NO" baseline="30000" dirty="0" smtClean="0"/>
              <a:t> (2)</a:t>
            </a:r>
          </a:p>
          <a:p>
            <a:pPr lvl="1"/>
            <a:r>
              <a:rPr lang="nb-NO" dirty="0" err="1" smtClean="0">
                <a:latin typeface="Consolas" panose="020B0609020204030204" pitchFamily="49" charset="0"/>
              </a:rPr>
              <a:t>kubectl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get</a:t>
            </a:r>
            <a:r>
              <a:rPr lang="nb-NO" dirty="0" smtClean="0">
                <a:latin typeface="Consolas" panose="020B0609020204030204" pitchFamily="49" charset="0"/>
              </a:rPr>
              <a:t> </a:t>
            </a:r>
            <a:r>
              <a:rPr lang="nb-NO" dirty="0" err="1" smtClean="0">
                <a:latin typeface="Consolas" panose="020B0609020204030204" pitchFamily="49" charset="0"/>
              </a:rPr>
              <a:t>pods</a:t>
            </a:r>
            <a:r>
              <a:rPr lang="nb-NO" dirty="0" smtClean="0">
                <a:latin typeface="Consolas" panose="020B0609020204030204" pitchFamily="49" charset="0"/>
              </a:rPr>
              <a:t> –l key1=value1,name=</a:t>
            </a:r>
            <a:r>
              <a:rPr lang="nb-NO" dirty="0" err="1" smtClean="0">
                <a:latin typeface="Consolas" panose="020B0609020204030204" pitchFamily="49" charset="0"/>
              </a:rPr>
              <a:t>mysql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/>
              <a:t>Egne ressursdefinisjoner er mulig gjennom </a:t>
            </a:r>
            <a:r>
              <a:rPr lang="nb-NO" dirty="0" err="1" smtClean="0"/>
              <a:t>CRDs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nb-NO" sz="1600" dirty="0" err="1" smtClean="0"/>
              <a:t>Kubernetes</a:t>
            </a:r>
            <a:r>
              <a:rPr lang="nb-NO" sz="1600" dirty="0" smtClean="0"/>
              <a:t> kommer med en rekke ressursdefinisjoner (</a:t>
            </a:r>
            <a:r>
              <a:rPr lang="nb-NO" sz="1600" dirty="0" err="1" smtClean="0"/>
              <a:t>Kubernetes</a:t>
            </a:r>
            <a:r>
              <a:rPr lang="nb-NO" sz="1600" dirty="0" smtClean="0"/>
              <a:t> objekter)</a:t>
            </a:r>
          </a:p>
          <a:p>
            <a:pPr lvl="1"/>
            <a:r>
              <a:rPr lang="nb-NO" sz="1400" dirty="0" err="1" smtClean="0"/>
              <a:t>Workloads</a:t>
            </a:r>
            <a:endParaRPr lang="nb-NO" sz="1400" dirty="0" smtClean="0"/>
          </a:p>
          <a:p>
            <a:pPr lvl="2"/>
            <a:r>
              <a:rPr lang="nb-NO" sz="1400" dirty="0" smtClean="0"/>
              <a:t>Pod</a:t>
            </a:r>
          </a:p>
          <a:p>
            <a:pPr lvl="2"/>
            <a:r>
              <a:rPr lang="nb-NO" sz="1400" dirty="0" err="1" smtClean="0"/>
              <a:t>ReplicaSet</a:t>
            </a:r>
            <a:endParaRPr lang="nb-NO" sz="1400" dirty="0" smtClean="0"/>
          </a:p>
          <a:p>
            <a:pPr lvl="2"/>
            <a:r>
              <a:rPr lang="nb-NO" sz="1400" dirty="0" smtClean="0"/>
              <a:t>Deployment</a:t>
            </a:r>
          </a:p>
          <a:p>
            <a:pPr lvl="2"/>
            <a:r>
              <a:rPr lang="nb-NO" sz="1400" dirty="0" err="1" smtClean="0"/>
              <a:t>StatefulSet</a:t>
            </a:r>
            <a:endParaRPr lang="nb-NO" sz="1400" dirty="0" smtClean="0"/>
          </a:p>
          <a:p>
            <a:pPr lvl="2"/>
            <a:r>
              <a:rPr lang="nb-NO" sz="1400" dirty="0" err="1" smtClean="0"/>
              <a:t>DaemonSet</a:t>
            </a:r>
            <a:endParaRPr lang="nb-NO" sz="1400" dirty="0" smtClean="0"/>
          </a:p>
          <a:p>
            <a:pPr lvl="1"/>
            <a:r>
              <a:rPr lang="nb-NO" sz="1400" dirty="0" smtClean="0"/>
              <a:t>Services</a:t>
            </a:r>
          </a:p>
          <a:p>
            <a:pPr lvl="2"/>
            <a:r>
              <a:rPr lang="nb-NO" sz="1400" dirty="0" smtClean="0"/>
              <a:t>Service</a:t>
            </a:r>
          </a:p>
          <a:p>
            <a:pPr lvl="2"/>
            <a:r>
              <a:rPr lang="nb-NO" sz="1400" dirty="0" smtClean="0"/>
              <a:t>Ingress</a:t>
            </a:r>
          </a:p>
          <a:p>
            <a:pPr lvl="1"/>
            <a:r>
              <a:rPr lang="nb-NO" sz="1400" dirty="0" err="1" smtClean="0"/>
              <a:t>Config</a:t>
            </a:r>
            <a:endParaRPr lang="nb-NO" sz="1400" dirty="0" smtClean="0"/>
          </a:p>
          <a:p>
            <a:pPr lvl="2"/>
            <a:r>
              <a:rPr lang="nb-NO" sz="1400" dirty="0" err="1" smtClean="0"/>
              <a:t>ConfigMap</a:t>
            </a:r>
            <a:endParaRPr lang="nb-NO" sz="1400" dirty="0" smtClean="0"/>
          </a:p>
          <a:p>
            <a:pPr lvl="2"/>
            <a:r>
              <a:rPr lang="nb-NO" sz="1400" dirty="0" smtClean="0"/>
              <a:t>Secret</a:t>
            </a:r>
          </a:p>
          <a:p>
            <a:pPr lvl="2"/>
            <a:r>
              <a:rPr lang="nb-NO" sz="1400" dirty="0" smtClean="0"/>
              <a:t>Volume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5" y="5805265"/>
            <a:ext cx="6165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nb-NO" sz="1200" dirty="0" smtClean="0">
                <a:hlinkClick r:id="rId2"/>
              </a:rPr>
              <a:t>https://kubernetes.io/docs/concepts/overview/working-with-objects/labels/ - </a:t>
            </a:r>
            <a:endParaRPr lang="nb-NO" sz="1200" dirty="0" smtClean="0"/>
          </a:p>
          <a:p>
            <a:pPr marL="228600" indent="-228600">
              <a:buAutoNum type="arabicParenR"/>
            </a:pPr>
            <a:r>
              <a:rPr lang="nb-NO" sz="1200" dirty="0" smtClean="0">
                <a:hlinkClick r:id="rId3"/>
              </a:rPr>
              <a:t>https://kubernetes.io/docs/concepts/overview/working-with-objects/common-labels/ - 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3715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FI2021">
  <a:themeElements>
    <a:clrScheme name="FFI-farger-202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73BD"/>
      </a:accent1>
      <a:accent2>
        <a:srgbClr val="D0EBF8"/>
      </a:accent2>
      <a:accent3>
        <a:srgbClr val="C7C8CA"/>
      </a:accent3>
      <a:accent4>
        <a:srgbClr val="00B588"/>
      </a:accent4>
      <a:accent5>
        <a:srgbClr val="008683"/>
      </a:accent5>
      <a:accent6>
        <a:srgbClr val="EF7B00"/>
      </a:accent6>
      <a:hlink>
        <a:srgbClr val="0073BD"/>
      </a:hlink>
      <a:folHlink>
        <a:srgbClr val="974799"/>
      </a:folHlink>
    </a:clrScheme>
    <a:fontScheme name="FFI-skrifter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FI2021" id="{C1C4CA4F-8F37-4ADD-B2D8-5FF68422B855}" vid="{DD75FB78-0C2A-43DB-9F50-99622493AE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FFI2021</Template>
  <TotalTime>8660</TotalTime>
  <Words>6303</Words>
  <Application>Microsoft Office PowerPoint</Application>
  <PresentationFormat>Widescreen</PresentationFormat>
  <Paragraphs>1180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Myriad Pro</vt:lpstr>
      <vt:lpstr>FFI2021</vt:lpstr>
      <vt:lpstr>Kubernetes brukerkurs</vt:lpstr>
      <vt:lpstr>Revisjonsliste</vt:lpstr>
      <vt:lpstr>PowerPoint Presentation</vt:lpstr>
      <vt:lpstr>Introduksjon</vt:lpstr>
      <vt:lpstr>Hva er kubernetes Del 1 - Arkitektur</vt:lpstr>
      <vt:lpstr>Hovedkomponenter Del 1 - Arkitektur</vt:lpstr>
      <vt:lpstr>Praksis: bli kjent med bruk av kubectl Del 1 - Arkitektur</vt:lpstr>
      <vt:lpstr>YAML manifest Del 2 - API</vt:lpstr>
      <vt:lpstr>Ressursdefinisjoner Del 2 - API</vt:lpstr>
      <vt:lpstr>Workload konfigurasjon Del 2 - API</vt:lpstr>
      <vt:lpstr>Workload konfigurasjon Del 2 - API</vt:lpstr>
      <vt:lpstr>Workload konfigurasjon Del 2 - API</vt:lpstr>
      <vt:lpstr>Workload konfigurasjon Del 2 - API</vt:lpstr>
      <vt:lpstr>Workload konfigurasjon Del 2 - API</vt:lpstr>
      <vt:lpstr>Workload konfigurasjon Del 2 - API</vt:lpstr>
      <vt:lpstr>Workload konfigurasjon Del 2 - API</vt:lpstr>
      <vt:lpstr>Workload konfigurasjon Del 2 - API</vt:lpstr>
      <vt:lpstr>Deployment Del 2 - API</vt:lpstr>
      <vt:lpstr>Deployment Del 2 - API</vt:lpstr>
      <vt:lpstr>Namespaces Del 2 - API</vt:lpstr>
      <vt:lpstr>Praksis: spesifisere en workload Del 2 - API</vt:lpstr>
      <vt:lpstr>Nettverksmodell Del 3 - Nettverk</vt:lpstr>
      <vt:lpstr>Pod nettverk Del 3 - Nettverk</vt:lpstr>
      <vt:lpstr>Service Del 3 - Nettverk</vt:lpstr>
      <vt:lpstr>Service Del 3 - Nettverk</vt:lpstr>
      <vt:lpstr>Service Del 3 - Nettverk</vt:lpstr>
      <vt:lpstr>DNS Del 3 - Nettverk</vt:lpstr>
      <vt:lpstr>Ingress Del 3 - Nettverk</vt:lpstr>
      <vt:lpstr>Ingress Del 3 - Nettverk</vt:lpstr>
      <vt:lpstr>Praksis: nettverk Del 3 - Nettverk</vt:lpstr>
      <vt:lpstr>Volumes Del 4 - Persistens</vt:lpstr>
      <vt:lpstr>StorageClass Del 4 - Persistens</vt:lpstr>
      <vt:lpstr>PV Del 4 - Persistens</vt:lpstr>
      <vt:lpstr>PV Del 4 - Persistens</vt:lpstr>
      <vt:lpstr>PVC Del 4 - Persistens</vt:lpstr>
      <vt:lpstr>StatefulSet Del 4 - Persistens</vt:lpstr>
      <vt:lpstr>InitContainers med StatefulSet Del 4 - Persistens</vt:lpstr>
      <vt:lpstr>Praksis: persistens med Kubernetes Del 3 - Nettverk</vt:lpstr>
      <vt:lpstr>Ekstra</vt:lpstr>
      <vt:lpstr>Oppsummering</vt:lpstr>
      <vt:lpstr>Avslutning</vt:lpstr>
    </vt:vector>
  </TitlesOfParts>
  <Company>Forsvarets Forskningsinstitutt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brukerkurs</dc:title>
  <dc:creator>Langleite, Rune</dc:creator>
  <cp:lastModifiedBy>Langleite, Rune</cp:lastModifiedBy>
  <cp:revision>1040</cp:revision>
  <dcterms:created xsi:type="dcterms:W3CDTF">2023-04-13T12:22:12Z</dcterms:created>
  <dcterms:modified xsi:type="dcterms:W3CDTF">2023-05-15T08:28:09Z</dcterms:modified>
</cp:coreProperties>
</file>