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3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  <p:embeddedFont>
      <p:font typeface="Roboto Medium" panose="02000000000000000000" pitchFamily="2" charset="0"/>
      <p:regular r:id="rId34"/>
      <p:bold r:id="rId35"/>
      <p:italic r:id="rId36"/>
      <p:boldItalic r:id="rId37"/>
    </p:embeddedFont>
    <p:embeddedFont>
      <p:font typeface="Roboto Thin" panose="02000000000000000000" pitchFamily="2" charset="0"/>
      <p:regular r:id="rId38"/>
      <p:bold r:id="rId39"/>
      <p:italic r:id="rId40"/>
      <p:boldItalic r:id="rId41"/>
    </p:embeddedFont>
    <p:embeddedFont>
      <p:font typeface="Tw Cen MT" panose="020B06020201040206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orient="horz" pos="2232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0AA9F-377A-404F-915E-A0F4E18AD0A0}">
  <a:tblStyle styleId="{BFC0AA9F-377A-404F-915E-A0F4E18AD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0" autoAdjust="0"/>
  </p:normalViewPr>
  <p:slideViewPr>
    <p:cSldViewPr snapToGrid="0">
      <p:cViewPr varScale="1">
        <p:scale>
          <a:sx n="100" d="100"/>
          <a:sy n="100" d="100"/>
        </p:scale>
        <p:origin x="946" y="62"/>
      </p:cViewPr>
      <p:guideLst>
        <p:guide orient="horz"/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798eb4c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798eb4c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8623a2bef4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8623a2bef4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8623a2bef4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8623a2bef4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798eb4c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798eb4c4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8623a2bef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8623a2bef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8623a2bef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8623a2bef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623a2bef4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623a2bef4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623a2bef4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623a2bef4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798eb4c4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798eb4c4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8798eb4c4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8798eb4c4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623a2be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623a2be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8798eb4c4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8798eb4c4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8798eb4c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8798eb4c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8798eb4c4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8798eb4c4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798eb4c4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798eb4c4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0f7e6291e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0f7e6291e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798eb4c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798eb4c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8798eb4c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8798eb4c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798eb4c4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798eb4c4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  <a:ea typeface="Roboto Black"/>
                <a:cs typeface="Roboto Black"/>
                <a:sym typeface="Roboto Black"/>
              </a:rPr>
              <a:t>Network</a:t>
            </a:r>
            <a:endParaRPr lang="en-US" sz="1100" b="1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Address Range: 192.168.1.0/24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Netmask: 255.255.255.0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Gateway: 192.168.1.1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  <a:ea typeface="Roboto Black"/>
                <a:cs typeface="Roboto Black"/>
                <a:sym typeface="Roboto Black"/>
              </a:rPr>
              <a:t>Machines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Microsoft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ML-REFVM-336393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ELK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Capstone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Kali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8798eb4c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8798eb4c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1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1658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41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819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24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8764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07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633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76116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7249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Transition Slide">
  <p:cSld name="6. Transition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67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018021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687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6674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0" y="1245800"/>
            <a:ext cx="66996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3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4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392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. Numbered 1–2 (Blue)">
  <p:cSld name="25. Numbered 1–2 (Blue)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5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. The End">
  <p:cSld name="57. The End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3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2115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0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58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7832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2195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9934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7518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92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  <p:sldLayoutId id="2147484355" r:id="rId18"/>
    <p:sldLayoutId id="2147484356" r:id="rId19"/>
    <p:sldLayoutId id="2147484357" r:id="rId20"/>
    <p:sldLayoutId id="2147484358" r:id="rId21"/>
    <p:sldLayoutId id="2147484359" r:id="rId22"/>
    <p:sldLayoutId id="2147484360" r:id="rId23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4"/>
          <p:cNvSpPr txBox="1">
            <a:spLocks noGrp="1"/>
          </p:cNvSpPr>
          <p:nvPr>
            <p:ph type="title"/>
          </p:nvPr>
        </p:nvSpPr>
        <p:spPr>
          <a:xfrm>
            <a:off x="1532334" y="841772"/>
            <a:ext cx="3395947" cy="321587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latin typeface="+mj-lt"/>
                <a:ea typeface="+mj-ea"/>
                <a:cs typeface="+mj-cs"/>
              </a:rPr>
              <a:t>Capstone Engagement</a:t>
            </a:r>
            <a:endParaRPr lang="en-US" sz="3100" dirty="0">
              <a:latin typeface="+mj-lt"/>
              <a:ea typeface="+mj-ea"/>
              <a:cs typeface="+mj-cs"/>
              <a:sym typeface="Roboto"/>
            </a:endParaRP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latin typeface="+mj-lt"/>
                <a:ea typeface="+mj-ea"/>
                <a:cs typeface="+mj-cs"/>
                <a:sym typeface="Roboto"/>
              </a:rPr>
              <a:t>Assessment, Analysis, </a:t>
            </a:r>
            <a:br>
              <a:rPr lang="en-US" sz="3100" dirty="0">
                <a:latin typeface="+mj-lt"/>
                <a:ea typeface="+mj-ea"/>
                <a:cs typeface="+mj-cs"/>
                <a:sym typeface="Roboto"/>
              </a:rPr>
            </a:br>
            <a:r>
              <a:rPr lang="en-US" sz="3100" dirty="0">
                <a:latin typeface="+mj-lt"/>
                <a:ea typeface="+mj-ea"/>
                <a:cs typeface="+mj-cs"/>
                <a:sym typeface="Roboto"/>
              </a:rPr>
              <a:t>and Hardening of a Vulnerable System</a:t>
            </a:r>
          </a:p>
        </p:txBody>
      </p:sp>
      <p:sp>
        <p:nvSpPr>
          <p:cNvPr id="1019" name="Google Shape;1019;p54"/>
          <p:cNvSpPr txBox="1">
            <a:spLocks noGrp="1"/>
          </p:cNvSpPr>
          <p:nvPr>
            <p:ph type="subTitle" idx="1"/>
          </p:nvPr>
        </p:nvSpPr>
        <p:spPr>
          <a:xfrm>
            <a:off x="5888723" y="841772"/>
            <a:ext cx="2112276" cy="32158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chemeClr val="tx2"/>
                </a:solidFill>
              </a:rPr>
              <a:t>Prepared By: Rebecca La Plant, May 14th,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2"/>
          <p:cNvSpPr txBox="1">
            <a:spLocks noGrp="1"/>
          </p:cNvSpPr>
          <p:nvPr>
            <p:ph type="title"/>
          </p:nvPr>
        </p:nvSpPr>
        <p:spPr>
          <a:xfrm>
            <a:off x="43728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w Cen MT" panose="020B0602020104020603" pitchFamily="34" charset="0"/>
              </a:rPr>
              <a:t>Exploitation: Security Misconfiguration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112" name="Google Shape;1112;p62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13" name="Google Shape;1113;p62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200" b="1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 Cen MT" panose="020B0602020104020603" pitchFamily="34" charset="0"/>
                <a:ea typeface="Roboto"/>
                <a:cs typeface="Roboto"/>
                <a:sym typeface="Roboto"/>
              </a:rPr>
              <a:t>How did you exploit the vulnerability? Which tool (Nmap, etc.) or techniques (XSS, etc.) did you use?</a:t>
            </a: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114" name="Google Shape;1114;p62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1115" name="Google Shape;1115;p6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6" name="Google Shape;1116;p6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117" name="Google Shape;1117;p62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1118" name="Google Shape;1118;p6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9" name="Google Shape;1119;p6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20" name="Google Shape;1120;p62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21" name="Google Shape;1121;p62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  <a:endParaRPr sz="1200" b="1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 Cen MT" panose="020B0602020104020603" pitchFamily="34" charset="0"/>
                <a:ea typeface="Roboto"/>
                <a:cs typeface="Roboto"/>
                <a:sym typeface="Roboto"/>
              </a:rPr>
              <a:t>What did the exploit achieve? For example: Did it grant you a user shell, root access, etc.?</a:t>
            </a: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122" name="Google Shape;1122;p62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1123" name="Google Shape;1123;p6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6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25" name="Google Shape;1125;p62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26" name="Google Shape;1126;p62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 Cen MT" panose="020B0602020104020603" pitchFamily="34" charset="0"/>
                <a:ea typeface="Roboto"/>
                <a:cs typeface="Roboto"/>
                <a:sym typeface="Roboto"/>
              </a:rPr>
              <a:t>[INSERT: screenshot or command output illustrating the exploit.]</a:t>
            </a: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[Name of Third Vulnerability]</a:t>
            </a:r>
            <a:endParaRPr/>
          </a:p>
        </p:txBody>
      </p:sp>
      <p:sp>
        <p:nvSpPr>
          <p:cNvPr id="1132" name="Google Shape;1132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63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63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did you exploit the vulnerability? Which tool (Nmap, etc.) or techniques (XSS, etc.) did you use?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5" name="Google Shape;1135;p63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1136" name="Google Shape;1136;p6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7" name="Google Shape;1137;p6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63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1139" name="Google Shape;1139;p6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0" name="Google Shape;1140;p6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1" name="Google Shape;1141;p63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63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 did the exploit achieve? For example: Did it grant you a user shell, root access, etc.?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3" name="Google Shape;1143;p63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1144" name="Google Shape;1144;p6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6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63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3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[INSERT: screenshot or command output illustrating the exploit.]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64"/>
          <p:cNvSpPr txBox="1">
            <a:spLocks noGrp="1"/>
          </p:cNvSpPr>
          <p:nvPr>
            <p:ph type="title"/>
          </p:nvPr>
        </p:nvSpPr>
        <p:spPr>
          <a:xfrm>
            <a:off x="274325" y="1687275"/>
            <a:ext cx="85953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 Team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Attack Characterization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4" name="Google Shape;1154;p64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12</a:t>
            </a:fld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Identifying the Port Scan</a:t>
            </a:r>
            <a:endParaRPr/>
          </a:p>
        </p:txBody>
      </p:sp>
      <p:sp>
        <p:nvSpPr>
          <p:cNvPr id="1160" name="Google Shape;1160;p65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63" name="Google Shape;1163;p65"/>
          <p:cNvSpPr txBox="1">
            <a:spLocks noGrp="1"/>
          </p:cNvSpPr>
          <p:nvPr>
            <p:ph type="subTitle" idx="2"/>
          </p:nvPr>
        </p:nvSpPr>
        <p:spPr>
          <a:xfrm>
            <a:off x="3712025" y="675975"/>
            <a:ext cx="49110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time did the port scan occur?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packets were sent, and from which IP?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indicates that this was a port scan?</a:t>
            </a:r>
            <a:endParaRPr sz="1200"/>
          </a:p>
        </p:txBody>
      </p:sp>
      <p:sp>
        <p:nvSpPr>
          <p:cNvPr id="1161" name="Google Shape;1161;p65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65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port scan.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4" name="Google Shape;11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Request for the Hidden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0" name="Google Shape;1170;p66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73" name="Google Shape;1173;p66"/>
          <p:cNvSpPr txBox="1">
            <a:spLocks noGrp="1"/>
          </p:cNvSpPr>
          <p:nvPr>
            <p:ph type="subTitle" idx="2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time did the request occur? How many requests were made?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files were requested? What did they contain?</a:t>
            </a:r>
            <a:endParaRPr sz="1200"/>
          </a:p>
        </p:txBody>
      </p:sp>
      <p:sp>
        <p:nvSpPr>
          <p:cNvPr id="1171" name="Google Shape;1171;p66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4" name="Google Shape;11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Uncovering the Brute Force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0" name="Google Shape;1180;p6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83" name="Google Shape;1183;p67"/>
          <p:cNvSpPr txBox="1">
            <a:spLocks noGrp="1"/>
          </p:cNvSpPr>
          <p:nvPr>
            <p:ph type="subTitle" idx="2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were made in the attack?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had been made before the attacker </a:t>
            </a:r>
            <a:br>
              <a:rPr lang="en" sz="1200"/>
            </a:br>
            <a:r>
              <a:rPr lang="en" sz="1200"/>
              <a:t>discovered the password?</a:t>
            </a:r>
            <a:endParaRPr sz="1200"/>
          </a:p>
        </p:txBody>
      </p:sp>
      <p:sp>
        <p:nvSpPr>
          <p:cNvPr id="1181" name="Google Shape;1181;p6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7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brute force attack.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4" name="Google Shape;11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WebDAV Connection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0" name="Google Shape;1190;p68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93" name="Google Shape;1193;p68"/>
          <p:cNvSpPr txBox="1">
            <a:spLocks noGrp="1"/>
          </p:cNvSpPr>
          <p:nvPr>
            <p:ph type="subTitle" idx="2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were made to this directory?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files were requested?</a:t>
            </a:r>
            <a:endParaRPr sz="1200"/>
          </a:p>
        </p:txBody>
      </p:sp>
      <p:sp>
        <p:nvSpPr>
          <p:cNvPr id="1191" name="Google Shape;1191;p68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68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a screenshot of Kibana logs depicting the WebDAV connection.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4" name="Google Shape;119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69"/>
          <p:cNvSpPr txBox="1">
            <a:spLocks noGrp="1"/>
          </p:cNvSpPr>
          <p:nvPr>
            <p:ph type="title"/>
          </p:nvPr>
        </p:nvSpPr>
        <p:spPr>
          <a:xfrm>
            <a:off x="274325" y="1631275"/>
            <a:ext cx="8595300" cy="20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 Team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1" name="Google Shape;1201;p69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17</a:t>
            </a:fld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Mitigation: Blocking the Port Scan</a:t>
            </a:r>
            <a:endParaRPr dirty="0"/>
          </a:p>
        </p:txBody>
      </p:sp>
      <p:sp>
        <p:nvSpPr>
          <p:cNvPr id="1207" name="Google Shape;1207;p7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70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0513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kind of alarm can be set to detect future port scans?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threshold would you set to activate this alarm?</a:t>
            </a:r>
            <a:endParaRPr sz="1400" dirty="0"/>
          </a:p>
        </p:txBody>
      </p:sp>
      <p:sp>
        <p:nvSpPr>
          <p:cNvPr id="1209" name="Google Shape;1209;p7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configurations can be set on the host to mitigate port scans?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Finding the Request for the Hidden Directory</a:t>
            </a:r>
            <a:endParaRPr/>
          </a:p>
        </p:txBody>
      </p:sp>
      <p:sp>
        <p:nvSpPr>
          <p:cNvPr id="1215" name="Google Shape;1215;p7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unauthorized access?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17" name="Google Shape;1217;p7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unwanted access?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5"/>
          <p:cNvSpPr txBox="1">
            <a:spLocks noGrp="1"/>
          </p:cNvSpPr>
          <p:nvPr>
            <p:ph type="title"/>
          </p:nvPr>
        </p:nvSpPr>
        <p:spPr>
          <a:xfrm>
            <a:off x="414915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1"/>
          </p:nvPr>
        </p:nvSpPr>
        <p:spPr>
          <a:xfrm>
            <a:off x="427215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This document contains the following sections:</a:t>
            </a:r>
            <a:endParaRPr dirty="0">
              <a:latin typeface="+mn-lt"/>
            </a:endParaRPr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5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55"/>
          <p:cNvGrpSpPr/>
          <p:nvPr/>
        </p:nvGrpSpPr>
        <p:grpSpPr>
          <a:xfrm>
            <a:off x="457200" y="1378813"/>
            <a:ext cx="776889" cy="621300"/>
            <a:chOff x="457200" y="1378813"/>
            <a:chExt cx="776889" cy="621300"/>
          </a:xfrm>
        </p:grpSpPr>
        <p:sp>
          <p:nvSpPr>
            <p:cNvPr id="1029" name="Google Shape;1029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55"/>
          <p:cNvGrpSpPr/>
          <p:nvPr/>
        </p:nvGrpSpPr>
        <p:grpSpPr>
          <a:xfrm>
            <a:off x="457200" y="2228725"/>
            <a:ext cx="776889" cy="621300"/>
            <a:chOff x="457200" y="1378813"/>
            <a:chExt cx="776889" cy="621300"/>
          </a:xfrm>
        </p:grpSpPr>
        <p:sp>
          <p:nvSpPr>
            <p:cNvPr id="1032" name="Google Shape;1032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55"/>
          <p:cNvGrpSpPr/>
          <p:nvPr/>
        </p:nvGrpSpPr>
        <p:grpSpPr>
          <a:xfrm>
            <a:off x="457200" y="3073850"/>
            <a:ext cx="776889" cy="621300"/>
            <a:chOff x="457200" y="1378813"/>
            <a:chExt cx="776889" cy="621300"/>
          </a:xfrm>
        </p:grpSpPr>
        <p:sp>
          <p:nvSpPr>
            <p:cNvPr id="1035" name="Google Shape;1035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6" name="Google Shape;1036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55"/>
          <p:cNvGrpSpPr/>
          <p:nvPr/>
        </p:nvGrpSpPr>
        <p:grpSpPr>
          <a:xfrm>
            <a:off x="457200" y="3923750"/>
            <a:ext cx="776889" cy="621300"/>
            <a:chOff x="457200" y="1378813"/>
            <a:chExt cx="776889" cy="621300"/>
          </a:xfrm>
        </p:grpSpPr>
        <p:sp>
          <p:nvSpPr>
            <p:cNvPr id="1038" name="Google Shape;1038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9" name="Google Shape;1039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/>
          <p:cNvSpPr txBox="1"/>
          <p:nvPr/>
        </p:nvSpPr>
        <p:spPr>
          <a:xfrm>
            <a:off x="-12450" y="13788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Network Topology</a:t>
            </a:r>
            <a:endParaRPr sz="1800" b="1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55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 txBox="1"/>
          <p:nvPr/>
        </p:nvSpPr>
        <p:spPr>
          <a:xfrm>
            <a:off x="-124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Red Team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Security Assessment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55"/>
          <p:cNvSpPr txBox="1"/>
          <p:nvPr/>
        </p:nvSpPr>
        <p:spPr>
          <a:xfrm>
            <a:off x="15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Blue Team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Log Analysis and Attack Characterization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5"/>
          <p:cNvSpPr txBox="1"/>
          <p:nvPr/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Hardening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Proposed Alarms and Mitigation Strategies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Preventing Brute Force Attacks</a:t>
            </a:r>
            <a:endParaRPr/>
          </a:p>
        </p:txBody>
      </p:sp>
      <p:sp>
        <p:nvSpPr>
          <p:cNvPr id="1223" name="Google Shape;1223;p7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7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brute force attacks?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25" name="Google Shape;1225;p7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brute force attacks?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Detecting the WebDAV Connection</a:t>
            </a:r>
            <a:endParaRPr/>
          </a:p>
        </p:txBody>
      </p:sp>
      <p:sp>
        <p:nvSpPr>
          <p:cNvPr id="1231" name="Google Shape;1231;p7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7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access to this directory?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3" name="Google Shape;1233;p7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control access?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Identifying Reverse Shell Uploads</a:t>
            </a:r>
            <a:endParaRPr/>
          </a:p>
        </p:txBody>
      </p:sp>
      <p:sp>
        <p:nvSpPr>
          <p:cNvPr id="1239" name="Google Shape;1239;p7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file uploads?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1" name="Google Shape;1241;p74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file uploads?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Network Topology </a:t>
            </a:r>
            <a:endParaRPr dirty="0">
              <a:latin typeface="+mj-lt"/>
            </a:endParaRPr>
          </a:p>
        </p:txBody>
      </p:sp>
      <p:sp>
        <p:nvSpPr>
          <p:cNvPr id="1052" name="Google Shape;1052;p56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3</a:t>
            </a:fld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7"/>
          <p:cNvSpPr txBox="1">
            <a:spLocks noGrp="1"/>
          </p:cNvSpPr>
          <p:nvPr>
            <p:ph type="subTitle" idx="1"/>
          </p:nvPr>
        </p:nvSpPr>
        <p:spPr>
          <a:xfrm>
            <a:off x="6843485" y="357489"/>
            <a:ext cx="2191657" cy="4428522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  <a:ea typeface="Roboto Black"/>
                <a:cs typeface="Roboto Black"/>
                <a:sym typeface="Roboto Black"/>
              </a:rPr>
              <a:t>Network</a:t>
            </a:r>
            <a:endParaRPr sz="1100" b="1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Address Range: 192.168.1.0/24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Netmask: 255.255.255.0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Gateway: 192.168.1.1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  <a:ea typeface="Roboto Black"/>
                <a:cs typeface="Roboto Black"/>
                <a:sym typeface="Roboto Black"/>
              </a:rPr>
              <a:t>Machines</a:t>
            </a:r>
            <a:endParaRPr sz="1100" dirty="0">
              <a:latin typeface="+mn-lt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Microsoft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ML-REFVM-336393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192.168.1.100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ELK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192.168.1.105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Capstone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192.168.1.8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Kali</a:t>
            </a:r>
            <a:endParaRPr sz="1100" dirty="0">
              <a:latin typeface="+mn-lt"/>
            </a:endParaRPr>
          </a:p>
        </p:txBody>
      </p:sp>
      <p:sp>
        <p:nvSpPr>
          <p:cNvPr id="1059" name="Google Shape;1059;p57"/>
          <p:cNvSpPr txBox="1">
            <a:spLocks noGrp="1"/>
          </p:cNvSpPr>
          <p:nvPr>
            <p:ph type="title"/>
          </p:nvPr>
        </p:nvSpPr>
        <p:spPr>
          <a:xfrm>
            <a:off x="452270" y="0"/>
            <a:ext cx="6699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Topology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9D3B22-BF8B-4887-AA0C-3F65EF91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0" y="839340"/>
            <a:ext cx="6735465" cy="3852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8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5</a:t>
            </a:fld>
            <a:endParaRPr sz="600"/>
          </a:p>
        </p:txBody>
      </p:sp>
      <p:sp>
        <p:nvSpPr>
          <p:cNvPr id="1067" name="Google Shape;1067;p58"/>
          <p:cNvSpPr txBox="1">
            <a:spLocks noGrp="1"/>
          </p:cNvSpPr>
          <p:nvPr>
            <p:ph type="title"/>
          </p:nvPr>
        </p:nvSpPr>
        <p:spPr>
          <a:xfrm>
            <a:off x="274325" y="1851100"/>
            <a:ext cx="85953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C00000"/>
                </a:solidFill>
                <a:latin typeface="+mj-lt"/>
              </a:rPr>
              <a:t>Red Team</a:t>
            </a:r>
            <a:endParaRPr b="1" dirty="0">
              <a:solidFill>
                <a:srgbClr val="C00000"/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  <a:ea typeface="Roboto Light"/>
                <a:cs typeface="Roboto Light"/>
                <a:sym typeface="Roboto Light"/>
              </a:rPr>
              <a:t>Security Assessment</a:t>
            </a:r>
            <a:endParaRPr dirty="0">
              <a:latin typeface="+mj-l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9"/>
          <p:cNvSpPr txBox="1">
            <a:spLocks noGrp="1"/>
          </p:cNvSpPr>
          <p:nvPr>
            <p:ph type="title"/>
          </p:nvPr>
        </p:nvSpPr>
        <p:spPr>
          <a:xfrm>
            <a:off x="4374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Recon: Describing the Target</a:t>
            </a:r>
            <a:endParaRPr dirty="0">
              <a:latin typeface="+mj-lt"/>
            </a:endParaRPr>
          </a:p>
        </p:txBody>
      </p:sp>
      <p:sp>
        <p:nvSpPr>
          <p:cNvPr id="1074" name="Google Shape;1074;p59"/>
          <p:cNvSpPr txBox="1">
            <a:spLocks noGrp="1"/>
          </p:cNvSpPr>
          <p:nvPr>
            <p:ph type="subTitle" idx="1"/>
          </p:nvPr>
        </p:nvSpPr>
        <p:spPr>
          <a:xfrm>
            <a:off x="419800" y="833950"/>
            <a:ext cx="83466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Roboto Medium"/>
                <a:cs typeface="Roboto Medium"/>
                <a:sym typeface="Roboto Medium"/>
              </a:rPr>
              <a:t>Nmap identified the following hosts on the network:</a:t>
            </a:r>
            <a:endParaRPr dirty="0">
              <a:latin typeface="+mn-lt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5" name="Google Shape;1075;p5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6" name="Google Shape;1076;p59"/>
          <p:cNvGraphicFramePr/>
          <p:nvPr>
            <p:extLst>
              <p:ext uri="{D42A27DB-BD31-4B8C-83A1-F6EECF244321}">
                <p14:modId xmlns:p14="http://schemas.microsoft.com/office/powerpoint/2010/main" val="3615650911"/>
              </p:ext>
            </p:extLst>
          </p:nvPr>
        </p:nvGraphicFramePr>
        <p:xfrm>
          <a:off x="419800" y="1198750"/>
          <a:ext cx="8346600" cy="3577125"/>
        </p:xfrm>
        <a:graphic>
          <a:graphicData uri="http://schemas.openxmlformats.org/drawingml/2006/table">
            <a:tbl>
              <a:tblPr>
                <a:noFill/>
                <a:tableStyleId>{BFC0AA9F-377A-404F-915E-A0F4E18AD0A0}</a:tableStyleId>
              </a:tblPr>
              <a:tblGrid>
                <a:gridCol w="27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IP Address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Role on Network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ML-REFVM-33639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Switch/Gateway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Kali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192.168.1.8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Attack Computer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ELK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192.168.1.100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Network Monitor with 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Capstone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192.168.1.105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Apache Web Server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-Target Machine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0"/>
          <p:cNvSpPr txBox="1">
            <a:spLocks noGrp="1"/>
          </p:cNvSpPr>
          <p:nvPr>
            <p:ph type="title"/>
          </p:nvPr>
        </p:nvSpPr>
        <p:spPr>
          <a:xfrm>
            <a:off x="38394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Vulnerability Assessment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82" name="Google Shape;1082;p60"/>
          <p:cNvSpPr txBox="1">
            <a:spLocks noGrp="1"/>
          </p:cNvSpPr>
          <p:nvPr>
            <p:ph type="subTitle" idx="1"/>
          </p:nvPr>
        </p:nvSpPr>
        <p:spPr>
          <a:xfrm>
            <a:off x="467150" y="775035"/>
            <a:ext cx="83625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  <a:ea typeface="Roboto Medium"/>
                <a:cs typeface="Roboto Medium"/>
                <a:sym typeface="Roboto Medium"/>
              </a:rPr>
              <a:t>The assessment uncovered the following critical vulnerabilities in the target:</a:t>
            </a:r>
            <a:endParaRPr dirty="0">
              <a:latin typeface="Tw Cen MT" panose="020B0602020104020603" pitchFamily="34" charset="0"/>
            </a:endParaRPr>
          </a:p>
        </p:txBody>
      </p:sp>
      <p:graphicFrame>
        <p:nvGraphicFramePr>
          <p:cNvPr id="1084" name="Google Shape;1084;p60"/>
          <p:cNvGraphicFramePr/>
          <p:nvPr>
            <p:extLst>
              <p:ext uri="{D42A27DB-BD31-4B8C-83A1-F6EECF244321}">
                <p14:modId xmlns:p14="http://schemas.microsoft.com/office/powerpoint/2010/main" val="2168717942"/>
              </p:ext>
            </p:extLst>
          </p:nvPr>
        </p:nvGraphicFramePr>
        <p:xfrm>
          <a:off x="467150" y="1201900"/>
          <a:ext cx="8362500" cy="3872080"/>
        </p:xfrm>
        <a:graphic>
          <a:graphicData uri="http://schemas.openxmlformats.org/drawingml/2006/table">
            <a:tbl>
              <a:tblPr>
                <a:noFill/>
                <a:tableStyleId>{BFC0AA9F-377A-404F-915E-A0F4E18AD0A0}</a:tableStyleId>
              </a:tblPr>
              <a:tblGrid>
                <a:gridCol w="27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 dirty="0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Sensitive Data Exposure</a:t>
                      </a:r>
                      <a:endParaRPr sz="1200" i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sensitive data (/company_folders/sercret_folder and the /webdav were available to the public and accessible through a web browser</a:t>
                      </a:r>
                      <a:endParaRPr sz="1200" i="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public facing information revealed that ‘Ashton’ was the admin for the secret_folder</a:t>
                      </a:r>
                      <a:endParaRPr sz="1200" i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Security Misconfiguration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servers had no alerts or limits for failed log on attempts – this allowed for easy access with a Brute-Force password exploit</a:t>
                      </a:r>
                      <a:endParaRPr sz="12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Using the sensitive data we found on the public facing web page we were able to Brute-Force attack the login credentials to the /secret_folder. Inside that folder there was a password hash for ‘Ryan’ and instructions on how to upload a /webdav folder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Unrestricted File Upload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No restrictions for file uploads to the /</a:t>
                      </a:r>
                      <a:r>
                        <a:rPr lang="en-US" sz="1200" dirty="0" err="1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webdav</a:t>
                      </a:r>
                      <a:r>
                        <a:rPr lang="en-US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 folder</a:t>
                      </a:r>
                      <a:endParaRPr sz="12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We uploaded a reverse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 script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shell.php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) which allowed backdoor access and complete C2 of the Capstone web server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2966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Sensitive Data Exposure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91" name="Google Shape;1091;p61"/>
          <p:cNvSpPr/>
          <p:nvPr/>
        </p:nvSpPr>
        <p:spPr>
          <a:xfrm flipH="1">
            <a:off x="1173854" y="1503435"/>
            <a:ext cx="2651386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>
            <a:off x="1173854" y="1503484"/>
            <a:ext cx="2750445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600" b="1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NMAP scan revealed IP address 192.168.1.105 had an open HTTP port 80.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Utilized Firefox web browser to locate and access company folders.</a:t>
            </a:r>
          </a:p>
        </p:txBody>
      </p:sp>
      <p:grpSp>
        <p:nvGrpSpPr>
          <p:cNvPr id="1093" name="Google Shape;1093;p61"/>
          <p:cNvGrpSpPr/>
          <p:nvPr/>
        </p:nvGrpSpPr>
        <p:grpSpPr>
          <a:xfrm>
            <a:off x="906761" y="910763"/>
            <a:ext cx="533372" cy="533480"/>
            <a:chOff x="457200" y="1378813"/>
            <a:chExt cx="695400" cy="695450"/>
          </a:xfrm>
        </p:grpSpPr>
        <p:sp>
          <p:nvSpPr>
            <p:cNvPr id="1094" name="Google Shape;1094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096" name="Google Shape;1096;p61"/>
          <p:cNvGrpSpPr/>
          <p:nvPr/>
        </p:nvGrpSpPr>
        <p:grpSpPr>
          <a:xfrm>
            <a:off x="4952609" y="910763"/>
            <a:ext cx="533372" cy="533480"/>
            <a:chOff x="457200" y="1378813"/>
            <a:chExt cx="695400" cy="695450"/>
          </a:xfrm>
        </p:grpSpPr>
        <p:sp>
          <p:nvSpPr>
            <p:cNvPr id="1097" name="Google Shape;1097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8" name="Google Shape;1098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099" name="Google Shape;1099;p61"/>
          <p:cNvSpPr/>
          <p:nvPr/>
        </p:nvSpPr>
        <p:spPr>
          <a:xfrm flipH="1">
            <a:off x="5219702" y="1503435"/>
            <a:ext cx="3086097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00" name="Google Shape;1100;p61"/>
          <p:cNvSpPr txBox="1"/>
          <p:nvPr/>
        </p:nvSpPr>
        <p:spPr>
          <a:xfrm>
            <a:off x="5219702" y="1503485"/>
            <a:ext cx="3086097" cy="304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Noted company file structure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Accessed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and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meet_our_team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folders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Determined that Ashton was the admin of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82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449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Sensitive Data Exposure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1101" name="Google Shape;1101;p61"/>
          <p:cNvGrpSpPr/>
          <p:nvPr/>
        </p:nvGrpSpPr>
        <p:grpSpPr>
          <a:xfrm>
            <a:off x="761981" y="800836"/>
            <a:ext cx="533372" cy="548947"/>
            <a:chOff x="-6546839" y="1264336"/>
            <a:chExt cx="695400" cy="715614"/>
          </a:xfrm>
        </p:grpSpPr>
        <p:sp>
          <p:nvSpPr>
            <p:cNvPr id="1102" name="Google Shape;1102;p61"/>
            <p:cNvSpPr/>
            <p:nvPr/>
          </p:nvSpPr>
          <p:spPr>
            <a:xfrm>
              <a:off x="-6546839" y="1264336"/>
              <a:ext cx="695400" cy="621301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3" name="Google Shape;1103;p61"/>
            <p:cNvSpPr/>
            <p:nvPr/>
          </p:nvSpPr>
          <p:spPr>
            <a:xfrm rot="10800000">
              <a:off x="-6369302" y="17913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04" name="Google Shape;1104;p61"/>
          <p:cNvSpPr/>
          <p:nvPr/>
        </p:nvSpPr>
        <p:spPr>
          <a:xfrm flipH="1">
            <a:off x="444899" y="1349784"/>
            <a:ext cx="8384775" cy="338384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B4B92F-F8D3-42CB-B2FE-70A0E16DD095}"/>
              </a:ext>
            </a:extLst>
          </p:cNvPr>
          <p:cNvPicPr/>
          <p:nvPr/>
        </p:nvPicPr>
        <p:blipFill rotWithShape="1">
          <a:blip r:embed="rId3"/>
          <a:srcRect l="1282" t="11664" r="7436" b="20258"/>
          <a:stretch/>
        </p:blipFill>
        <p:spPr>
          <a:xfrm>
            <a:off x="563525" y="1576376"/>
            <a:ext cx="4073761" cy="26317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5DBD5D-818F-4EF8-81A0-2AD5C949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05" y="2571750"/>
            <a:ext cx="3666863" cy="255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2B7E8E-6B11-41DA-BB47-FF821EE53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836128"/>
            <a:ext cx="2549028" cy="14790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1179</Words>
  <Application>Microsoft Office PowerPoint</Application>
  <PresentationFormat>On-screen Show (16:9)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Roboto Medium</vt:lpstr>
      <vt:lpstr>Arial</vt:lpstr>
      <vt:lpstr>Roboto Light</vt:lpstr>
      <vt:lpstr>Roboto</vt:lpstr>
      <vt:lpstr>Roboto Thin</vt:lpstr>
      <vt:lpstr>Tw Cen MT</vt:lpstr>
      <vt:lpstr>Circuit</vt:lpstr>
      <vt:lpstr>Capstone Engagement Assessment, Analysis,  and Hardening of a Vulnerable System</vt:lpstr>
      <vt:lpstr>Table of Contents </vt:lpstr>
      <vt:lpstr>Network Topology </vt:lpstr>
      <vt:lpstr>Network Topology</vt:lpstr>
      <vt:lpstr>Red Team Security Assessment </vt:lpstr>
      <vt:lpstr>Recon: Describing the Target</vt:lpstr>
      <vt:lpstr>Vulnerability Assessment</vt:lpstr>
      <vt:lpstr>Exploitation: Sensitive Data Exposure</vt:lpstr>
      <vt:lpstr>Exploitation: Sensitive Data Exposure</vt:lpstr>
      <vt:lpstr>Exploitation: Security Misconfiguration</vt:lpstr>
      <vt:lpstr>Exploitation: [Name of Third Vulnerability]</vt:lpstr>
      <vt:lpstr>Blue Team Log Analysis and  Attack Characterization</vt:lpstr>
      <vt:lpstr>Analysis: Identifying the Port Scan</vt:lpstr>
      <vt:lpstr>Analysis: Finding the Request for the Hidden Directory</vt:lpstr>
      <vt:lpstr>Analysis: Uncovering the Brute Force Attack</vt:lpstr>
      <vt:lpstr>Analysis: Finding the WebDAV Connection</vt:lpstr>
      <vt:lpstr>Blue Team Proposed Alarms and  Mitigation Strategies</vt:lpstr>
      <vt:lpstr>Mitigation: Blocking the Port Scan</vt:lpstr>
      <vt:lpstr>Mitigation: Finding the Request for the Hidden Directory</vt:lpstr>
      <vt:lpstr>Mitigation: Preventing Brute Force Attacks</vt:lpstr>
      <vt:lpstr>Mitigation: Detecting the WebDAV Connection</vt:lpstr>
      <vt:lpstr>Mitigation: Identifying Reverse Shell Uploads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Engagement Assessment, Analysis,  and Hardening of a Vulnerable System</dc:title>
  <dc:creator>Rebecca La Plant</dc:creator>
  <cp:lastModifiedBy>Rebecca La Plant</cp:lastModifiedBy>
  <cp:revision>8</cp:revision>
  <dcterms:modified xsi:type="dcterms:W3CDTF">2021-05-17T17:27:40Z</dcterms:modified>
</cp:coreProperties>
</file>