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337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8" r:id="rId9"/>
    <p:sldId id="263" r:id="rId10"/>
    <p:sldId id="279" r:id="rId11"/>
    <p:sldId id="280" r:id="rId12"/>
    <p:sldId id="281" r:id="rId13"/>
    <p:sldId id="282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83" r:id="rId22"/>
    <p:sldId id="284" r:id="rId23"/>
    <p:sldId id="285" r:id="rId24"/>
    <p:sldId id="286" r:id="rId25"/>
    <p:sldId id="277" r:id="rId2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8"/>
      <p:bold r:id="rId29"/>
      <p:italic r:id="rId30"/>
      <p:boldItalic r:id="rId31"/>
    </p:embeddedFont>
    <p:embeddedFont>
      <p:font typeface="Roboto Light" panose="02000000000000000000" pitchFamily="2" charset="0"/>
      <p:regular r:id="rId32"/>
      <p:bold r:id="rId33"/>
      <p:italic r:id="rId34"/>
      <p:boldItalic r:id="rId35"/>
    </p:embeddedFont>
    <p:embeddedFont>
      <p:font typeface="Roboto Medium" panose="02000000000000000000" pitchFamily="2" charset="0"/>
      <p:regular r:id="rId36"/>
      <p:bold r:id="rId37"/>
      <p:italic r:id="rId38"/>
      <p:boldItalic r:id="rId39"/>
    </p:embeddedFont>
    <p:embeddedFont>
      <p:font typeface="Roboto Thin" panose="02000000000000000000" pitchFamily="2" charset="0"/>
      <p:regular r:id="rId40"/>
      <p:bold r:id="rId41"/>
      <p:italic r:id="rId42"/>
      <p:boldItalic r:id="rId43"/>
    </p:embeddedFont>
    <p:embeddedFont>
      <p:font typeface="Segoe UI" panose="020B0502040204020203" pitchFamily="34" charset="0"/>
      <p:regular r:id="rId44"/>
      <p:bold r:id="rId45"/>
      <p:italic r:id="rId46"/>
      <p:boldItalic r:id="rId47"/>
    </p:embeddedFont>
    <p:embeddedFont>
      <p:font typeface="Tw Cen MT" panose="020B0602020104020603" pitchFamily="34" charset="0"/>
      <p:regular r:id="rId48"/>
      <p:bold r:id="rId49"/>
      <p:italic r:id="rId50"/>
      <p:boldItalic r:id="rId5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9AA0A6"/>
          </p15:clr>
        </p15:guide>
        <p15:guide id="2" orient="horz" pos="2232">
          <p15:clr>
            <a:srgbClr val="9AA0A6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4B11AB-F8DA-4F03-86B6-97FDF552C844}" v="53" dt="2021-05-17T17:02:41.953"/>
  </p1510:revLst>
</p1510:revInfo>
</file>

<file path=ppt/tableStyles.xml><?xml version="1.0" encoding="utf-8"?>
<a:tblStyleLst xmlns:a="http://schemas.openxmlformats.org/drawingml/2006/main" def="{BFC0AA9F-377A-404F-915E-A0F4E18AD0A0}">
  <a:tblStyle styleId="{BFC0AA9F-377A-404F-915E-A0F4E18AD0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191" autoAdjust="0"/>
  </p:normalViewPr>
  <p:slideViewPr>
    <p:cSldViewPr snapToGrid="0">
      <p:cViewPr varScale="1">
        <p:scale>
          <a:sx n="101" d="100"/>
          <a:sy n="101" d="100"/>
        </p:scale>
        <p:origin x="922" y="72"/>
      </p:cViewPr>
      <p:guideLst>
        <p:guide orient="horz"/>
        <p:guide orient="horz" pos="223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font" Target="fonts/font20.fntdata"/><Relationship Id="rId50" Type="http://schemas.openxmlformats.org/officeDocument/2006/relationships/font" Target="fonts/font23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font" Target="fonts/font18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font" Target="fonts/font21.fntdata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font" Target="fonts/font2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font" Target="fonts/font19.fntdata"/><Relationship Id="rId20" Type="http://schemas.openxmlformats.org/officeDocument/2006/relationships/slide" Target="slides/slide19.xml"/><Relationship Id="rId41" Type="http://schemas.openxmlformats.org/officeDocument/2006/relationships/font" Target="fonts/font14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openxmlformats.org/officeDocument/2006/relationships/font" Target="fonts/font2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8798eb4c4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8798eb4c4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8623a2bef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8623a2bef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9534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8623a2bef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8623a2bef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3904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8623a2bef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8623a2bef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68967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8623a2bef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8623a2bef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8738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g8798eb4c4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0" name="Google Shape;1150;g8798eb4c4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8623a2bef4_1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8623a2bef4_1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Started May 3</a:t>
            </a:r>
            <a:r>
              <a:rPr lang="en-US" sz="1800" baseline="300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rd</a:t>
            </a:r>
            <a:r>
              <a:rPr lang="en-US" sz="18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@ 23:00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192.168.1.8 to 192.168.1.105.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g8623a2bef4_1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7" name="Google Shape;1167;g8623a2bef4_1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20045 from May 4</a:t>
            </a:r>
            <a:r>
              <a:rPr lang="en-US" sz="1800" baseline="300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th</a:t>
            </a:r>
            <a:r>
              <a:rPr lang="en-US" sz="18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2021 @ 0000 to 01:39 -  from 192.168.1.8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8623a2bef4_1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7" name="Google Shape;1177;g8623a2bef4_1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8623a2bef4_1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8623a2bef4_1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8798eb4c44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8798eb4c44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8623a2bef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8623a2bef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8798eb4c44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8798eb4c44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Tw Cen MT" panose="020B0602020104020603" pitchFamily="34" charset="0"/>
              </a:rPr>
              <a:t>What configurations can be set on the host to mitigate port scans?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latin typeface="Tw Cen MT" panose="020B06020201040206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latin typeface="Tw Cen MT" panose="020B06020201040206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latin typeface="Tw Cen MT" panose="020B06020201040206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latin typeface="Tw Cen MT" panose="020B06020201040206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100" dirty="0">
              <a:latin typeface="Tw Cen MT" panose="020B06020201040206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latin typeface="Tw Cen MT" panose="020B0602020104020603" pitchFamily="34" charset="0"/>
              </a:rPr>
              <a:t>Describe the solution. If possible, provide required command lines.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8798eb4c44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8798eb4c44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65705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8798eb4c44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8798eb4c44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8797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8798eb4c44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8798eb4c44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08700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8798eb4c44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8798eb4c44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00210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g8798eb4c44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4" name="Google Shape;1244;g8798eb4c44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80f7e6291e_1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80f7e6291e_1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8798eb4c4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8798eb4c4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8798eb4c4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8798eb4c4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8798eb4c4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8798eb4c4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latin typeface="+mn-lt"/>
                <a:ea typeface="Roboto Black"/>
                <a:cs typeface="Roboto Black"/>
                <a:sym typeface="Roboto Black"/>
              </a:rPr>
              <a:t>Network</a:t>
            </a:r>
            <a:endParaRPr lang="en-US" sz="1100" b="1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latin typeface="+mn-lt"/>
              </a:rPr>
              <a:t>Address Range: 192.168.1.0/24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latin typeface="+mn-lt"/>
              </a:rPr>
              <a:t>Netmask: 255.255.255.0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latin typeface="+mn-lt"/>
              </a:rPr>
              <a:t>Gateway: 192.168.1.1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100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latin typeface="+mn-lt"/>
                <a:ea typeface="Roboto Black"/>
                <a:cs typeface="Roboto Black"/>
                <a:sym typeface="Roboto Black"/>
              </a:rPr>
              <a:t>Machines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latin typeface="+mn-lt"/>
              </a:rPr>
              <a:t>IPv4: 192.168.1.1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latin typeface="+mn-lt"/>
              </a:rPr>
              <a:t>OS: Microsoft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latin typeface="+mn-lt"/>
              </a:rPr>
              <a:t>Hostname: ML-REFVM-336393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100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latin typeface="+mn-lt"/>
              </a:rPr>
              <a:t>IPv4: 192.168.1.100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latin typeface="+mn-lt"/>
              </a:rPr>
              <a:t>OS: Linux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latin typeface="+mn-lt"/>
              </a:rPr>
              <a:t>Hostname: ELK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100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latin typeface="+mn-lt"/>
              </a:rPr>
              <a:t>IPv4: 192.168.1.105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latin typeface="+mn-lt"/>
              </a:rPr>
              <a:t>OS: Linux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latin typeface="+mn-lt"/>
              </a:rPr>
              <a:t>Hostname: Capstone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100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latin typeface="+mn-lt"/>
              </a:rPr>
              <a:t>IPv4: 192.168.1.8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latin typeface="+mn-lt"/>
              </a:rPr>
              <a:t>OS: Linux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latin typeface="+mn-lt"/>
              </a:rPr>
              <a:t>Hostname: Kali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8798eb4c44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8798eb4c44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8623a2bef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8623a2bef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9415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8623a2bef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8623a2bef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1"/>
            <a:ext cx="2057400" cy="273844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057651"/>
            <a:ext cx="3843665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4116583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0454110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314700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9381920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2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60" name="TextBox 5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67247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3241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2287646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6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6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300711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000249"/>
            <a:ext cx="2396430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3735644"/>
            <a:ext cx="2396430" cy="61338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303447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3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303446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1"/>
            <a:ext cx="2396226" cy="60775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3563329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6761162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457200"/>
            <a:ext cx="1503758" cy="3886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0"/>
            <a:ext cx="5811443" cy="3886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06724977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. Transition Slide">
  <p:cSld name="6. Transition Slid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237100" y="2088475"/>
            <a:ext cx="85953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8607775" y="4957200"/>
            <a:ext cx="261900" cy="105600"/>
          </a:xfrm>
          <a:prstGeom prst="rect">
            <a:avLst/>
          </a:prstGeom>
        </p:spPr>
        <p:txBody>
          <a:bodyPr spcFirstLastPara="1" wrap="square" lIns="0" tIns="0" rIns="0" bIns="91425" anchor="t" anchorCtr="0">
            <a:noAutofit/>
          </a:bodyPr>
          <a:lstStyle>
            <a:lvl1pPr lvl="0" rtl="0">
              <a:buNone/>
              <a:defRPr sz="600">
                <a:solidFill>
                  <a:srgbClr val="000000"/>
                </a:solidFill>
              </a:defRPr>
            </a:lvl1pPr>
            <a:lvl2pPr lvl="1" rtl="0">
              <a:buNone/>
              <a:defRPr sz="600">
                <a:solidFill>
                  <a:srgbClr val="000000"/>
                </a:solidFill>
              </a:defRPr>
            </a:lvl2pPr>
            <a:lvl3pPr lvl="2" rtl="0">
              <a:buNone/>
              <a:defRPr sz="600">
                <a:solidFill>
                  <a:srgbClr val="000000"/>
                </a:solidFill>
              </a:defRPr>
            </a:lvl3pPr>
            <a:lvl4pPr lvl="3" rtl="0">
              <a:buNone/>
              <a:defRPr sz="600">
                <a:solidFill>
                  <a:srgbClr val="000000"/>
                </a:solidFill>
              </a:defRPr>
            </a:lvl4pPr>
            <a:lvl5pPr lvl="4" rtl="0">
              <a:buNone/>
              <a:defRPr sz="600">
                <a:solidFill>
                  <a:srgbClr val="000000"/>
                </a:solidFill>
              </a:defRPr>
            </a:lvl5pPr>
            <a:lvl6pPr lvl="5" rtl="0">
              <a:buNone/>
              <a:defRPr sz="600">
                <a:solidFill>
                  <a:srgbClr val="000000"/>
                </a:solidFill>
              </a:defRPr>
            </a:lvl6pPr>
            <a:lvl7pPr lvl="6" rtl="0">
              <a:buNone/>
              <a:defRPr sz="600">
                <a:solidFill>
                  <a:srgbClr val="000000"/>
                </a:solidFill>
              </a:defRPr>
            </a:lvl7pPr>
            <a:lvl8pPr lvl="7" rtl="0">
              <a:buNone/>
              <a:defRPr sz="600">
                <a:solidFill>
                  <a:srgbClr val="000000"/>
                </a:solidFill>
              </a:defRPr>
            </a:lvl8pPr>
            <a:lvl9pPr lvl="8" rtl="0">
              <a:buNone/>
              <a:defRPr sz="600">
                <a:solidFill>
                  <a:srgbClr val="0000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ubTitle" idx="1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06769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. Text Only">
  <p:cSld name="7. Text 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182875" rIns="274300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ubTitle" idx="1"/>
          </p:nvPr>
        </p:nvSpPr>
        <p:spPr>
          <a:xfrm>
            <a:off x="0" y="675975"/>
            <a:ext cx="91440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91425" rIns="45720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8607775" y="4957200"/>
            <a:ext cx="261900" cy="105600"/>
          </a:xfrm>
          <a:prstGeom prst="rect">
            <a:avLst/>
          </a:prstGeom>
        </p:spPr>
        <p:txBody>
          <a:bodyPr spcFirstLastPara="1" wrap="square" lIns="0" tIns="0" rIns="0" bIns="91425" anchor="t" anchorCtr="0">
            <a:noAutofit/>
          </a:bodyPr>
          <a:lstStyle>
            <a:lvl1pPr lvl="0" rtl="0">
              <a:buNone/>
              <a:defRPr sz="600">
                <a:solidFill>
                  <a:srgbClr val="000000"/>
                </a:solidFill>
              </a:defRPr>
            </a:lvl1pPr>
            <a:lvl2pPr lvl="1" rtl="0">
              <a:buNone/>
              <a:defRPr sz="600">
                <a:solidFill>
                  <a:srgbClr val="000000"/>
                </a:solidFill>
              </a:defRPr>
            </a:lvl2pPr>
            <a:lvl3pPr lvl="2" rtl="0">
              <a:buNone/>
              <a:defRPr sz="600">
                <a:solidFill>
                  <a:srgbClr val="000000"/>
                </a:solidFill>
              </a:defRPr>
            </a:lvl3pPr>
            <a:lvl4pPr lvl="3" rtl="0">
              <a:buNone/>
              <a:defRPr sz="600">
                <a:solidFill>
                  <a:srgbClr val="000000"/>
                </a:solidFill>
              </a:defRPr>
            </a:lvl4pPr>
            <a:lvl5pPr lvl="4" rtl="0">
              <a:buNone/>
              <a:defRPr sz="600">
                <a:solidFill>
                  <a:srgbClr val="000000"/>
                </a:solidFill>
              </a:defRPr>
            </a:lvl5pPr>
            <a:lvl6pPr lvl="5" rtl="0">
              <a:buNone/>
              <a:defRPr sz="600">
                <a:solidFill>
                  <a:srgbClr val="000000"/>
                </a:solidFill>
              </a:defRPr>
            </a:lvl6pPr>
            <a:lvl7pPr lvl="6" rtl="0">
              <a:buNone/>
              <a:defRPr sz="600">
                <a:solidFill>
                  <a:srgbClr val="000000"/>
                </a:solidFill>
              </a:defRPr>
            </a:lvl7pPr>
            <a:lvl8pPr lvl="7" rtl="0">
              <a:buNone/>
              <a:defRPr sz="600">
                <a:solidFill>
                  <a:srgbClr val="000000"/>
                </a:solidFill>
              </a:defRPr>
            </a:lvl8pPr>
            <a:lvl9pPr lvl="8" rtl="0">
              <a:buNone/>
              <a:defRPr sz="600">
                <a:solidFill>
                  <a:srgbClr val="0000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ubTitle" idx="2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body" idx="3"/>
          </p:nvPr>
        </p:nvSpPr>
        <p:spPr>
          <a:xfrm>
            <a:off x="175" y="1284250"/>
            <a:ext cx="9144000" cy="3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0" rIns="457200" bIns="91440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800"/>
              </a:spcBef>
              <a:spcAft>
                <a:spcPts val="8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248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80180217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. Subsection Slide">
  <p:cSld name="5. Subsection Slid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274325" y="2088475"/>
            <a:ext cx="85953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2"/>
          </p:nvPr>
        </p:nvSpPr>
        <p:spPr>
          <a:xfrm>
            <a:off x="8607775" y="4957200"/>
            <a:ext cx="261900" cy="105600"/>
          </a:xfrm>
          <a:prstGeom prst="rect">
            <a:avLst/>
          </a:prstGeom>
        </p:spPr>
        <p:txBody>
          <a:bodyPr spcFirstLastPara="1" wrap="square" lIns="0" tIns="0" rIns="0" bIns="91425" anchor="t" anchorCtr="0">
            <a:noAutofit/>
          </a:bodyPr>
          <a:lstStyle>
            <a:lvl1pPr lvl="0" rtl="0">
              <a:buNone/>
              <a:defRPr sz="600">
                <a:solidFill>
                  <a:srgbClr val="000000"/>
                </a:solidFill>
              </a:defRPr>
            </a:lvl1pPr>
            <a:lvl2pPr lvl="1" rtl="0">
              <a:buNone/>
              <a:defRPr sz="600">
                <a:solidFill>
                  <a:srgbClr val="000000"/>
                </a:solidFill>
              </a:defRPr>
            </a:lvl2pPr>
            <a:lvl3pPr lvl="2" rtl="0">
              <a:buNone/>
              <a:defRPr sz="600">
                <a:solidFill>
                  <a:srgbClr val="000000"/>
                </a:solidFill>
              </a:defRPr>
            </a:lvl3pPr>
            <a:lvl4pPr lvl="3" rtl="0">
              <a:buNone/>
              <a:defRPr sz="600">
                <a:solidFill>
                  <a:srgbClr val="000000"/>
                </a:solidFill>
              </a:defRPr>
            </a:lvl4pPr>
            <a:lvl5pPr lvl="4" rtl="0">
              <a:buNone/>
              <a:defRPr sz="600">
                <a:solidFill>
                  <a:srgbClr val="000000"/>
                </a:solidFill>
              </a:defRPr>
            </a:lvl5pPr>
            <a:lvl6pPr lvl="5" rtl="0">
              <a:buNone/>
              <a:defRPr sz="600">
                <a:solidFill>
                  <a:srgbClr val="000000"/>
                </a:solidFill>
              </a:defRPr>
            </a:lvl6pPr>
            <a:lvl7pPr lvl="6" rtl="0">
              <a:buNone/>
              <a:defRPr sz="600">
                <a:solidFill>
                  <a:srgbClr val="000000"/>
                </a:solidFill>
              </a:defRPr>
            </a:lvl7pPr>
            <a:lvl8pPr lvl="7" rtl="0">
              <a:buNone/>
              <a:defRPr sz="600">
                <a:solidFill>
                  <a:srgbClr val="000000"/>
                </a:solidFill>
              </a:defRPr>
            </a:lvl8pPr>
            <a:lvl9pPr lvl="8" rtl="0">
              <a:buNone/>
              <a:defRPr sz="600">
                <a:solidFill>
                  <a:srgbClr val="0000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ubTitle" idx="1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56877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. Text with Sidebar">
  <p:cSld name="8. Text with Sideba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>
            <a:spLocks noGrp="1"/>
          </p:cNvSpPr>
          <p:nvPr>
            <p:ph type="subTitle" idx="1"/>
          </p:nvPr>
        </p:nvSpPr>
        <p:spPr>
          <a:xfrm>
            <a:off x="0" y="675975"/>
            <a:ext cx="66747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91425" rIns="45720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2"/>
          </p:nvPr>
        </p:nvSpPr>
        <p:spPr>
          <a:xfrm>
            <a:off x="0" y="1245800"/>
            <a:ext cx="6699600" cy="38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0" rIns="457200" bIns="91440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800"/>
              </a:spcBef>
              <a:spcAft>
                <a:spcPts val="8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ubTitle" idx="3"/>
          </p:nvPr>
        </p:nvSpPr>
        <p:spPr>
          <a:xfrm>
            <a:off x="7056300" y="910475"/>
            <a:ext cx="1814100" cy="3784800"/>
          </a:xfrm>
          <a:prstGeom prst="rect">
            <a:avLst/>
          </a:prstGeom>
          <a:noFill/>
          <a:ln w="9525" cap="flat" cmpd="sng">
            <a:solidFill>
              <a:srgbClr val="DBD9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title"/>
          </p:nvPr>
        </p:nvSpPr>
        <p:spPr>
          <a:xfrm>
            <a:off x="-12425" y="0"/>
            <a:ext cx="6699600" cy="5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182875" rIns="274300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sldNum" idx="12"/>
          </p:nvPr>
        </p:nvSpPr>
        <p:spPr>
          <a:xfrm>
            <a:off x="8607775" y="4957200"/>
            <a:ext cx="261900" cy="105600"/>
          </a:xfrm>
          <a:prstGeom prst="rect">
            <a:avLst/>
          </a:prstGeom>
        </p:spPr>
        <p:txBody>
          <a:bodyPr spcFirstLastPara="1" wrap="square" lIns="0" tIns="0" rIns="0" bIns="91425" anchor="t" anchorCtr="0">
            <a:noAutofit/>
          </a:bodyPr>
          <a:lstStyle>
            <a:lvl1pPr lvl="0" rtl="0">
              <a:buNone/>
              <a:defRPr sz="600">
                <a:solidFill>
                  <a:srgbClr val="000000"/>
                </a:solidFill>
              </a:defRPr>
            </a:lvl1pPr>
            <a:lvl2pPr lvl="1" rtl="0">
              <a:buNone/>
              <a:defRPr sz="600">
                <a:solidFill>
                  <a:srgbClr val="000000"/>
                </a:solidFill>
              </a:defRPr>
            </a:lvl2pPr>
            <a:lvl3pPr lvl="2" rtl="0">
              <a:buNone/>
              <a:defRPr sz="600">
                <a:solidFill>
                  <a:srgbClr val="000000"/>
                </a:solidFill>
              </a:defRPr>
            </a:lvl3pPr>
            <a:lvl4pPr lvl="3" rtl="0">
              <a:buNone/>
              <a:defRPr sz="600">
                <a:solidFill>
                  <a:srgbClr val="000000"/>
                </a:solidFill>
              </a:defRPr>
            </a:lvl4pPr>
            <a:lvl5pPr lvl="4" rtl="0">
              <a:buNone/>
              <a:defRPr sz="600">
                <a:solidFill>
                  <a:srgbClr val="000000"/>
                </a:solidFill>
              </a:defRPr>
            </a:lvl5pPr>
            <a:lvl6pPr lvl="5" rtl="0">
              <a:buNone/>
              <a:defRPr sz="600">
                <a:solidFill>
                  <a:srgbClr val="000000"/>
                </a:solidFill>
              </a:defRPr>
            </a:lvl6pPr>
            <a:lvl7pPr lvl="6" rtl="0">
              <a:buNone/>
              <a:defRPr sz="600">
                <a:solidFill>
                  <a:srgbClr val="000000"/>
                </a:solidFill>
              </a:defRPr>
            </a:lvl7pPr>
            <a:lvl8pPr lvl="7" rtl="0">
              <a:buNone/>
              <a:defRPr sz="600">
                <a:solidFill>
                  <a:srgbClr val="000000"/>
                </a:solidFill>
              </a:defRPr>
            </a:lvl8pPr>
            <a:lvl9pPr lvl="8" rtl="0">
              <a:buNone/>
              <a:defRPr sz="600">
                <a:solidFill>
                  <a:srgbClr val="0000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4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13929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7. The End">
  <p:cSld name="57. The End"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330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3821156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687114"/>
            <a:ext cx="3658792" cy="2656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75006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235876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378322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4521953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44499"/>
            <a:ext cx="4418407" cy="389890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0499344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5775185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4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219212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38" r:id="rId1"/>
    <p:sldLayoutId id="2147484339" r:id="rId2"/>
    <p:sldLayoutId id="2147484340" r:id="rId3"/>
    <p:sldLayoutId id="2147484341" r:id="rId4"/>
    <p:sldLayoutId id="2147484342" r:id="rId5"/>
    <p:sldLayoutId id="2147484343" r:id="rId6"/>
    <p:sldLayoutId id="2147484344" r:id="rId7"/>
    <p:sldLayoutId id="2147484345" r:id="rId8"/>
    <p:sldLayoutId id="2147484346" r:id="rId9"/>
    <p:sldLayoutId id="2147484347" r:id="rId10"/>
    <p:sldLayoutId id="2147484348" r:id="rId11"/>
    <p:sldLayoutId id="2147484349" r:id="rId12"/>
    <p:sldLayoutId id="2147484350" r:id="rId13"/>
    <p:sldLayoutId id="2147484351" r:id="rId14"/>
    <p:sldLayoutId id="2147484352" r:id="rId15"/>
    <p:sldLayoutId id="2147484353" r:id="rId16"/>
    <p:sldLayoutId id="2147484354" r:id="rId17"/>
    <p:sldLayoutId id="2147484355" r:id="rId18"/>
    <p:sldLayoutId id="2147484356" r:id="rId19"/>
    <p:sldLayoutId id="2147484357" r:id="rId20"/>
    <p:sldLayoutId id="2147484358" r:id="rId21"/>
    <p:sldLayoutId id="2147484360" r:id="rId22"/>
  </p:sldLayoutIdLst>
  <mc:AlternateContent xmlns:mc="http://schemas.openxmlformats.org/markup-compatibility/2006" xmlns:p14="http://schemas.microsoft.com/office/powerpoint/2010/main">
    <mc:Choice Requires="p14">
      <p:transition p14:dur="4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54"/>
          <p:cNvSpPr txBox="1">
            <a:spLocks noGrp="1"/>
          </p:cNvSpPr>
          <p:nvPr>
            <p:ph type="title"/>
          </p:nvPr>
        </p:nvSpPr>
        <p:spPr>
          <a:xfrm>
            <a:off x="1532334" y="841772"/>
            <a:ext cx="3395947" cy="321587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sz="3100" dirty="0">
                <a:latin typeface="+mj-lt"/>
                <a:ea typeface="+mj-ea"/>
                <a:cs typeface="+mj-cs"/>
              </a:rPr>
              <a:t>Capstone Engagement</a:t>
            </a:r>
            <a:endParaRPr lang="en-US" sz="3100" dirty="0">
              <a:latin typeface="+mj-lt"/>
              <a:ea typeface="+mj-ea"/>
              <a:cs typeface="+mj-cs"/>
              <a:sym typeface="Roboto"/>
            </a:endParaRPr>
          </a:p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sz="3100" dirty="0">
                <a:latin typeface="+mj-lt"/>
                <a:ea typeface="+mj-ea"/>
                <a:cs typeface="+mj-cs"/>
                <a:sym typeface="Roboto"/>
              </a:rPr>
              <a:t>Assessment, Analysis, </a:t>
            </a:r>
            <a:br>
              <a:rPr lang="en-US" sz="3100" dirty="0">
                <a:latin typeface="+mj-lt"/>
                <a:ea typeface="+mj-ea"/>
                <a:cs typeface="+mj-cs"/>
                <a:sym typeface="Roboto"/>
              </a:rPr>
            </a:br>
            <a:r>
              <a:rPr lang="en-US" sz="3100" dirty="0">
                <a:latin typeface="+mj-lt"/>
                <a:ea typeface="+mj-ea"/>
                <a:cs typeface="+mj-cs"/>
                <a:sym typeface="Roboto"/>
              </a:rPr>
              <a:t>and Hardening of a Vulnerable System</a:t>
            </a:r>
          </a:p>
        </p:txBody>
      </p:sp>
      <p:sp>
        <p:nvSpPr>
          <p:cNvPr id="1019" name="Google Shape;1019;p54"/>
          <p:cNvSpPr txBox="1">
            <a:spLocks noGrp="1"/>
          </p:cNvSpPr>
          <p:nvPr>
            <p:ph type="subTitle" idx="1"/>
          </p:nvPr>
        </p:nvSpPr>
        <p:spPr>
          <a:xfrm>
            <a:off x="5888723" y="841772"/>
            <a:ext cx="2112276" cy="321587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ts val="1000"/>
              </a:spcBef>
              <a:spcAft>
                <a:spcPts val="0"/>
              </a:spcAft>
            </a:pPr>
            <a:r>
              <a:rPr lang="en-US" sz="1800" cap="all" dirty="0">
                <a:solidFill>
                  <a:schemeClr val="tx2"/>
                </a:solidFill>
              </a:rPr>
              <a:t>Prepared By: Rebecca La Plant, May 14th, 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61"/>
          <p:cNvSpPr txBox="1">
            <a:spLocks noGrp="1"/>
          </p:cNvSpPr>
          <p:nvPr>
            <p:ph type="title"/>
          </p:nvPr>
        </p:nvSpPr>
        <p:spPr>
          <a:xfrm>
            <a:off x="429660" y="0"/>
            <a:ext cx="9168600" cy="533700"/>
          </a:xfrm>
          <a:prstGeom prst="rect">
            <a:avLst/>
          </a:prstGeom>
        </p:spPr>
        <p:txBody>
          <a:bodyPr spcFirstLastPara="1" wrap="square" lIns="457200" tIns="182875" rIns="2743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w Cen MT" panose="020B0602020104020603" pitchFamily="34" charset="0"/>
              </a:rPr>
              <a:t>Exploitation: Security Misconfiguration</a:t>
            </a:r>
            <a:endParaRPr dirty="0">
              <a:latin typeface="Tw Cen MT" panose="020B0602020104020603" pitchFamily="34" charset="0"/>
            </a:endParaRPr>
          </a:p>
        </p:txBody>
      </p:sp>
      <p:sp>
        <p:nvSpPr>
          <p:cNvPr id="1091" name="Google Shape;1091;p61"/>
          <p:cNvSpPr/>
          <p:nvPr/>
        </p:nvSpPr>
        <p:spPr>
          <a:xfrm flipH="1">
            <a:off x="1173854" y="1503434"/>
            <a:ext cx="2651386" cy="3487665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w Cen MT" panose="020B0602020104020603" pitchFamily="34" charset="0"/>
            </a:endParaRPr>
          </a:p>
        </p:txBody>
      </p:sp>
      <p:sp>
        <p:nvSpPr>
          <p:cNvPr id="1092" name="Google Shape;1092;p61"/>
          <p:cNvSpPr txBox="1"/>
          <p:nvPr/>
        </p:nvSpPr>
        <p:spPr>
          <a:xfrm>
            <a:off x="1173854" y="1503484"/>
            <a:ext cx="2750445" cy="3373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chemeClr val="bg1"/>
                </a:solidFill>
                <a:latin typeface="Tw Cen MT" panose="020B0602020104020603" pitchFamily="34" charset="0"/>
                <a:ea typeface="Roboto"/>
                <a:cs typeface="Roboto"/>
                <a:sym typeface="Roboto"/>
              </a:rPr>
              <a:t>Tools &amp; Processes</a:t>
            </a:r>
            <a:endParaRPr sz="1600" b="1" dirty="0">
              <a:solidFill>
                <a:schemeClr val="bg1"/>
              </a:solidFill>
              <a:latin typeface="Tw Cen MT" panose="020B0602020104020603" pitchFamily="34" charset="0"/>
              <a:ea typeface="Roboto"/>
              <a:cs typeface="Roboto"/>
              <a:sym typeface="Roboto"/>
            </a:endParaRP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  <a:ea typeface="Roboto"/>
                <a:cs typeface="Roboto"/>
                <a:sym typeface="Roboto"/>
              </a:rPr>
              <a:t>A tool called Hydra on the Kali box was used to Brute-Force the password to the /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  <a:ea typeface="Roboto"/>
                <a:cs typeface="Roboto"/>
                <a:sym typeface="Roboto"/>
              </a:rPr>
              <a:t>company_folders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  <a:ea typeface="Roboto"/>
                <a:cs typeface="Roboto"/>
                <a:sym typeface="Roboto"/>
              </a:rPr>
              <a:t>/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  <a:ea typeface="Roboto"/>
                <a:cs typeface="Roboto"/>
                <a:sym typeface="Roboto"/>
              </a:rPr>
              <a:t>secret_folder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  <a:ea typeface="Roboto"/>
                <a:cs typeface="Roboto"/>
                <a:sym typeface="Roboto"/>
              </a:rPr>
              <a:t> utilizing Ashton as the user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  <a:ea typeface="Roboto"/>
                <a:cs typeface="Roboto"/>
                <a:sym typeface="Roboto"/>
              </a:rPr>
              <a:t>Utilized online reverse-hash look up to find Ryan’s password</a:t>
            </a:r>
          </a:p>
        </p:txBody>
      </p:sp>
      <p:grpSp>
        <p:nvGrpSpPr>
          <p:cNvPr id="1093" name="Google Shape;1093;p61"/>
          <p:cNvGrpSpPr/>
          <p:nvPr/>
        </p:nvGrpSpPr>
        <p:grpSpPr>
          <a:xfrm>
            <a:off x="906761" y="910763"/>
            <a:ext cx="533372" cy="533480"/>
            <a:chOff x="457200" y="1378813"/>
            <a:chExt cx="695400" cy="695450"/>
          </a:xfrm>
        </p:grpSpPr>
        <p:sp>
          <p:nvSpPr>
            <p:cNvPr id="1094" name="Google Shape;1094;p61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dirty="0">
                  <a:solidFill>
                    <a:srgbClr val="FFFFFF"/>
                  </a:solidFill>
                  <a:latin typeface="Tw Cen MT" panose="020B0602020104020603" pitchFamily="34" charset="0"/>
                  <a:ea typeface="Roboto Light"/>
                  <a:cs typeface="Roboto Light"/>
                  <a:sym typeface="Roboto Light"/>
                </a:rPr>
                <a:t>01</a:t>
              </a:r>
              <a:endParaRPr sz="2100" dirty="0">
                <a:solidFill>
                  <a:srgbClr val="FFFFFF"/>
                </a:solidFill>
                <a:latin typeface="Tw Cen MT" panose="020B0602020104020603" pitchFamily="34" charset="0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95" name="Google Shape;1095;p61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w Cen MT" panose="020B0602020104020603" pitchFamily="34" charset="0"/>
              </a:endParaRPr>
            </a:p>
          </p:txBody>
        </p:sp>
      </p:grpSp>
      <p:grpSp>
        <p:nvGrpSpPr>
          <p:cNvPr id="1096" name="Google Shape;1096;p61"/>
          <p:cNvGrpSpPr/>
          <p:nvPr/>
        </p:nvGrpSpPr>
        <p:grpSpPr>
          <a:xfrm>
            <a:off x="4952609" y="910763"/>
            <a:ext cx="533372" cy="533480"/>
            <a:chOff x="457200" y="1378813"/>
            <a:chExt cx="695400" cy="695450"/>
          </a:xfrm>
        </p:grpSpPr>
        <p:sp>
          <p:nvSpPr>
            <p:cNvPr id="1097" name="Google Shape;1097;p61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dirty="0">
                  <a:solidFill>
                    <a:srgbClr val="FFFFFF"/>
                  </a:solidFill>
                  <a:latin typeface="Tw Cen MT" panose="020B0602020104020603" pitchFamily="34" charset="0"/>
                  <a:ea typeface="Roboto Light"/>
                  <a:cs typeface="Roboto Light"/>
                  <a:sym typeface="Roboto Light"/>
                </a:rPr>
                <a:t>02</a:t>
              </a:r>
              <a:endParaRPr sz="2100" dirty="0">
                <a:solidFill>
                  <a:srgbClr val="FFFFFF"/>
                </a:solidFill>
                <a:latin typeface="Tw Cen MT" panose="020B0602020104020603" pitchFamily="34" charset="0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98" name="Google Shape;1098;p61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w Cen MT" panose="020B0602020104020603" pitchFamily="34" charset="0"/>
              </a:endParaRPr>
            </a:p>
          </p:txBody>
        </p:sp>
      </p:grpSp>
      <p:sp>
        <p:nvSpPr>
          <p:cNvPr id="1099" name="Google Shape;1099;p61"/>
          <p:cNvSpPr/>
          <p:nvPr/>
        </p:nvSpPr>
        <p:spPr>
          <a:xfrm flipH="1">
            <a:off x="5219701" y="1503435"/>
            <a:ext cx="3086097" cy="3487664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w Cen MT" panose="020B0602020104020603" pitchFamily="34" charset="0"/>
            </a:endParaRPr>
          </a:p>
        </p:txBody>
      </p:sp>
      <p:sp>
        <p:nvSpPr>
          <p:cNvPr id="1100" name="Google Shape;1100;p61"/>
          <p:cNvSpPr txBox="1"/>
          <p:nvPr/>
        </p:nvSpPr>
        <p:spPr>
          <a:xfrm>
            <a:off x="5219702" y="1503485"/>
            <a:ext cx="3086097" cy="3373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chemeClr val="bg1"/>
                </a:solidFill>
                <a:latin typeface="Tw Cen MT" panose="020B0602020104020603" pitchFamily="34" charset="0"/>
                <a:ea typeface="Roboto"/>
                <a:cs typeface="Roboto"/>
                <a:sym typeface="Roboto"/>
              </a:rPr>
              <a:t>Achievements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  <a:ea typeface="Roboto"/>
                <a:cs typeface="Roboto"/>
                <a:sym typeface="Roboto"/>
              </a:rPr>
              <a:t>Hydra tool Brute-Forced Ashton’s password (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  <a:ea typeface="Roboto"/>
                <a:cs typeface="Roboto"/>
                <a:sym typeface="Roboto"/>
              </a:rPr>
              <a:t>leopoldo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  <a:ea typeface="Roboto"/>
                <a:cs typeface="Roboto"/>
                <a:sym typeface="Roboto"/>
              </a:rPr>
              <a:t>)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  <a:ea typeface="Roboto"/>
                <a:cs typeface="Roboto"/>
                <a:sym typeface="Roboto"/>
              </a:rPr>
              <a:t>Access to /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  <a:ea typeface="Roboto"/>
                <a:cs typeface="Roboto"/>
                <a:sym typeface="Roboto"/>
              </a:rPr>
              <a:t>secret_folder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  <a:ea typeface="Roboto"/>
                <a:cs typeface="Roboto"/>
                <a:sym typeface="Roboto"/>
              </a:rPr>
              <a:t> granted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  <a:ea typeface="Roboto"/>
                <a:cs typeface="Roboto"/>
                <a:sym typeface="Roboto"/>
              </a:rPr>
              <a:t>Inside /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  <a:ea typeface="Roboto"/>
                <a:cs typeface="Roboto"/>
                <a:sym typeface="Roboto"/>
              </a:rPr>
              <a:t>secret_folder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  <a:ea typeface="Roboto"/>
                <a:cs typeface="Roboto"/>
                <a:sym typeface="Roboto"/>
              </a:rPr>
              <a:t> the instructions to download the /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  <a:ea typeface="Roboto"/>
                <a:cs typeface="Roboto"/>
                <a:sym typeface="Roboto"/>
              </a:rPr>
              <a:t>webdav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  <a:ea typeface="Roboto"/>
                <a:cs typeface="Roboto"/>
                <a:sym typeface="Roboto"/>
              </a:rPr>
              <a:t> folder were located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  <a:ea typeface="Roboto"/>
                <a:cs typeface="Roboto"/>
                <a:sym typeface="Roboto"/>
              </a:rPr>
              <a:t>Ryan’s password hash was located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  <a:ea typeface="Roboto"/>
                <a:cs typeface="Roboto"/>
                <a:sym typeface="Roboto"/>
              </a:rPr>
              <a:t>Access granted to /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  <a:ea typeface="Roboto"/>
                <a:cs typeface="Roboto"/>
                <a:sym typeface="Roboto"/>
              </a:rPr>
              <a:t>webdav</a:t>
            </a:r>
            <a:endParaRPr lang="en-US" sz="1600" dirty="0">
              <a:solidFill>
                <a:schemeClr val="bg1"/>
              </a:solidFill>
              <a:latin typeface="Tw Cen MT" panose="020B0602020104020603" pitchFamily="34" charset="0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516196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61"/>
          <p:cNvSpPr txBox="1">
            <a:spLocks noGrp="1"/>
          </p:cNvSpPr>
          <p:nvPr>
            <p:ph type="title"/>
          </p:nvPr>
        </p:nvSpPr>
        <p:spPr>
          <a:xfrm>
            <a:off x="444900" y="0"/>
            <a:ext cx="9168600" cy="533700"/>
          </a:xfrm>
          <a:prstGeom prst="rect">
            <a:avLst/>
          </a:prstGeom>
        </p:spPr>
        <p:txBody>
          <a:bodyPr spcFirstLastPara="1" wrap="square" lIns="457200" tIns="182875" rIns="2743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w Cen MT" panose="020B0602020104020603" pitchFamily="34" charset="0"/>
              </a:rPr>
              <a:t>Exploitation: Security Misconfiguration</a:t>
            </a:r>
            <a:endParaRPr dirty="0">
              <a:latin typeface="Tw Cen MT" panose="020B0602020104020603" pitchFamily="34" charset="0"/>
            </a:endParaRPr>
          </a:p>
        </p:txBody>
      </p:sp>
      <p:grpSp>
        <p:nvGrpSpPr>
          <p:cNvPr id="1101" name="Google Shape;1101;p61"/>
          <p:cNvGrpSpPr/>
          <p:nvPr/>
        </p:nvGrpSpPr>
        <p:grpSpPr>
          <a:xfrm>
            <a:off x="761981" y="800836"/>
            <a:ext cx="533372" cy="548947"/>
            <a:chOff x="-6546839" y="1264336"/>
            <a:chExt cx="695400" cy="715614"/>
          </a:xfrm>
        </p:grpSpPr>
        <p:sp>
          <p:nvSpPr>
            <p:cNvPr id="1102" name="Google Shape;1102;p61"/>
            <p:cNvSpPr/>
            <p:nvPr/>
          </p:nvSpPr>
          <p:spPr>
            <a:xfrm>
              <a:off x="-6546839" y="1264336"/>
              <a:ext cx="695400" cy="621301"/>
            </a:xfrm>
            <a:prstGeom prst="roundRect">
              <a:avLst>
                <a:gd name="adj" fmla="val 16667"/>
              </a:avLst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dirty="0">
                  <a:solidFill>
                    <a:srgbClr val="FFFFFF"/>
                  </a:solidFill>
                  <a:latin typeface="Tw Cen MT" panose="020B0602020104020603" pitchFamily="34" charset="0"/>
                  <a:ea typeface="Roboto Light"/>
                  <a:cs typeface="Roboto Light"/>
                  <a:sym typeface="Roboto Light"/>
                </a:rPr>
                <a:t>03</a:t>
              </a:r>
              <a:endParaRPr sz="2100" dirty="0">
                <a:solidFill>
                  <a:srgbClr val="FFFFFF"/>
                </a:solidFill>
                <a:latin typeface="Tw Cen MT" panose="020B0602020104020603" pitchFamily="34" charset="0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03" name="Google Shape;1103;p61"/>
            <p:cNvSpPr/>
            <p:nvPr/>
          </p:nvSpPr>
          <p:spPr>
            <a:xfrm rot="10800000">
              <a:off x="-6369302" y="1791325"/>
              <a:ext cx="340325" cy="188625"/>
            </a:xfrm>
            <a:prstGeom prst="flowChartExtract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w Cen MT" panose="020B0602020104020603" pitchFamily="34" charset="0"/>
              </a:endParaRPr>
            </a:p>
          </p:txBody>
        </p:sp>
      </p:grpSp>
      <p:sp>
        <p:nvSpPr>
          <p:cNvPr id="1104" name="Google Shape;1104;p61"/>
          <p:cNvSpPr/>
          <p:nvPr/>
        </p:nvSpPr>
        <p:spPr>
          <a:xfrm flipH="1">
            <a:off x="444899" y="1376835"/>
            <a:ext cx="8384775" cy="3383841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w Cen MT" panose="020B06020201040206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A03C4CB-9876-4CBE-8C60-8E1C423C3858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01" b="11595"/>
          <a:stretch/>
        </p:blipFill>
        <p:spPr>
          <a:xfrm>
            <a:off x="444899" y="1890169"/>
            <a:ext cx="5943600" cy="12115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80B255-EDBD-4A65-8C7D-9197A4F9ADDF}"/>
              </a:ext>
            </a:extLst>
          </p:cNvPr>
          <p:cNvPicPr/>
          <p:nvPr/>
        </p:nvPicPr>
        <p:blipFill rotWithShape="1">
          <a:blip r:embed="rId4"/>
          <a:srcRect b="75447"/>
          <a:stretch/>
        </p:blipFill>
        <p:spPr>
          <a:xfrm>
            <a:off x="444899" y="1349784"/>
            <a:ext cx="5943600" cy="5403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79FC1F-EEDF-42C0-8EAD-40C715B9ECEA}"/>
              </a:ext>
            </a:extLst>
          </p:cNvPr>
          <p:cNvPicPr/>
          <p:nvPr/>
        </p:nvPicPr>
        <p:blipFill rotWithShape="1">
          <a:blip r:embed="rId5"/>
          <a:srcRect t="12682" b="48168"/>
          <a:stretch/>
        </p:blipFill>
        <p:spPr>
          <a:xfrm>
            <a:off x="1775460" y="3068756"/>
            <a:ext cx="5943600" cy="12208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5C4F6A-4D0F-4D0D-BDE2-41094C226391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3147013" y="4308504"/>
            <a:ext cx="5943600" cy="56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564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61"/>
          <p:cNvSpPr txBox="1">
            <a:spLocks noGrp="1"/>
          </p:cNvSpPr>
          <p:nvPr>
            <p:ph type="title"/>
          </p:nvPr>
        </p:nvSpPr>
        <p:spPr>
          <a:xfrm>
            <a:off x="429660" y="0"/>
            <a:ext cx="9168600" cy="533700"/>
          </a:xfrm>
          <a:prstGeom prst="rect">
            <a:avLst/>
          </a:prstGeom>
        </p:spPr>
        <p:txBody>
          <a:bodyPr spcFirstLastPara="1" wrap="square" lIns="457200" tIns="182875" rIns="2743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w Cen MT" panose="020B0602020104020603" pitchFamily="34" charset="0"/>
              </a:rPr>
              <a:t>Exploitation: Unrestricted File Upload</a:t>
            </a:r>
            <a:endParaRPr dirty="0">
              <a:latin typeface="Tw Cen MT" panose="020B0602020104020603" pitchFamily="34" charset="0"/>
            </a:endParaRPr>
          </a:p>
        </p:txBody>
      </p:sp>
      <p:sp>
        <p:nvSpPr>
          <p:cNvPr id="1091" name="Google Shape;1091;p61"/>
          <p:cNvSpPr/>
          <p:nvPr/>
        </p:nvSpPr>
        <p:spPr>
          <a:xfrm flipH="1">
            <a:off x="1173854" y="1503434"/>
            <a:ext cx="2651386" cy="3487665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w Cen MT" panose="020B0602020104020603" pitchFamily="34" charset="0"/>
            </a:endParaRPr>
          </a:p>
        </p:txBody>
      </p:sp>
      <p:sp>
        <p:nvSpPr>
          <p:cNvPr id="1092" name="Google Shape;1092;p61"/>
          <p:cNvSpPr txBox="1"/>
          <p:nvPr/>
        </p:nvSpPr>
        <p:spPr>
          <a:xfrm>
            <a:off x="1173854" y="1503484"/>
            <a:ext cx="2750445" cy="3373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chemeClr val="bg1"/>
                </a:solidFill>
                <a:latin typeface="Tw Cen MT" panose="020B0602020104020603" pitchFamily="34" charset="0"/>
                <a:ea typeface="Roboto"/>
                <a:cs typeface="Roboto"/>
                <a:sym typeface="Roboto"/>
              </a:rPr>
              <a:t>Tools &amp; Processes</a:t>
            </a:r>
            <a:endParaRPr sz="1600" b="1" dirty="0">
              <a:solidFill>
                <a:schemeClr val="bg1"/>
              </a:solidFill>
              <a:latin typeface="Tw Cen MT" panose="020B0602020104020603" pitchFamily="34" charset="0"/>
              <a:ea typeface="Roboto"/>
              <a:cs typeface="Roboto"/>
              <a:sym typeface="Roboto"/>
            </a:endParaRP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  <a:ea typeface="Roboto"/>
                <a:cs typeface="Roboto"/>
                <a:sym typeface="Roboto"/>
              </a:rPr>
              <a:t>Utilized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  <a:ea typeface="Roboto"/>
                <a:cs typeface="Roboto"/>
                <a:sym typeface="Roboto"/>
              </a:rPr>
              <a:t>msfvenom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  <a:ea typeface="Roboto"/>
                <a:cs typeface="Roboto"/>
                <a:sym typeface="Roboto"/>
              </a:rPr>
              <a:t> to write a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  <a:ea typeface="Roboto"/>
                <a:cs typeface="Roboto"/>
                <a:sym typeface="Roboto"/>
              </a:rPr>
              <a:t>shell.php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  <a:ea typeface="Roboto"/>
                <a:cs typeface="Roboto"/>
                <a:sym typeface="Roboto"/>
              </a:rPr>
              <a:t> to create a reverse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  <a:ea typeface="Roboto"/>
                <a:cs typeface="Roboto"/>
                <a:sym typeface="Roboto"/>
              </a:rPr>
              <a:t>tcp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  <a:ea typeface="Roboto"/>
                <a:cs typeface="Roboto"/>
                <a:sym typeface="Roboto"/>
              </a:rPr>
              <a:t> connection with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  <a:ea typeface="Roboto"/>
                <a:cs typeface="Roboto"/>
                <a:sym typeface="Roboto"/>
              </a:rPr>
              <a:t>meterpreter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  <a:ea typeface="Roboto"/>
                <a:cs typeface="Roboto"/>
                <a:sym typeface="Roboto"/>
              </a:rPr>
              <a:t>.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  <a:ea typeface="Roboto"/>
                <a:cs typeface="Roboto"/>
                <a:sym typeface="Roboto"/>
              </a:rPr>
              <a:t>The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  <a:ea typeface="Roboto"/>
                <a:cs typeface="Roboto"/>
                <a:sym typeface="Roboto"/>
              </a:rPr>
              <a:t>shell.php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  <a:ea typeface="Roboto"/>
                <a:cs typeface="Roboto"/>
                <a:sym typeface="Roboto"/>
              </a:rPr>
              <a:t> file was uploaded to the server via the /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  <a:ea typeface="Roboto"/>
                <a:cs typeface="Roboto"/>
                <a:sym typeface="Roboto"/>
              </a:rPr>
              <a:t>webdav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  <a:ea typeface="Roboto"/>
                <a:cs typeface="Roboto"/>
                <a:sym typeface="Roboto"/>
              </a:rPr>
              <a:t> folder and executed.</a:t>
            </a:r>
          </a:p>
        </p:txBody>
      </p:sp>
      <p:grpSp>
        <p:nvGrpSpPr>
          <p:cNvPr id="1093" name="Google Shape;1093;p61"/>
          <p:cNvGrpSpPr/>
          <p:nvPr/>
        </p:nvGrpSpPr>
        <p:grpSpPr>
          <a:xfrm>
            <a:off x="906761" y="910763"/>
            <a:ext cx="533372" cy="533480"/>
            <a:chOff x="457200" y="1378813"/>
            <a:chExt cx="695400" cy="695450"/>
          </a:xfrm>
        </p:grpSpPr>
        <p:sp>
          <p:nvSpPr>
            <p:cNvPr id="1094" name="Google Shape;1094;p61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dirty="0">
                  <a:solidFill>
                    <a:srgbClr val="FFFFFF"/>
                  </a:solidFill>
                  <a:latin typeface="Tw Cen MT" panose="020B0602020104020603" pitchFamily="34" charset="0"/>
                  <a:ea typeface="Roboto Light"/>
                  <a:cs typeface="Roboto Light"/>
                  <a:sym typeface="Roboto Light"/>
                </a:rPr>
                <a:t>01</a:t>
              </a:r>
              <a:endParaRPr sz="2100" dirty="0">
                <a:solidFill>
                  <a:srgbClr val="FFFFFF"/>
                </a:solidFill>
                <a:latin typeface="Tw Cen MT" panose="020B0602020104020603" pitchFamily="34" charset="0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95" name="Google Shape;1095;p61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w Cen MT" panose="020B0602020104020603" pitchFamily="34" charset="0"/>
              </a:endParaRPr>
            </a:p>
          </p:txBody>
        </p:sp>
      </p:grpSp>
      <p:grpSp>
        <p:nvGrpSpPr>
          <p:cNvPr id="1096" name="Google Shape;1096;p61"/>
          <p:cNvGrpSpPr/>
          <p:nvPr/>
        </p:nvGrpSpPr>
        <p:grpSpPr>
          <a:xfrm>
            <a:off x="4952609" y="910763"/>
            <a:ext cx="533372" cy="533480"/>
            <a:chOff x="457200" y="1378813"/>
            <a:chExt cx="695400" cy="695450"/>
          </a:xfrm>
        </p:grpSpPr>
        <p:sp>
          <p:nvSpPr>
            <p:cNvPr id="1097" name="Google Shape;1097;p61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dirty="0">
                  <a:solidFill>
                    <a:srgbClr val="FFFFFF"/>
                  </a:solidFill>
                  <a:latin typeface="Tw Cen MT" panose="020B0602020104020603" pitchFamily="34" charset="0"/>
                  <a:ea typeface="Roboto Light"/>
                  <a:cs typeface="Roboto Light"/>
                  <a:sym typeface="Roboto Light"/>
                </a:rPr>
                <a:t>02</a:t>
              </a:r>
              <a:endParaRPr sz="2100" dirty="0">
                <a:solidFill>
                  <a:srgbClr val="FFFFFF"/>
                </a:solidFill>
                <a:latin typeface="Tw Cen MT" panose="020B0602020104020603" pitchFamily="34" charset="0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98" name="Google Shape;1098;p61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w Cen MT" panose="020B0602020104020603" pitchFamily="34" charset="0"/>
              </a:endParaRPr>
            </a:p>
          </p:txBody>
        </p:sp>
      </p:grpSp>
      <p:sp>
        <p:nvSpPr>
          <p:cNvPr id="1099" name="Google Shape;1099;p61"/>
          <p:cNvSpPr/>
          <p:nvPr/>
        </p:nvSpPr>
        <p:spPr>
          <a:xfrm flipH="1">
            <a:off x="5219701" y="1503435"/>
            <a:ext cx="3086097" cy="3487664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w Cen MT" panose="020B0602020104020603" pitchFamily="34" charset="0"/>
            </a:endParaRPr>
          </a:p>
        </p:txBody>
      </p:sp>
      <p:sp>
        <p:nvSpPr>
          <p:cNvPr id="1100" name="Google Shape;1100;p61"/>
          <p:cNvSpPr txBox="1"/>
          <p:nvPr/>
        </p:nvSpPr>
        <p:spPr>
          <a:xfrm>
            <a:off x="5219702" y="1503485"/>
            <a:ext cx="3086097" cy="3373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chemeClr val="bg1"/>
                </a:solidFill>
                <a:latin typeface="Tw Cen MT" panose="020B0602020104020603" pitchFamily="34" charset="0"/>
                <a:ea typeface="Roboto"/>
                <a:cs typeface="Roboto"/>
                <a:sym typeface="Roboto"/>
              </a:rPr>
              <a:t>Achievements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  <a:ea typeface="Roboto"/>
                <a:cs typeface="Roboto"/>
                <a:sym typeface="Roboto"/>
              </a:rPr>
              <a:t>Created a backdoor and accessed the server utilizing Metasploit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  <a:ea typeface="Roboto"/>
                <a:cs typeface="Roboto"/>
                <a:sym typeface="Roboto"/>
              </a:rPr>
              <a:t>meterpreter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  <a:ea typeface="Roboto"/>
                <a:cs typeface="Roboto"/>
                <a:sym typeface="Roboto"/>
              </a:rPr>
              <a:t> and the reverse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  <a:ea typeface="Roboto"/>
                <a:cs typeface="Roboto"/>
                <a:sym typeface="Roboto"/>
              </a:rPr>
              <a:t>tcp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  <a:ea typeface="Roboto"/>
                <a:cs typeface="Roboto"/>
                <a:sym typeface="Roboto"/>
              </a:rPr>
              <a:t>shell.php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  <a:ea typeface="Roboto"/>
                <a:cs typeface="Roboto"/>
                <a:sym typeface="Roboto"/>
              </a:rPr>
              <a:t> we created and executed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  <a:ea typeface="Roboto"/>
                <a:cs typeface="Roboto"/>
                <a:sym typeface="Roboto"/>
              </a:rPr>
              <a:t>C2 of the target machine was achieved and we captured the flag.txt file.</a:t>
            </a:r>
          </a:p>
        </p:txBody>
      </p:sp>
    </p:spTree>
    <p:extLst>
      <p:ext uri="{BB962C8B-B14F-4D97-AF65-F5344CB8AC3E}">
        <p14:creationId xmlns:p14="http://schemas.microsoft.com/office/powerpoint/2010/main" val="1426074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61"/>
          <p:cNvSpPr txBox="1">
            <a:spLocks noGrp="1"/>
          </p:cNvSpPr>
          <p:nvPr>
            <p:ph type="title"/>
          </p:nvPr>
        </p:nvSpPr>
        <p:spPr>
          <a:xfrm>
            <a:off x="444900" y="0"/>
            <a:ext cx="9168600" cy="533700"/>
          </a:xfrm>
          <a:prstGeom prst="rect">
            <a:avLst/>
          </a:prstGeom>
        </p:spPr>
        <p:txBody>
          <a:bodyPr spcFirstLastPara="1" wrap="square" lIns="457200" tIns="182875" rIns="2743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w Cen MT" panose="020B0602020104020603" pitchFamily="34" charset="0"/>
              </a:rPr>
              <a:t>Exploitation: Unrestricted File Upload</a:t>
            </a:r>
            <a:endParaRPr dirty="0">
              <a:latin typeface="Tw Cen MT" panose="020B0602020104020603" pitchFamily="34" charset="0"/>
            </a:endParaRPr>
          </a:p>
        </p:txBody>
      </p:sp>
      <p:grpSp>
        <p:nvGrpSpPr>
          <p:cNvPr id="1101" name="Google Shape;1101;p61"/>
          <p:cNvGrpSpPr/>
          <p:nvPr/>
        </p:nvGrpSpPr>
        <p:grpSpPr>
          <a:xfrm>
            <a:off x="761981" y="532764"/>
            <a:ext cx="533372" cy="618898"/>
            <a:chOff x="-6546839" y="914875"/>
            <a:chExt cx="695400" cy="806803"/>
          </a:xfrm>
        </p:grpSpPr>
        <p:sp>
          <p:nvSpPr>
            <p:cNvPr id="1102" name="Google Shape;1102;p61"/>
            <p:cNvSpPr/>
            <p:nvPr/>
          </p:nvSpPr>
          <p:spPr>
            <a:xfrm>
              <a:off x="-6546839" y="914875"/>
              <a:ext cx="695400" cy="621302"/>
            </a:xfrm>
            <a:prstGeom prst="roundRect">
              <a:avLst>
                <a:gd name="adj" fmla="val 16667"/>
              </a:avLst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dirty="0">
                  <a:solidFill>
                    <a:srgbClr val="FFFFFF"/>
                  </a:solidFill>
                  <a:latin typeface="Tw Cen MT" panose="020B0602020104020603" pitchFamily="34" charset="0"/>
                  <a:ea typeface="Roboto Light"/>
                  <a:cs typeface="Roboto Light"/>
                  <a:sym typeface="Roboto Light"/>
                </a:rPr>
                <a:t>03</a:t>
              </a:r>
              <a:endParaRPr sz="2100" dirty="0">
                <a:solidFill>
                  <a:srgbClr val="FFFFFF"/>
                </a:solidFill>
                <a:latin typeface="Tw Cen MT" panose="020B0602020104020603" pitchFamily="34" charset="0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03" name="Google Shape;1103;p61"/>
            <p:cNvSpPr/>
            <p:nvPr/>
          </p:nvSpPr>
          <p:spPr>
            <a:xfrm rot="10800000">
              <a:off x="-6369302" y="1533053"/>
              <a:ext cx="340325" cy="188625"/>
            </a:xfrm>
            <a:prstGeom prst="flowChartExtract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w Cen MT" panose="020B0602020104020603" pitchFamily="34" charset="0"/>
              </a:endParaRPr>
            </a:p>
          </p:txBody>
        </p:sp>
      </p:grpSp>
      <p:sp>
        <p:nvSpPr>
          <p:cNvPr id="1104" name="Google Shape;1104;p61"/>
          <p:cNvSpPr/>
          <p:nvPr/>
        </p:nvSpPr>
        <p:spPr>
          <a:xfrm flipH="1">
            <a:off x="444898" y="1133799"/>
            <a:ext cx="8384775" cy="3609014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w Cen MT" panose="020B0602020104020603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504967-8F43-4B91-A0E0-65BCEEF57DDA}"/>
              </a:ext>
            </a:extLst>
          </p:cNvPr>
          <p:cNvPicPr/>
          <p:nvPr/>
        </p:nvPicPr>
        <p:blipFill rotWithShape="1">
          <a:blip r:embed="rId3"/>
          <a:srcRect t="3212" r="27436" b="24110"/>
          <a:stretch/>
        </p:blipFill>
        <p:spPr>
          <a:xfrm>
            <a:off x="460268" y="1204092"/>
            <a:ext cx="2425805" cy="11936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4458379-3297-48C6-A9C3-296F086E11AC}"/>
              </a:ext>
            </a:extLst>
          </p:cNvPr>
          <p:cNvPicPr/>
          <p:nvPr/>
        </p:nvPicPr>
        <p:blipFill rotWithShape="1">
          <a:blip r:embed="rId4"/>
          <a:srcRect b="80632"/>
          <a:stretch/>
        </p:blipFill>
        <p:spPr>
          <a:xfrm>
            <a:off x="2901443" y="1133799"/>
            <a:ext cx="5943600" cy="75548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578E28B-7949-46BC-B00F-C1426D1D31C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072" r="1671" b="4076"/>
          <a:stretch/>
        </p:blipFill>
        <p:spPr>
          <a:xfrm>
            <a:off x="2901443" y="1889286"/>
            <a:ext cx="4665272" cy="27893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E5823C3-BFBD-4AB3-95B3-DE74C768E93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0000" b="75811"/>
          <a:stretch/>
        </p:blipFill>
        <p:spPr>
          <a:xfrm>
            <a:off x="444898" y="2468011"/>
            <a:ext cx="2425805" cy="7956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CCE10F9-2B65-4918-AB81-3174C643A2E3}"/>
              </a:ext>
            </a:extLst>
          </p:cNvPr>
          <p:cNvPicPr/>
          <p:nvPr/>
        </p:nvPicPr>
        <p:blipFill rotWithShape="1">
          <a:blip r:embed="rId7"/>
          <a:srcRect t="15358" r="47308" b="18297"/>
          <a:stretch/>
        </p:blipFill>
        <p:spPr>
          <a:xfrm>
            <a:off x="452582" y="3395500"/>
            <a:ext cx="2410435" cy="12284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6F3B3E2-207D-4353-90AD-629D2D5F5CC9}"/>
              </a:ext>
            </a:extLst>
          </p:cNvPr>
          <p:cNvPicPr/>
          <p:nvPr/>
        </p:nvPicPr>
        <p:blipFill rotWithShape="1">
          <a:blip r:embed="rId8"/>
          <a:srcRect l="4440" t="-1" b="35368"/>
          <a:stretch/>
        </p:blipFill>
        <p:spPr>
          <a:xfrm>
            <a:off x="6373231" y="3845282"/>
            <a:ext cx="2448448" cy="92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356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64"/>
          <p:cNvSpPr txBox="1">
            <a:spLocks noGrp="1"/>
          </p:cNvSpPr>
          <p:nvPr>
            <p:ph type="title"/>
          </p:nvPr>
        </p:nvSpPr>
        <p:spPr>
          <a:xfrm>
            <a:off x="274325" y="1687275"/>
            <a:ext cx="8595300" cy="8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70C0"/>
                </a:solidFill>
                <a:latin typeface="Tw Cen MT" panose="020B0602020104020603" pitchFamily="34" charset="0"/>
              </a:rPr>
              <a:t>Blue Team</a:t>
            </a:r>
            <a:endParaRPr b="1" dirty="0">
              <a:solidFill>
                <a:srgbClr val="0070C0"/>
              </a:solidFill>
              <a:latin typeface="Tw Cen MT" panose="020B0602020104020603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>
                <a:latin typeface="Tw Cen MT" panose="020B0602020104020603" pitchFamily="34" charset="0"/>
                <a:ea typeface="Roboto Light"/>
                <a:cs typeface="Roboto Light"/>
                <a:sym typeface="Roboto Light"/>
              </a:rPr>
              <a:t>Log Analysis and </a:t>
            </a:r>
            <a:br>
              <a:rPr lang="en" sz="3400" dirty="0">
                <a:latin typeface="Tw Cen MT" panose="020B0602020104020603" pitchFamily="34" charset="0"/>
                <a:ea typeface="Roboto Light"/>
                <a:cs typeface="Roboto Light"/>
                <a:sym typeface="Roboto Light"/>
              </a:rPr>
            </a:br>
            <a:r>
              <a:rPr lang="en" sz="3400" dirty="0">
                <a:latin typeface="Tw Cen MT" panose="020B0602020104020603" pitchFamily="34" charset="0"/>
                <a:ea typeface="Roboto Light"/>
                <a:cs typeface="Roboto Light"/>
                <a:sym typeface="Roboto Light"/>
              </a:rPr>
              <a:t>Attack Characterization</a:t>
            </a:r>
            <a:endParaRPr sz="3400" dirty="0">
              <a:latin typeface="Tw Cen MT" panose="020B0602020104020603" pitchFamily="34" charset="0"/>
              <a:ea typeface="Roboto Light"/>
              <a:cs typeface="Roboto Light"/>
              <a:sym typeface="Roboto Light"/>
            </a:endParaRPr>
          </a:p>
        </p:txBody>
      </p:sp>
      <p:sp>
        <p:nvSpPr>
          <p:cNvPr id="1154" name="Google Shape;1154;p64"/>
          <p:cNvSpPr txBox="1"/>
          <p:nvPr/>
        </p:nvSpPr>
        <p:spPr>
          <a:xfrm>
            <a:off x="8607775" y="4957200"/>
            <a:ext cx="261900" cy="1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>
                <a:latin typeface="Tw Cen MT" panose="020B0602020104020603" pitchFamily="34" charset="0"/>
              </a:rPr>
              <a:t>14</a:t>
            </a:fld>
            <a:endParaRPr sz="600"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65"/>
          <p:cNvSpPr txBox="1">
            <a:spLocks noGrp="1"/>
          </p:cNvSpPr>
          <p:nvPr>
            <p:ph type="title"/>
          </p:nvPr>
        </p:nvSpPr>
        <p:spPr>
          <a:xfrm>
            <a:off x="475380" y="0"/>
            <a:ext cx="9168600" cy="533700"/>
          </a:xfrm>
          <a:prstGeom prst="rect">
            <a:avLst/>
          </a:prstGeom>
        </p:spPr>
        <p:txBody>
          <a:bodyPr spcFirstLastPara="1" wrap="square" lIns="457200" tIns="182875" rIns="2743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w Cen MT" panose="020B0602020104020603" pitchFamily="34" charset="0"/>
              </a:rPr>
              <a:t>Analysis: Identifying the Port Scan</a:t>
            </a:r>
            <a:endParaRPr dirty="0">
              <a:latin typeface="Tw Cen MT" panose="020B0602020104020603" pitchFamily="34" charset="0"/>
            </a:endParaRPr>
          </a:p>
        </p:txBody>
      </p:sp>
      <p:sp>
        <p:nvSpPr>
          <p:cNvPr id="1163" name="Google Shape;1163;p65"/>
          <p:cNvSpPr txBox="1">
            <a:spLocks noGrp="1"/>
          </p:cNvSpPr>
          <p:nvPr>
            <p:ph type="subTitle" idx="2"/>
          </p:nvPr>
        </p:nvSpPr>
        <p:spPr>
          <a:xfrm>
            <a:off x="869764" y="3661938"/>
            <a:ext cx="7817035" cy="1298682"/>
          </a:xfrm>
          <a:prstGeom prst="rect">
            <a:avLst/>
          </a:prstGeom>
        </p:spPr>
        <p:txBody>
          <a:bodyPr spcFirstLastPara="1" wrap="square" lIns="457200" tIns="91425" rIns="457200" bIns="0" anchor="t" anchorCtr="0">
            <a:noAutofit/>
          </a:bodyPr>
          <a:lstStyle/>
          <a:p>
            <a:pPr marL="320040" lvl="0" indent="-16764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400" dirty="0"/>
              <a:t>Port scan started May 3</a:t>
            </a:r>
            <a:r>
              <a:rPr lang="en-US" sz="1400" baseline="30000" dirty="0"/>
              <a:t>rd</a:t>
            </a:r>
            <a:r>
              <a:rPr lang="en-US" sz="1400" dirty="0"/>
              <a:t> at 11pm</a:t>
            </a:r>
            <a:endParaRPr sz="1400" dirty="0"/>
          </a:p>
          <a:p>
            <a:pPr marL="320040" lvl="0" indent="-16764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400" dirty="0"/>
              <a:t>20,045 packets were sent from IP address 192.168.1.8 to 192.168.1.105</a:t>
            </a:r>
            <a:endParaRPr sz="1400" dirty="0"/>
          </a:p>
          <a:p>
            <a:pPr marL="320040" lvl="0" indent="-16764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400" dirty="0"/>
              <a:t>Huge traffic spike over time compared to normal operations, with almost all of them being errors or 401 codes.</a:t>
            </a:r>
            <a:endParaRPr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BBCCA3-1B77-44FF-881A-9071B2497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569957"/>
            <a:ext cx="5803579" cy="28511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6618DD-D6FC-4389-B1E0-719A05F26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6292" y="1260337"/>
            <a:ext cx="3857708" cy="1871483"/>
          </a:xfrm>
          <a:prstGeom prst="rect">
            <a:avLst/>
          </a:prstGeom>
        </p:spPr>
      </p:pic>
      <p:pic>
        <p:nvPicPr>
          <p:cNvPr id="12" name="Google Shape;1174;p66">
            <a:extLst>
              <a:ext uri="{FF2B5EF4-FFF2-40B4-BE49-F238E27FC236}">
                <a16:creationId xmlns:a16="http://schemas.microsoft.com/office/drawing/2014/main" id="{518E48CB-9DFF-426E-95E3-539B559526DD}"/>
              </a:ext>
            </a:extLst>
          </p:cNvPr>
          <p:cNvPicPr preferRelativeResize="0"/>
          <p:nvPr/>
        </p:nvPicPr>
        <p:blipFill>
          <a:blip r:embed="rId5">
            <a:alphaModFix/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42710" y="3980054"/>
            <a:ext cx="424701" cy="33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66"/>
          <p:cNvSpPr txBox="1">
            <a:spLocks noGrp="1"/>
          </p:cNvSpPr>
          <p:nvPr>
            <p:ph type="title"/>
          </p:nvPr>
        </p:nvSpPr>
        <p:spPr>
          <a:xfrm>
            <a:off x="460140" y="-24975"/>
            <a:ext cx="9168600" cy="533700"/>
          </a:xfrm>
          <a:prstGeom prst="rect">
            <a:avLst/>
          </a:prstGeom>
        </p:spPr>
        <p:txBody>
          <a:bodyPr spcFirstLastPara="1" wrap="square" lIns="457200" tIns="182875" rIns="2743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w Cen MT" panose="020B0602020104020603" pitchFamily="34" charset="0"/>
              </a:rPr>
              <a:t>Analysis: Finding the Request for the Hidden Directory</a:t>
            </a:r>
            <a:endParaRPr dirty="0">
              <a:latin typeface="Tw Cen MT" panose="020B0602020104020603" pitchFamily="34" charset="0"/>
            </a:endParaRPr>
          </a:p>
        </p:txBody>
      </p:sp>
      <p:sp>
        <p:nvSpPr>
          <p:cNvPr id="1173" name="Google Shape;1173;p66"/>
          <p:cNvSpPr txBox="1">
            <a:spLocks noGrp="1"/>
          </p:cNvSpPr>
          <p:nvPr>
            <p:ph type="subTitle" idx="2"/>
          </p:nvPr>
        </p:nvSpPr>
        <p:spPr>
          <a:xfrm>
            <a:off x="876300" y="4123275"/>
            <a:ext cx="7719060" cy="971700"/>
          </a:xfrm>
          <a:prstGeom prst="rect">
            <a:avLst/>
          </a:prstGeom>
        </p:spPr>
        <p:txBody>
          <a:bodyPr spcFirstLastPara="1" wrap="square" lIns="457200" tIns="91425" rIns="457200" bIns="0" anchor="t" anchorCtr="0">
            <a:noAutofit/>
          </a:bodyPr>
          <a:lstStyle/>
          <a:p>
            <a:pPr marL="320040" lvl="0" indent="-16764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400" dirty="0">
                <a:latin typeface="Tw Cen MT" panose="020B0602020104020603" pitchFamily="34" charset="0"/>
              </a:rPr>
              <a:t>Requests started May 4</a:t>
            </a:r>
            <a:r>
              <a:rPr lang="en-US" sz="1400" baseline="30000" dirty="0">
                <a:latin typeface="Tw Cen MT" panose="020B0602020104020603" pitchFamily="34" charset="0"/>
              </a:rPr>
              <a:t>th</a:t>
            </a:r>
            <a:r>
              <a:rPr lang="en-US" sz="1400" dirty="0">
                <a:latin typeface="Tw Cen MT" panose="020B0602020104020603" pitchFamily="34" charset="0"/>
              </a:rPr>
              <a:t> about midnight and there were 20,045 requests made</a:t>
            </a:r>
            <a:endParaRPr sz="1400" dirty="0">
              <a:latin typeface="Tw Cen MT" panose="020B0602020104020603" pitchFamily="34" charset="0"/>
            </a:endParaRPr>
          </a:p>
          <a:p>
            <a:pPr marL="320040" lvl="0" indent="-16764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400" dirty="0">
                <a:latin typeface="Tw Cen MT" panose="020B0602020104020603" pitchFamily="34" charset="0"/>
              </a:rPr>
              <a:t>The requested files were access to the /secret_folder and its contents (information on how to access the /webdav and Ryan’s password hash)</a:t>
            </a:r>
            <a:endParaRPr sz="1400" dirty="0">
              <a:latin typeface="Tw Cen MT" panose="020B0602020104020603" pitchFamily="34" charset="0"/>
            </a:endParaRPr>
          </a:p>
        </p:txBody>
      </p:sp>
      <p:pic>
        <p:nvPicPr>
          <p:cNvPr id="1174" name="Google Shape;1174;p66"/>
          <p:cNvPicPr preferRelativeResize="0"/>
          <p:nvPr/>
        </p:nvPicPr>
        <p:blipFill>
          <a:blip r:embed="rId3">
            <a:alphaModFix/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73190" y="4277900"/>
            <a:ext cx="424701" cy="331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52068FC-8E9C-4FF3-A592-D8AB68A7040B}"/>
              </a:ext>
            </a:extLst>
          </p:cNvPr>
          <p:cNvGrpSpPr/>
          <p:nvPr/>
        </p:nvGrpSpPr>
        <p:grpSpPr>
          <a:xfrm>
            <a:off x="682541" y="602562"/>
            <a:ext cx="4852837" cy="2414225"/>
            <a:chOff x="751121" y="1593237"/>
            <a:chExt cx="4852837" cy="241422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BF6123D-879E-49AE-8EE8-291CE2432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1121" y="1593237"/>
              <a:ext cx="4852837" cy="2414225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7C77E1C-FF09-40CD-9710-8AA9B9F72CB3}"/>
                </a:ext>
              </a:extLst>
            </p:cNvPr>
            <p:cNvSpPr/>
            <p:nvPr/>
          </p:nvSpPr>
          <p:spPr>
            <a:xfrm>
              <a:off x="883920" y="2010900"/>
              <a:ext cx="4587240" cy="2217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8BFB0DE-FCC2-4865-8D13-ABB1760133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800" y="1241985"/>
            <a:ext cx="5662174" cy="279333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67"/>
          <p:cNvSpPr txBox="1">
            <a:spLocks noGrp="1"/>
          </p:cNvSpPr>
          <p:nvPr>
            <p:ph type="title"/>
          </p:nvPr>
        </p:nvSpPr>
        <p:spPr>
          <a:xfrm>
            <a:off x="452520" y="0"/>
            <a:ext cx="9168600" cy="533700"/>
          </a:xfrm>
          <a:prstGeom prst="rect">
            <a:avLst/>
          </a:prstGeom>
        </p:spPr>
        <p:txBody>
          <a:bodyPr spcFirstLastPara="1" wrap="square" lIns="457200" tIns="182875" rIns="2743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w Cen MT" panose="020B0602020104020603" pitchFamily="34" charset="0"/>
              </a:rPr>
              <a:t>Analysis: Uncovering the Brute Force Attack</a:t>
            </a:r>
            <a:endParaRPr dirty="0">
              <a:latin typeface="Tw Cen MT" panose="020B0602020104020603" pitchFamily="34" charset="0"/>
            </a:endParaRPr>
          </a:p>
        </p:txBody>
      </p:sp>
      <p:sp>
        <p:nvSpPr>
          <p:cNvPr id="1183" name="Google Shape;1183;p67"/>
          <p:cNvSpPr txBox="1">
            <a:spLocks noGrp="1"/>
          </p:cNvSpPr>
          <p:nvPr>
            <p:ph type="subTitle" idx="2"/>
          </p:nvPr>
        </p:nvSpPr>
        <p:spPr>
          <a:xfrm>
            <a:off x="807720" y="4025520"/>
            <a:ext cx="8016239" cy="971700"/>
          </a:xfrm>
          <a:prstGeom prst="rect">
            <a:avLst/>
          </a:prstGeom>
        </p:spPr>
        <p:txBody>
          <a:bodyPr spcFirstLastPara="1" wrap="square" lIns="457200" tIns="91425" rIns="457200" bIns="0" anchor="t" anchorCtr="0">
            <a:noAutofit/>
          </a:bodyPr>
          <a:lstStyle/>
          <a:p>
            <a:pPr marL="320040" lvl="0" indent="-16764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400" dirty="0">
                <a:latin typeface="Tw Cen MT" panose="020B0602020104020603" pitchFamily="34" charset="0"/>
              </a:rPr>
              <a:t>There were 20,031 requests made by Hydra (the password cracking software) to the /</a:t>
            </a:r>
            <a:r>
              <a:rPr lang="en-US" sz="1400" dirty="0" err="1">
                <a:latin typeface="Tw Cen MT" panose="020B0602020104020603" pitchFamily="34" charset="0"/>
              </a:rPr>
              <a:t>secret_folder</a:t>
            </a:r>
            <a:endParaRPr sz="1400" dirty="0">
              <a:latin typeface="Tw Cen MT" panose="020B0602020104020603" pitchFamily="34" charset="0"/>
            </a:endParaRPr>
          </a:p>
          <a:p>
            <a:pPr marL="320040" lvl="0" indent="-16764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400" dirty="0">
                <a:latin typeface="Tw Cen MT" panose="020B0602020104020603" pitchFamily="34" charset="0"/>
              </a:rPr>
              <a:t>There were two successful interactions from the Hydra software and the /secret_folder. 20,029 unsuccessful attempts were made prior to successful interations.</a:t>
            </a:r>
            <a:endParaRPr sz="1400" dirty="0">
              <a:latin typeface="Tw Cen MT" panose="020B06020201040206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8A1AB3-44AD-4578-AAEA-F995AB3997B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70" y="715048"/>
            <a:ext cx="7111630" cy="3106263"/>
          </a:xfrm>
          <a:prstGeom prst="rect">
            <a:avLst/>
          </a:prstGeom>
        </p:spPr>
      </p:pic>
      <p:pic>
        <p:nvPicPr>
          <p:cNvPr id="11" name="Google Shape;1174;p66">
            <a:extLst>
              <a:ext uri="{FF2B5EF4-FFF2-40B4-BE49-F238E27FC236}">
                <a16:creationId xmlns:a16="http://schemas.microsoft.com/office/drawing/2014/main" id="{3C451388-AE62-4BEA-AF48-D47B2C232144}"/>
              </a:ext>
            </a:extLst>
          </p:cNvPr>
          <p:cNvPicPr preferRelativeResize="0"/>
          <p:nvPr/>
        </p:nvPicPr>
        <p:blipFill>
          <a:blip r:embed="rId4">
            <a:alphaModFix/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89370" y="4180145"/>
            <a:ext cx="424701" cy="33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68"/>
          <p:cNvSpPr txBox="1">
            <a:spLocks noGrp="1"/>
          </p:cNvSpPr>
          <p:nvPr>
            <p:ph type="title"/>
          </p:nvPr>
        </p:nvSpPr>
        <p:spPr>
          <a:xfrm>
            <a:off x="467760" y="0"/>
            <a:ext cx="9168600" cy="533700"/>
          </a:xfrm>
          <a:prstGeom prst="rect">
            <a:avLst/>
          </a:prstGeom>
        </p:spPr>
        <p:txBody>
          <a:bodyPr spcFirstLastPara="1" wrap="square" lIns="457200" tIns="182875" rIns="2743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w Cen MT" panose="020B0602020104020603" pitchFamily="34" charset="0"/>
              </a:rPr>
              <a:t>Analysis: Finding the WebDAV Connection</a:t>
            </a:r>
            <a:endParaRPr dirty="0">
              <a:latin typeface="Tw Cen MT" panose="020B0602020104020603" pitchFamily="34" charset="0"/>
            </a:endParaRPr>
          </a:p>
        </p:txBody>
      </p:sp>
      <p:sp>
        <p:nvSpPr>
          <p:cNvPr id="1193" name="Google Shape;1193;p68"/>
          <p:cNvSpPr txBox="1">
            <a:spLocks noGrp="1"/>
          </p:cNvSpPr>
          <p:nvPr>
            <p:ph type="subTitle" idx="2"/>
          </p:nvPr>
        </p:nvSpPr>
        <p:spPr>
          <a:xfrm>
            <a:off x="897999" y="4123950"/>
            <a:ext cx="7363090" cy="971700"/>
          </a:xfrm>
          <a:prstGeom prst="rect">
            <a:avLst/>
          </a:prstGeom>
        </p:spPr>
        <p:txBody>
          <a:bodyPr spcFirstLastPara="1" wrap="square" lIns="457200" tIns="91425" rIns="457200" bIns="0" anchor="t" anchorCtr="0">
            <a:noAutofit/>
          </a:bodyPr>
          <a:lstStyle/>
          <a:p>
            <a:pPr marL="320040" lvl="0" indent="-16764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400" dirty="0">
                <a:latin typeface="Tw Cen MT" panose="020B0602020104020603" pitchFamily="34" charset="0"/>
              </a:rPr>
              <a:t>There were 51 requests to the /</a:t>
            </a:r>
            <a:r>
              <a:rPr lang="en-US" sz="1400" dirty="0" err="1">
                <a:latin typeface="Tw Cen MT" panose="020B0602020104020603" pitchFamily="34" charset="0"/>
              </a:rPr>
              <a:t>webdav</a:t>
            </a:r>
            <a:r>
              <a:rPr lang="en-US" sz="1400" dirty="0">
                <a:latin typeface="Tw Cen MT" panose="020B0602020104020603" pitchFamily="34" charset="0"/>
              </a:rPr>
              <a:t> directory.</a:t>
            </a:r>
            <a:endParaRPr sz="1400" dirty="0">
              <a:latin typeface="Tw Cen MT" panose="020B0602020104020603" pitchFamily="34" charset="0"/>
            </a:endParaRPr>
          </a:p>
          <a:p>
            <a:pPr marL="320040" lvl="0" indent="-16764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400" dirty="0">
                <a:latin typeface="Tw Cen MT" panose="020B0602020104020603" pitchFamily="34" charset="0"/>
              </a:rPr>
              <a:t>Once inside the /webdav directory the shell.php was requested 26 times.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AA909A-4B66-46A2-B1AD-6F9B38CE680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10350" y="533700"/>
            <a:ext cx="6739890" cy="3238500"/>
          </a:xfrm>
          <a:prstGeom prst="rect">
            <a:avLst/>
          </a:prstGeom>
        </p:spPr>
      </p:pic>
      <p:pic>
        <p:nvPicPr>
          <p:cNvPr id="11" name="Google Shape;1174;p66">
            <a:extLst>
              <a:ext uri="{FF2B5EF4-FFF2-40B4-BE49-F238E27FC236}">
                <a16:creationId xmlns:a16="http://schemas.microsoft.com/office/drawing/2014/main" id="{B5961D22-C784-483D-9A17-86BD0B011CDF}"/>
              </a:ext>
            </a:extLst>
          </p:cNvPr>
          <p:cNvPicPr preferRelativeResize="0"/>
          <p:nvPr/>
        </p:nvPicPr>
        <p:blipFill>
          <a:blip r:embed="rId4">
            <a:alphaModFix/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7999" y="4210625"/>
            <a:ext cx="424701" cy="33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69"/>
          <p:cNvSpPr txBox="1">
            <a:spLocks noGrp="1"/>
          </p:cNvSpPr>
          <p:nvPr>
            <p:ph type="title"/>
          </p:nvPr>
        </p:nvSpPr>
        <p:spPr>
          <a:xfrm>
            <a:off x="274325" y="1631275"/>
            <a:ext cx="8595300" cy="20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70C0"/>
                </a:solidFill>
                <a:latin typeface="Tw Cen MT" panose="020B0602020104020603" pitchFamily="34" charset="0"/>
              </a:rPr>
              <a:t>Blue Team</a:t>
            </a:r>
            <a:endParaRPr b="1" dirty="0">
              <a:solidFill>
                <a:srgbClr val="0070C0"/>
              </a:solidFill>
              <a:latin typeface="Tw Cen MT" panose="020B0602020104020603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>
                <a:latin typeface="Tw Cen MT" panose="020B0602020104020603" pitchFamily="34" charset="0"/>
                <a:ea typeface="Roboto Light"/>
                <a:cs typeface="Roboto Light"/>
                <a:sym typeface="Roboto Light"/>
              </a:rPr>
              <a:t>Proposed Alarms and </a:t>
            </a:r>
            <a:br>
              <a:rPr lang="en" sz="3400" dirty="0">
                <a:latin typeface="Tw Cen MT" panose="020B0602020104020603" pitchFamily="34" charset="0"/>
                <a:ea typeface="Roboto Light"/>
                <a:cs typeface="Roboto Light"/>
                <a:sym typeface="Roboto Light"/>
              </a:rPr>
            </a:br>
            <a:r>
              <a:rPr lang="en" sz="3400" dirty="0">
                <a:latin typeface="Tw Cen MT" panose="020B0602020104020603" pitchFamily="34" charset="0"/>
                <a:ea typeface="Roboto Light"/>
                <a:cs typeface="Roboto Light"/>
                <a:sym typeface="Roboto Light"/>
              </a:rPr>
              <a:t>Mitigation Strategies</a:t>
            </a:r>
            <a:endParaRPr sz="3400" dirty="0">
              <a:latin typeface="Tw Cen MT" panose="020B0602020104020603" pitchFamily="34" charset="0"/>
              <a:ea typeface="Roboto Light"/>
              <a:cs typeface="Roboto Light"/>
              <a:sym typeface="Roboto Light"/>
            </a:endParaRPr>
          </a:p>
        </p:txBody>
      </p:sp>
      <p:sp>
        <p:nvSpPr>
          <p:cNvPr id="1201" name="Google Shape;1201;p69"/>
          <p:cNvSpPr txBox="1"/>
          <p:nvPr/>
        </p:nvSpPr>
        <p:spPr>
          <a:xfrm>
            <a:off x="8607775" y="4957200"/>
            <a:ext cx="261900" cy="1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>
                <a:latin typeface="Tw Cen MT" panose="020B0602020104020603" pitchFamily="34" charset="0"/>
              </a:rPr>
              <a:t>19</a:t>
            </a:fld>
            <a:endParaRPr sz="600"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55"/>
          <p:cNvSpPr txBox="1">
            <a:spLocks noGrp="1"/>
          </p:cNvSpPr>
          <p:nvPr>
            <p:ph type="title"/>
          </p:nvPr>
        </p:nvSpPr>
        <p:spPr>
          <a:xfrm>
            <a:off x="414915" y="0"/>
            <a:ext cx="9168600" cy="533700"/>
          </a:xfrm>
          <a:prstGeom prst="rect">
            <a:avLst/>
          </a:prstGeom>
        </p:spPr>
        <p:txBody>
          <a:bodyPr spcFirstLastPara="1" wrap="square" lIns="457200" tIns="182875" rIns="2743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+mj-lt"/>
              </a:rPr>
              <a:t>Table of Contents</a:t>
            </a:r>
            <a:endParaRPr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5" name="Google Shape;1025;p55"/>
          <p:cNvSpPr txBox="1">
            <a:spLocks noGrp="1"/>
          </p:cNvSpPr>
          <p:nvPr>
            <p:ph type="subTitle" idx="1"/>
          </p:nvPr>
        </p:nvSpPr>
        <p:spPr>
          <a:xfrm>
            <a:off x="427215" y="675975"/>
            <a:ext cx="9144000" cy="364800"/>
          </a:xfrm>
          <a:prstGeom prst="rect">
            <a:avLst/>
          </a:prstGeom>
        </p:spPr>
        <p:txBody>
          <a:bodyPr spcFirstLastPara="1" wrap="square" lIns="457200" tIns="91425" rIns="4572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lt"/>
              </a:rPr>
              <a:t>This document contains the following sections:</a:t>
            </a:r>
            <a:endParaRPr dirty="0">
              <a:latin typeface="+mn-lt"/>
            </a:endParaRPr>
          </a:p>
        </p:txBody>
      </p:sp>
      <p:sp>
        <p:nvSpPr>
          <p:cNvPr id="1026" name="Google Shape;1026;p55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274300" tIns="457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55"/>
          <p:cNvSpPr/>
          <p:nvPr/>
        </p:nvSpPr>
        <p:spPr>
          <a:xfrm>
            <a:off x="1352550" y="1378825"/>
            <a:ext cx="7517100" cy="621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8" name="Google Shape;1028;p55"/>
          <p:cNvGrpSpPr/>
          <p:nvPr/>
        </p:nvGrpSpPr>
        <p:grpSpPr>
          <a:xfrm>
            <a:off x="457200" y="1378813"/>
            <a:ext cx="776889" cy="621300"/>
            <a:chOff x="457200" y="1378813"/>
            <a:chExt cx="776889" cy="621300"/>
          </a:xfrm>
        </p:grpSpPr>
        <p:sp>
          <p:nvSpPr>
            <p:cNvPr id="1029" name="Google Shape;1029;p5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rgbClr val="A9B7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3000"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030" name="Google Shape;1030;p5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rgbClr val="A9B7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1" name="Google Shape;1031;p55"/>
          <p:cNvGrpSpPr/>
          <p:nvPr/>
        </p:nvGrpSpPr>
        <p:grpSpPr>
          <a:xfrm>
            <a:off x="457200" y="2228725"/>
            <a:ext cx="776889" cy="621300"/>
            <a:chOff x="457200" y="1378813"/>
            <a:chExt cx="776889" cy="621300"/>
          </a:xfrm>
        </p:grpSpPr>
        <p:sp>
          <p:nvSpPr>
            <p:cNvPr id="1032" name="Google Shape;1032;p5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033" name="Google Shape;1033;p5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" name="Google Shape;1034;p55"/>
          <p:cNvGrpSpPr/>
          <p:nvPr/>
        </p:nvGrpSpPr>
        <p:grpSpPr>
          <a:xfrm>
            <a:off x="457200" y="3073850"/>
            <a:ext cx="776889" cy="621300"/>
            <a:chOff x="457200" y="1378813"/>
            <a:chExt cx="776889" cy="621300"/>
          </a:xfrm>
        </p:grpSpPr>
        <p:sp>
          <p:nvSpPr>
            <p:cNvPr id="1035" name="Google Shape;1035;p5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036" name="Google Shape;1036;p5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7" name="Google Shape;1037;p55"/>
          <p:cNvGrpSpPr/>
          <p:nvPr/>
        </p:nvGrpSpPr>
        <p:grpSpPr>
          <a:xfrm>
            <a:off x="457200" y="3923750"/>
            <a:ext cx="776889" cy="621300"/>
            <a:chOff x="457200" y="1378813"/>
            <a:chExt cx="776889" cy="621300"/>
          </a:xfrm>
        </p:grpSpPr>
        <p:sp>
          <p:nvSpPr>
            <p:cNvPr id="1038" name="Google Shape;1038;p5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04</a:t>
              </a:r>
              <a:endPara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039" name="Google Shape;1039;p5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0" name="Google Shape;1040;p55"/>
          <p:cNvSpPr txBox="1"/>
          <p:nvPr/>
        </p:nvSpPr>
        <p:spPr>
          <a:xfrm>
            <a:off x="-12450" y="1378825"/>
            <a:ext cx="91686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54475" tIns="0" rIns="4572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Network Topology</a:t>
            </a:r>
            <a:endParaRPr sz="1800" b="1" dirty="0">
              <a:solidFill>
                <a:schemeClr val="dk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1041" name="Google Shape;1041;p55"/>
          <p:cNvSpPr/>
          <p:nvPr/>
        </p:nvSpPr>
        <p:spPr>
          <a:xfrm>
            <a:off x="1352550" y="2231136"/>
            <a:ext cx="7517100" cy="621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2" name="Google Shape;1042;p55"/>
          <p:cNvSpPr/>
          <p:nvPr/>
        </p:nvSpPr>
        <p:spPr>
          <a:xfrm>
            <a:off x="1352550" y="3073850"/>
            <a:ext cx="7517100" cy="621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55"/>
          <p:cNvSpPr/>
          <p:nvPr/>
        </p:nvSpPr>
        <p:spPr>
          <a:xfrm>
            <a:off x="1352550" y="3918975"/>
            <a:ext cx="7517100" cy="621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p55"/>
          <p:cNvSpPr txBox="1"/>
          <p:nvPr/>
        </p:nvSpPr>
        <p:spPr>
          <a:xfrm>
            <a:off x="-12425" y="2233550"/>
            <a:ext cx="91686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54475" tIns="0" rIns="4572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Red Team</a:t>
            </a:r>
            <a:r>
              <a:rPr lang="en" sz="1800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: Security Assessment</a:t>
            </a:r>
            <a:endParaRPr sz="1800" dirty="0">
              <a:solidFill>
                <a:schemeClr val="dk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1045" name="Google Shape;1045;p55"/>
          <p:cNvSpPr txBox="1"/>
          <p:nvPr/>
        </p:nvSpPr>
        <p:spPr>
          <a:xfrm>
            <a:off x="150" y="3076275"/>
            <a:ext cx="91686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54475" tIns="0" rIns="4572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Blue Team</a:t>
            </a:r>
            <a:r>
              <a:rPr lang="en" sz="1800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: Log Analysis and Attack Characterization</a:t>
            </a:r>
            <a:endParaRPr sz="1800" dirty="0">
              <a:solidFill>
                <a:schemeClr val="dk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1046" name="Google Shape;1046;p55"/>
          <p:cNvSpPr txBox="1"/>
          <p:nvPr/>
        </p:nvSpPr>
        <p:spPr>
          <a:xfrm>
            <a:off x="-12300" y="3918975"/>
            <a:ext cx="91686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54475" tIns="0" rIns="4572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Hardening</a:t>
            </a:r>
            <a:r>
              <a:rPr lang="en" sz="1800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: Proposed Alarms and Mitigation Strategies</a:t>
            </a:r>
            <a:endParaRPr sz="1800" dirty="0">
              <a:solidFill>
                <a:schemeClr val="dk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9CA7441-6761-465C-B7F1-95D1463017A1}"/>
              </a:ext>
            </a:extLst>
          </p:cNvPr>
          <p:cNvSpPr/>
          <p:nvPr/>
        </p:nvSpPr>
        <p:spPr>
          <a:xfrm>
            <a:off x="4710540" y="692727"/>
            <a:ext cx="3766705" cy="421178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37E0108-C5DB-4739-A2AF-EFF6C2ECD11C}"/>
              </a:ext>
            </a:extLst>
          </p:cNvPr>
          <p:cNvSpPr/>
          <p:nvPr/>
        </p:nvSpPr>
        <p:spPr>
          <a:xfrm>
            <a:off x="810487" y="692727"/>
            <a:ext cx="3766705" cy="421178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6" name="Google Shape;1206;p70"/>
          <p:cNvSpPr txBox="1">
            <a:spLocks noGrp="1"/>
          </p:cNvSpPr>
          <p:nvPr>
            <p:ph type="title"/>
          </p:nvPr>
        </p:nvSpPr>
        <p:spPr>
          <a:xfrm>
            <a:off x="503960" y="0"/>
            <a:ext cx="7429499" cy="1108928"/>
          </a:xfrm>
          <a:prstGeom prst="rect">
            <a:avLst/>
          </a:prstGeom>
        </p:spPr>
        <p:txBody>
          <a:bodyPr spcFirstLastPara="1" wrap="square" lIns="457200" tIns="182875" rIns="2743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w Cen MT" panose="020B0602020104020603" pitchFamily="34" charset="0"/>
              </a:rPr>
              <a:t>Mitigation: Blocking the Port Scan</a:t>
            </a:r>
            <a:endParaRPr dirty="0">
              <a:latin typeface="Tw Cen MT" panose="020B0602020104020603" pitchFamily="34" charset="0"/>
            </a:endParaRPr>
          </a:p>
        </p:txBody>
      </p:sp>
      <p:sp>
        <p:nvSpPr>
          <p:cNvPr id="1208" name="Google Shape;1208;p70"/>
          <p:cNvSpPr txBox="1">
            <a:spLocks noGrp="1"/>
          </p:cNvSpPr>
          <p:nvPr>
            <p:ph sz="half" idx="1"/>
          </p:nvPr>
        </p:nvSpPr>
        <p:spPr>
          <a:xfrm>
            <a:off x="797035" y="1525129"/>
            <a:ext cx="3766705" cy="3359359"/>
          </a:xfrm>
          <a:prstGeom prst="rect">
            <a:avLst/>
          </a:prstGeom>
        </p:spPr>
        <p:txBody>
          <a:bodyPr spcFirstLastPara="1" wrap="square" lIns="457200" tIns="0" rIns="4572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bg1"/>
                </a:solidFill>
                <a:latin typeface="Tw Cen MT" panose="020B0602020104020603" pitchFamily="34" charset="0"/>
              </a:rPr>
              <a:t>What kind of alarm can be set to detect future port scans?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Tw Cen MT" panose="020B0602020104020603" pitchFamily="34" charset="0"/>
              </a:rPr>
              <a:t>Set an alarm to trigger if any IP address is scanned that is not the web server and the destination ports that are not HTTP related (80, 443)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Tw Cen MT" panose="020B06020201040206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bg1"/>
                </a:solidFill>
                <a:latin typeface="Tw Cen MT" panose="020B0602020104020603" pitchFamily="34" charset="0"/>
              </a:rPr>
              <a:t>What threshold would you set to activate this alarm?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Tw Cen MT" panose="020B0602020104020603" pitchFamily="34" charset="0"/>
              </a:rPr>
              <a:t>Set the alarm to log activity and send out an email when non-HTTP ports are requested more than 5 times in an hour.</a:t>
            </a: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89C6A09F-FEC8-402E-93F2-DFD5BF79527D}"/>
              </a:ext>
            </a:extLst>
          </p:cNvPr>
          <p:cNvSpPr/>
          <p:nvPr/>
        </p:nvSpPr>
        <p:spPr>
          <a:xfrm>
            <a:off x="1426148" y="748294"/>
            <a:ext cx="2521527" cy="533700"/>
          </a:xfrm>
          <a:prstGeom prst="wedgeRectCallou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Alarms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7D9F3684-E523-4038-B198-01F06E58D5AF}"/>
              </a:ext>
            </a:extLst>
          </p:cNvPr>
          <p:cNvSpPr/>
          <p:nvPr/>
        </p:nvSpPr>
        <p:spPr>
          <a:xfrm>
            <a:off x="5196591" y="748294"/>
            <a:ext cx="2521527" cy="533700"/>
          </a:xfrm>
          <a:prstGeom prst="wedgeRectCallou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Hardening</a:t>
            </a:r>
          </a:p>
        </p:txBody>
      </p:sp>
      <p:sp>
        <p:nvSpPr>
          <p:cNvPr id="13" name="Google Shape;1208;p70">
            <a:extLst>
              <a:ext uri="{FF2B5EF4-FFF2-40B4-BE49-F238E27FC236}">
                <a16:creationId xmlns:a16="http://schemas.microsoft.com/office/drawing/2014/main" id="{FE368932-8F41-417C-B71E-6EF8E05AF926}"/>
              </a:ext>
            </a:extLst>
          </p:cNvPr>
          <p:cNvSpPr txBox="1">
            <a:spLocks/>
          </p:cNvSpPr>
          <p:nvPr/>
        </p:nvSpPr>
        <p:spPr>
          <a:xfrm>
            <a:off x="4702280" y="1525129"/>
            <a:ext cx="3766705" cy="3359359"/>
          </a:xfrm>
          <a:prstGeom prst="rect">
            <a:avLst/>
          </a:prstGeom>
        </p:spPr>
        <p:txBody>
          <a:bodyPr spcFirstLastPara="1" vert="horz" wrap="square" lIns="457200" tIns="0" rIns="457200" bIns="0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bg1"/>
                </a:solidFill>
                <a:latin typeface="Tw Cen MT" panose="020B0602020104020603" pitchFamily="34" charset="0"/>
              </a:rPr>
              <a:t>What configurations can be set on the host to mitigate port scans?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Tw Cen MT" panose="020B0602020104020603" pitchFamily="34" charset="0"/>
              </a:rPr>
              <a:t>The firewall needs to have rules that block all incoming and outgoing traffic except for over ports 80 and 443.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>
                <a:solidFill>
                  <a:schemeClr val="bg1"/>
                </a:solidFill>
                <a:latin typeface="Tw Cen MT" panose="020B0602020104020603" pitchFamily="34" charset="0"/>
              </a:rPr>
              <a:t>Describe the solution. If possible, provide required command lines.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bg1"/>
                </a:solidFill>
                <a:latin typeface="Tw Cen MT" panose="020B0602020104020603" pitchFamily="34" charset="0"/>
              </a:rPr>
              <a:t>Reconfigure the firewall to block all incoming and outgoing traffic from non-essential ports and investigate each internal IP and what should/shouldn’t be allowed to interact over which ports.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9CA7441-6761-465C-B7F1-95D1463017A1}"/>
              </a:ext>
            </a:extLst>
          </p:cNvPr>
          <p:cNvSpPr/>
          <p:nvPr/>
        </p:nvSpPr>
        <p:spPr>
          <a:xfrm>
            <a:off x="4710540" y="692727"/>
            <a:ext cx="3766705" cy="421178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37E0108-C5DB-4739-A2AF-EFF6C2ECD11C}"/>
              </a:ext>
            </a:extLst>
          </p:cNvPr>
          <p:cNvSpPr/>
          <p:nvPr/>
        </p:nvSpPr>
        <p:spPr>
          <a:xfrm>
            <a:off x="810487" y="692727"/>
            <a:ext cx="3766705" cy="421178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6" name="Google Shape;1206;p70"/>
          <p:cNvSpPr txBox="1">
            <a:spLocks noGrp="1"/>
          </p:cNvSpPr>
          <p:nvPr>
            <p:ph type="title"/>
          </p:nvPr>
        </p:nvSpPr>
        <p:spPr>
          <a:xfrm>
            <a:off x="503960" y="-138544"/>
            <a:ext cx="8044295" cy="1108928"/>
          </a:xfrm>
          <a:prstGeom prst="rect">
            <a:avLst/>
          </a:prstGeom>
        </p:spPr>
        <p:txBody>
          <a:bodyPr spcFirstLastPara="1" wrap="square" lIns="457200" tIns="182875" rIns="2743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Mitigation: Finding the Request for the Hidden Directory</a:t>
            </a:r>
            <a:endParaRPr sz="2400" dirty="0">
              <a:latin typeface="Tw Cen MT" panose="020B0602020104020603" pitchFamily="34" charset="0"/>
            </a:endParaRPr>
          </a:p>
        </p:txBody>
      </p:sp>
      <p:sp>
        <p:nvSpPr>
          <p:cNvPr id="17" name="Google Shape;1208;p70">
            <a:extLst>
              <a:ext uri="{FF2B5EF4-FFF2-40B4-BE49-F238E27FC236}">
                <a16:creationId xmlns:a16="http://schemas.microsoft.com/office/drawing/2014/main" id="{B60A2F8A-4230-43C0-AFFD-AC81C428689A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797035" y="1525129"/>
            <a:ext cx="3766705" cy="3359359"/>
          </a:xfrm>
          <a:prstGeom prst="rect">
            <a:avLst/>
          </a:prstGeom>
        </p:spPr>
        <p:txBody>
          <a:bodyPr spcFirstLastPara="1" wrap="square" lIns="457200" tIns="0" rIns="4572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bg1"/>
                </a:solidFill>
                <a:latin typeface="Tw Cen MT" panose="020B0602020104020603" pitchFamily="34" charset="0"/>
              </a:rPr>
              <a:t>What kind of alarm can be set to detect future unauthorized access?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Tw Cen MT" panose="020B0602020104020603" pitchFamily="34" charset="0"/>
              </a:rPr>
              <a:t>Set an alarm that will alert when any secret files or directories are accessed by non-whitelisted IP addresses.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bg1"/>
                </a:solidFill>
                <a:latin typeface="Tw Cen MT" panose="020B0602020104020603" pitchFamily="34" charset="0"/>
              </a:rPr>
              <a:t>What threshold would you set to activate this alarm?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Tw Cen MT" panose="020B0602020104020603" pitchFamily="34" charset="0"/>
              </a:rPr>
              <a:t>Set the alarm to log and send and email anytime a directory or file marked secret has been accessed by and IP address that is not on the whitelist.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CDFD1296-06DD-4F0B-8C81-B6BA8EBDFDD0}"/>
              </a:ext>
            </a:extLst>
          </p:cNvPr>
          <p:cNvSpPr/>
          <p:nvPr/>
        </p:nvSpPr>
        <p:spPr>
          <a:xfrm>
            <a:off x="1426148" y="748294"/>
            <a:ext cx="2521527" cy="533700"/>
          </a:xfrm>
          <a:prstGeom prst="wedgeRectCallou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Alarms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6B78E66F-CD20-47CE-8106-347BF71DCE0C}"/>
              </a:ext>
            </a:extLst>
          </p:cNvPr>
          <p:cNvSpPr/>
          <p:nvPr/>
        </p:nvSpPr>
        <p:spPr>
          <a:xfrm>
            <a:off x="5196591" y="748294"/>
            <a:ext cx="2521527" cy="533700"/>
          </a:xfrm>
          <a:prstGeom prst="wedgeRectCallou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Hardening</a:t>
            </a:r>
          </a:p>
        </p:txBody>
      </p:sp>
      <p:sp>
        <p:nvSpPr>
          <p:cNvPr id="20" name="Google Shape;1208;p70">
            <a:extLst>
              <a:ext uri="{FF2B5EF4-FFF2-40B4-BE49-F238E27FC236}">
                <a16:creationId xmlns:a16="http://schemas.microsoft.com/office/drawing/2014/main" id="{5672295F-B10A-42BC-A00B-9176BA0660B0}"/>
              </a:ext>
            </a:extLst>
          </p:cNvPr>
          <p:cNvSpPr txBox="1">
            <a:spLocks/>
          </p:cNvSpPr>
          <p:nvPr/>
        </p:nvSpPr>
        <p:spPr>
          <a:xfrm>
            <a:off x="4702280" y="1525129"/>
            <a:ext cx="3766705" cy="3359359"/>
          </a:xfrm>
          <a:prstGeom prst="rect">
            <a:avLst/>
          </a:prstGeom>
        </p:spPr>
        <p:txBody>
          <a:bodyPr spcFirstLastPara="1" vert="horz" wrap="square" lIns="457200" tIns="0" rIns="457200" bIns="0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bg1"/>
                </a:solidFill>
                <a:latin typeface="Tw Cen MT" panose="020B0602020104020603" pitchFamily="34" charset="0"/>
              </a:rPr>
              <a:t>What configurations can be set on the host to block unwanted access?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Tw Cen MT" panose="020B0602020104020603" pitchFamily="34" charset="0"/>
              </a:rPr>
              <a:t>System hygiene check, see if the files on the webserver need to be on the web server or can we move them to a more secure internal portion of the network.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>
                <a:solidFill>
                  <a:schemeClr val="bg1"/>
                </a:solidFill>
                <a:latin typeface="Tw Cen MT" panose="020B0602020104020603" pitchFamily="34" charset="0"/>
              </a:rPr>
              <a:t>Describe the solution. If possible, provide required command lines.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bg1"/>
                </a:solidFill>
                <a:latin typeface="Tw Cen MT" panose="020B0602020104020603" pitchFamily="34" charset="0"/>
              </a:rPr>
              <a:t>IP addresses can be white or blacklisted in /</a:t>
            </a:r>
            <a:r>
              <a:rPr lang="en-US" sz="1400" dirty="0" err="1">
                <a:solidFill>
                  <a:schemeClr val="bg1"/>
                </a:solidFill>
                <a:latin typeface="Tw Cen MT" panose="020B0602020104020603" pitchFamily="34" charset="0"/>
              </a:rPr>
              <a:t>etc</a:t>
            </a:r>
            <a:r>
              <a:rPr lang="en-US" sz="1400" dirty="0">
                <a:solidFill>
                  <a:schemeClr val="bg1"/>
                </a:solidFill>
                <a:latin typeface="Tw Cen MT" panose="020B0602020104020603" pitchFamily="34" charset="0"/>
              </a:rPr>
              <a:t>/httpd/conf/</a:t>
            </a:r>
            <a:r>
              <a:rPr lang="en-US" sz="1400" dirty="0" err="1">
                <a:solidFill>
                  <a:schemeClr val="bg1"/>
                </a:solidFill>
                <a:latin typeface="Tw Cen MT" panose="020B0602020104020603" pitchFamily="34" charset="0"/>
              </a:rPr>
              <a:t>httpd.conf</a:t>
            </a:r>
            <a:endParaRPr lang="en-US" sz="14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6555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9CA7441-6761-465C-B7F1-95D1463017A1}"/>
              </a:ext>
            </a:extLst>
          </p:cNvPr>
          <p:cNvSpPr/>
          <p:nvPr/>
        </p:nvSpPr>
        <p:spPr>
          <a:xfrm>
            <a:off x="4710540" y="692727"/>
            <a:ext cx="3766705" cy="421178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37E0108-C5DB-4739-A2AF-EFF6C2ECD11C}"/>
              </a:ext>
            </a:extLst>
          </p:cNvPr>
          <p:cNvSpPr/>
          <p:nvPr/>
        </p:nvSpPr>
        <p:spPr>
          <a:xfrm>
            <a:off x="810487" y="692727"/>
            <a:ext cx="3766705" cy="421178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6" name="Google Shape;1206;p70"/>
          <p:cNvSpPr txBox="1">
            <a:spLocks noGrp="1"/>
          </p:cNvSpPr>
          <p:nvPr>
            <p:ph type="title"/>
          </p:nvPr>
        </p:nvSpPr>
        <p:spPr>
          <a:xfrm>
            <a:off x="503960" y="0"/>
            <a:ext cx="8383731" cy="1108928"/>
          </a:xfrm>
          <a:prstGeom prst="rect">
            <a:avLst/>
          </a:prstGeom>
        </p:spPr>
        <p:txBody>
          <a:bodyPr spcFirstLastPara="1" wrap="square" lIns="457200" tIns="182875" rIns="2743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Mitigation: Preventing Brute Force Attacks</a:t>
            </a:r>
            <a:endParaRPr dirty="0">
              <a:latin typeface="Tw Cen MT" panose="020B0602020104020603" pitchFamily="34" charset="0"/>
            </a:endParaRPr>
          </a:p>
        </p:txBody>
      </p:sp>
      <p:sp>
        <p:nvSpPr>
          <p:cNvPr id="15" name="Google Shape;1208;p70">
            <a:extLst>
              <a:ext uri="{FF2B5EF4-FFF2-40B4-BE49-F238E27FC236}">
                <a16:creationId xmlns:a16="http://schemas.microsoft.com/office/drawing/2014/main" id="{D0D50512-FA4D-49A1-A425-EB4B8E1EC1E1}"/>
              </a:ext>
            </a:extLst>
          </p:cNvPr>
          <p:cNvSpPr txBox="1">
            <a:spLocks/>
          </p:cNvSpPr>
          <p:nvPr/>
        </p:nvSpPr>
        <p:spPr>
          <a:xfrm>
            <a:off x="797036" y="1525129"/>
            <a:ext cx="3788416" cy="3359359"/>
          </a:xfrm>
          <a:prstGeom prst="rect">
            <a:avLst/>
          </a:prstGeom>
        </p:spPr>
        <p:txBody>
          <a:bodyPr spcFirstLastPara="1" vert="horz" wrap="square" lIns="457200" tIns="0" rIns="457200" bIns="0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1400" b="1" dirty="0">
                <a:solidFill>
                  <a:schemeClr val="bg1"/>
                </a:solidFill>
                <a:latin typeface="Tw Cen MT" panose="020B0602020104020603" pitchFamily="34" charset="0"/>
              </a:rPr>
              <a:t>What kind of alarm can be set to detect future brute force attacks?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bg1"/>
                </a:solidFill>
                <a:latin typeface="Tw Cen MT" panose="020B0602020104020603" pitchFamily="34" charset="0"/>
              </a:rPr>
              <a:t>Set an alarm to alert anytime multiple failed logins happen in a short period of time. Also set an alarm against the Hydra user agent.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chemeClr val="bg1"/>
                </a:solidFill>
                <a:latin typeface="Tw Cen MT" panose="020B0602020104020603" pitchFamily="34" charset="0"/>
              </a:rPr>
              <a:t>What threshold would you set to activate this alarm?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bg1"/>
                </a:solidFill>
                <a:latin typeface="Tw Cen MT" panose="020B0602020104020603" pitchFamily="34" charset="0"/>
              </a:rPr>
              <a:t>Email and log anytime there are 5 or more failed login attempts in 1 minute.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bg1"/>
                </a:solidFill>
                <a:latin typeface="Tw Cen MT" panose="020B0602020104020603" pitchFamily="34" charset="0"/>
              </a:rPr>
              <a:t>Email and log anytime the Hydra user agent attempts to login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2217FEC2-D9FF-4C32-907D-E42D01391D16}"/>
              </a:ext>
            </a:extLst>
          </p:cNvPr>
          <p:cNvSpPr/>
          <p:nvPr/>
        </p:nvSpPr>
        <p:spPr>
          <a:xfrm>
            <a:off x="1426148" y="748294"/>
            <a:ext cx="2521527" cy="533700"/>
          </a:xfrm>
          <a:prstGeom prst="wedgeRectCallou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Alarms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1E21137E-A640-4DD7-8F5C-5D5F0F2C259B}"/>
              </a:ext>
            </a:extLst>
          </p:cNvPr>
          <p:cNvSpPr/>
          <p:nvPr/>
        </p:nvSpPr>
        <p:spPr>
          <a:xfrm>
            <a:off x="5196591" y="748294"/>
            <a:ext cx="2521527" cy="533700"/>
          </a:xfrm>
          <a:prstGeom prst="wedgeRectCallou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Hardening</a:t>
            </a:r>
          </a:p>
        </p:txBody>
      </p:sp>
      <p:sp>
        <p:nvSpPr>
          <p:cNvPr id="18" name="Google Shape;1208;p70">
            <a:extLst>
              <a:ext uri="{FF2B5EF4-FFF2-40B4-BE49-F238E27FC236}">
                <a16:creationId xmlns:a16="http://schemas.microsoft.com/office/drawing/2014/main" id="{E8885F98-3E2A-4CA7-9FEB-12379B59D7DD}"/>
              </a:ext>
            </a:extLst>
          </p:cNvPr>
          <p:cNvSpPr txBox="1">
            <a:spLocks/>
          </p:cNvSpPr>
          <p:nvPr/>
        </p:nvSpPr>
        <p:spPr>
          <a:xfrm>
            <a:off x="4702281" y="1525129"/>
            <a:ext cx="3788416" cy="3359359"/>
          </a:xfrm>
          <a:prstGeom prst="rect">
            <a:avLst/>
          </a:prstGeom>
        </p:spPr>
        <p:txBody>
          <a:bodyPr spcFirstLastPara="1" vert="horz" wrap="square" lIns="457200" tIns="0" rIns="457200" bIns="0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bg1"/>
                </a:solidFill>
                <a:latin typeface="Tw Cen MT" panose="020B0602020104020603" pitchFamily="34" charset="0"/>
              </a:rPr>
              <a:t>What configurations can be set on the host to block brute force attacks?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Tw Cen MT" panose="020B0602020104020603" pitchFamily="34" charset="0"/>
              </a:rPr>
              <a:t>Setting a strong password policy that requires password lengths and special characters will deter brute force attacks.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Tw Cen MT" panose="020B0602020104020603" pitchFamily="34" charset="0"/>
              </a:rPr>
              <a:t>Also setting up multi-factor authentication would require users to provide another credential in addition to their password making access one layer more secure.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246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9CA7441-6761-465C-B7F1-95D1463017A1}"/>
              </a:ext>
            </a:extLst>
          </p:cNvPr>
          <p:cNvSpPr/>
          <p:nvPr/>
        </p:nvSpPr>
        <p:spPr>
          <a:xfrm>
            <a:off x="4710540" y="692727"/>
            <a:ext cx="3766705" cy="421178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37E0108-C5DB-4739-A2AF-EFF6C2ECD11C}"/>
              </a:ext>
            </a:extLst>
          </p:cNvPr>
          <p:cNvSpPr/>
          <p:nvPr/>
        </p:nvSpPr>
        <p:spPr>
          <a:xfrm>
            <a:off x="810487" y="692727"/>
            <a:ext cx="3766705" cy="421178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6" name="Google Shape;1206;p70"/>
          <p:cNvSpPr txBox="1">
            <a:spLocks noGrp="1"/>
          </p:cNvSpPr>
          <p:nvPr>
            <p:ph type="title"/>
          </p:nvPr>
        </p:nvSpPr>
        <p:spPr>
          <a:xfrm>
            <a:off x="503960" y="0"/>
            <a:ext cx="8383731" cy="1108928"/>
          </a:xfrm>
          <a:prstGeom prst="rect">
            <a:avLst/>
          </a:prstGeom>
        </p:spPr>
        <p:txBody>
          <a:bodyPr spcFirstLastPara="1" wrap="square" lIns="457200" tIns="182875" rIns="2743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Mitigation: Detecting the WebDAV Connection</a:t>
            </a:r>
            <a:endParaRPr dirty="0">
              <a:latin typeface="Tw Cen MT" panose="020B0602020104020603" pitchFamily="34" charset="0"/>
            </a:endParaRPr>
          </a:p>
        </p:txBody>
      </p:sp>
      <p:sp>
        <p:nvSpPr>
          <p:cNvPr id="13" name="Google Shape;1208;p70">
            <a:extLst>
              <a:ext uri="{FF2B5EF4-FFF2-40B4-BE49-F238E27FC236}">
                <a16:creationId xmlns:a16="http://schemas.microsoft.com/office/drawing/2014/main" id="{87B5E008-DEC2-4DA9-882A-0E36F00F5D3E}"/>
              </a:ext>
            </a:extLst>
          </p:cNvPr>
          <p:cNvSpPr txBox="1">
            <a:spLocks/>
          </p:cNvSpPr>
          <p:nvPr/>
        </p:nvSpPr>
        <p:spPr>
          <a:xfrm>
            <a:off x="797036" y="1525129"/>
            <a:ext cx="3788416" cy="3359359"/>
          </a:xfrm>
          <a:prstGeom prst="rect">
            <a:avLst/>
          </a:prstGeom>
        </p:spPr>
        <p:txBody>
          <a:bodyPr spcFirstLastPara="1" vert="horz" wrap="square" lIns="457200" tIns="0" rIns="457200" bIns="0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1400" b="1" dirty="0">
                <a:solidFill>
                  <a:schemeClr val="bg1"/>
                </a:solidFill>
                <a:latin typeface="Tw Cen MT" panose="020B0602020104020603" pitchFamily="34" charset="0"/>
              </a:rPr>
              <a:t>What kind of alarm can be set to detect future access to this directory?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bg1"/>
                </a:solidFill>
                <a:latin typeface="Tw Cen MT" panose="020B0602020104020603" pitchFamily="34" charset="0"/>
              </a:rPr>
              <a:t>Set an alarm to alert anytime secret files and directories are accessed by non-whitelisted IP addresses.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chemeClr val="bg1"/>
                </a:solidFill>
                <a:latin typeface="Tw Cen MT" panose="020B0602020104020603" pitchFamily="34" charset="0"/>
              </a:rPr>
              <a:t>What threshold would you set to activate this alarm?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bg1"/>
                </a:solidFill>
                <a:latin typeface="Tw Cen MT" panose="020B0602020104020603" pitchFamily="34" charset="0"/>
              </a:rPr>
              <a:t>Email and log anytime a directory or file marked secret has been access by an IP address outside of the whitelisted Ips.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F692F3B3-E51B-49E4-935A-A3BC76316836}"/>
              </a:ext>
            </a:extLst>
          </p:cNvPr>
          <p:cNvSpPr/>
          <p:nvPr/>
        </p:nvSpPr>
        <p:spPr>
          <a:xfrm>
            <a:off x="1426148" y="748294"/>
            <a:ext cx="2521527" cy="533700"/>
          </a:xfrm>
          <a:prstGeom prst="wedgeRectCallou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Alarms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204E90E3-66DD-4DDE-B004-4E90F197AD3B}"/>
              </a:ext>
            </a:extLst>
          </p:cNvPr>
          <p:cNvSpPr/>
          <p:nvPr/>
        </p:nvSpPr>
        <p:spPr>
          <a:xfrm>
            <a:off x="5196591" y="748294"/>
            <a:ext cx="2521527" cy="533700"/>
          </a:xfrm>
          <a:prstGeom prst="wedgeRectCallou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Hardening</a:t>
            </a:r>
          </a:p>
        </p:txBody>
      </p:sp>
      <p:sp>
        <p:nvSpPr>
          <p:cNvPr id="16" name="Google Shape;1208;p70">
            <a:extLst>
              <a:ext uri="{FF2B5EF4-FFF2-40B4-BE49-F238E27FC236}">
                <a16:creationId xmlns:a16="http://schemas.microsoft.com/office/drawing/2014/main" id="{C902A92A-47A9-4986-8ACC-AA1FC54BC5DD}"/>
              </a:ext>
            </a:extLst>
          </p:cNvPr>
          <p:cNvSpPr txBox="1">
            <a:spLocks/>
          </p:cNvSpPr>
          <p:nvPr/>
        </p:nvSpPr>
        <p:spPr>
          <a:xfrm>
            <a:off x="4702281" y="1525129"/>
            <a:ext cx="3788416" cy="3359359"/>
          </a:xfrm>
          <a:prstGeom prst="rect">
            <a:avLst/>
          </a:prstGeom>
        </p:spPr>
        <p:txBody>
          <a:bodyPr spcFirstLastPara="1" vert="horz" wrap="square" lIns="457200" tIns="0" rIns="457200" bIns="0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bg1"/>
                </a:solidFill>
                <a:latin typeface="Tw Cen MT" panose="020B0602020104020603" pitchFamily="34" charset="0"/>
              </a:rPr>
              <a:t>What configurations can be set on the host to control access?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Tw Cen MT" panose="020B0602020104020603" pitchFamily="34" charset="0"/>
              </a:rPr>
              <a:t>Same as the /secret-folder settings we can configure the white and blacklists in the /</a:t>
            </a:r>
            <a:r>
              <a:rPr lang="en-US" sz="1400" dirty="0" err="1">
                <a:solidFill>
                  <a:schemeClr val="bg1"/>
                </a:solidFill>
                <a:latin typeface="Tw Cen MT" panose="020B0602020104020603" pitchFamily="34" charset="0"/>
              </a:rPr>
              <a:t>etc</a:t>
            </a:r>
            <a:r>
              <a:rPr lang="en-US" sz="1400" dirty="0">
                <a:solidFill>
                  <a:schemeClr val="bg1"/>
                </a:solidFill>
                <a:latin typeface="Tw Cen MT" panose="020B0602020104020603" pitchFamily="34" charset="0"/>
              </a:rPr>
              <a:t>/httpd/conf/httpd/conf file.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Tw Cen MT" panose="020B0602020104020603" pitchFamily="34" charset="0"/>
              </a:rPr>
              <a:t>Also check the network hygiene and see if those secret files need to be on the webserver or if we can place them somewhere more secure which in the network.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665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9CA7441-6761-465C-B7F1-95D1463017A1}"/>
              </a:ext>
            </a:extLst>
          </p:cNvPr>
          <p:cNvSpPr/>
          <p:nvPr/>
        </p:nvSpPr>
        <p:spPr>
          <a:xfrm>
            <a:off x="4710540" y="692727"/>
            <a:ext cx="3766705" cy="421178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37E0108-C5DB-4739-A2AF-EFF6C2ECD11C}"/>
              </a:ext>
            </a:extLst>
          </p:cNvPr>
          <p:cNvSpPr/>
          <p:nvPr/>
        </p:nvSpPr>
        <p:spPr>
          <a:xfrm>
            <a:off x="810487" y="692727"/>
            <a:ext cx="3766705" cy="421178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6" name="Google Shape;1206;p70"/>
          <p:cNvSpPr txBox="1">
            <a:spLocks noGrp="1"/>
          </p:cNvSpPr>
          <p:nvPr>
            <p:ph type="title"/>
          </p:nvPr>
        </p:nvSpPr>
        <p:spPr>
          <a:xfrm>
            <a:off x="503960" y="0"/>
            <a:ext cx="8383731" cy="1108928"/>
          </a:xfrm>
          <a:prstGeom prst="rect">
            <a:avLst/>
          </a:prstGeom>
        </p:spPr>
        <p:txBody>
          <a:bodyPr spcFirstLastPara="1" wrap="square" lIns="457200" tIns="182875" rIns="2743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Mitigation: Identifying Reverse Shell Uploads</a:t>
            </a:r>
            <a:endParaRPr dirty="0">
              <a:latin typeface="Tw Cen MT" panose="020B0602020104020603" pitchFamily="34" charset="0"/>
            </a:endParaRPr>
          </a:p>
        </p:txBody>
      </p:sp>
      <p:sp>
        <p:nvSpPr>
          <p:cNvPr id="13" name="Google Shape;1208;p70">
            <a:extLst>
              <a:ext uri="{FF2B5EF4-FFF2-40B4-BE49-F238E27FC236}">
                <a16:creationId xmlns:a16="http://schemas.microsoft.com/office/drawing/2014/main" id="{8734FC39-45A9-43BB-959F-68FB3052EE43}"/>
              </a:ext>
            </a:extLst>
          </p:cNvPr>
          <p:cNvSpPr txBox="1">
            <a:spLocks/>
          </p:cNvSpPr>
          <p:nvPr/>
        </p:nvSpPr>
        <p:spPr>
          <a:xfrm>
            <a:off x="797036" y="1525129"/>
            <a:ext cx="3788416" cy="3359359"/>
          </a:xfrm>
          <a:prstGeom prst="rect">
            <a:avLst/>
          </a:prstGeom>
        </p:spPr>
        <p:txBody>
          <a:bodyPr spcFirstLastPara="1" vert="horz" wrap="square" lIns="457200" tIns="0" rIns="457200" bIns="0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1400" b="1" dirty="0">
                <a:solidFill>
                  <a:schemeClr val="bg1"/>
                </a:solidFill>
                <a:latin typeface="Tw Cen MT" panose="020B0602020104020603" pitchFamily="34" charset="0"/>
              </a:rPr>
              <a:t>What kind of alarm can be set to detect future file uploads?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bg1"/>
                </a:solidFill>
                <a:latin typeface="Tw Cen MT" panose="020B0602020104020603" pitchFamily="34" charset="0"/>
              </a:rPr>
              <a:t>Set an alarm to alert anytime web server files are altered by a non whitelisted IP address.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chemeClr val="bg1"/>
                </a:solidFill>
                <a:latin typeface="Tw Cen MT" panose="020B0602020104020603" pitchFamily="34" charset="0"/>
              </a:rPr>
              <a:t>What threshold would you set to activate this alarm?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bg1"/>
                </a:solidFill>
                <a:latin typeface="Tw Cen MT" panose="020B0602020104020603" pitchFamily="34" charset="0"/>
              </a:rPr>
              <a:t>Email and log anytime web server files are altered by a non whitelisted IP address.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24BFC29D-BF64-4C56-823A-C49206162ACF}"/>
              </a:ext>
            </a:extLst>
          </p:cNvPr>
          <p:cNvSpPr/>
          <p:nvPr/>
        </p:nvSpPr>
        <p:spPr>
          <a:xfrm>
            <a:off x="1426148" y="748294"/>
            <a:ext cx="2521527" cy="533700"/>
          </a:xfrm>
          <a:prstGeom prst="wedgeRectCallou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Alarms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039C2957-E2C6-4158-B95D-B2F994CB1B20}"/>
              </a:ext>
            </a:extLst>
          </p:cNvPr>
          <p:cNvSpPr/>
          <p:nvPr/>
        </p:nvSpPr>
        <p:spPr>
          <a:xfrm>
            <a:off x="5196591" y="748294"/>
            <a:ext cx="2521527" cy="533700"/>
          </a:xfrm>
          <a:prstGeom prst="wedgeRectCallou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Hardening</a:t>
            </a:r>
          </a:p>
        </p:txBody>
      </p:sp>
      <p:sp>
        <p:nvSpPr>
          <p:cNvPr id="16" name="Google Shape;1208;p70">
            <a:extLst>
              <a:ext uri="{FF2B5EF4-FFF2-40B4-BE49-F238E27FC236}">
                <a16:creationId xmlns:a16="http://schemas.microsoft.com/office/drawing/2014/main" id="{18205251-B713-4B03-81CF-CBE6306BBE1A}"/>
              </a:ext>
            </a:extLst>
          </p:cNvPr>
          <p:cNvSpPr txBox="1">
            <a:spLocks/>
          </p:cNvSpPr>
          <p:nvPr/>
        </p:nvSpPr>
        <p:spPr>
          <a:xfrm>
            <a:off x="4702281" y="1525129"/>
            <a:ext cx="3788416" cy="3359359"/>
          </a:xfrm>
          <a:prstGeom prst="rect">
            <a:avLst/>
          </a:prstGeom>
        </p:spPr>
        <p:txBody>
          <a:bodyPr spcFirstLastPara="1" vert="horz" wrap="square" lIns="457200" tIns="0" rIns="457200" bIns="0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bg1"/>
                </a:solidFill>
                <a:latin typeface="Tw Cen MT" panose="020B0602020104020603" pitchFamily="34" charset="0"/>
              </a:rPr>
              <a:t>What configurations can be set on the host to block file uploads?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Tw Cen MT" panose="020B0602020104020603" pitchFamily="34" charset="0"/>
              </a:rPr>
              <a:t>Same as the /secret-folder settings we can configure the white and blacklists in the /</a:t>
            </a:r>
            <a:r>
              <a:rPr lang="en-US" sz="1400" dirty="0" err="1">
                <a:solidFill>
                  <a:schemeClr val="bg1"/>
                </a:solidFill>
                <a:latin typeface="Tw Cen MT" panose="020B0602020104020603" pitchFamily="34" charset="0"/>
              </a:rPr>
              <a:t>etc</a:t>
            </a:r>
            <a:r>
              <a:rPr lang="en-US" sz="1400" dirty="0">
                <a:solidFill>
                  <a:schemeClr val="bg1"/>
                </a:solidFill>
                <a:latin typeface="Tw Cen MT" panose="020B0602020104020603" pitchFamily="34" charset="0"/>
              </a:rPr>
              <a:t>/httpd/conf/httpd/conf file.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Tw Cen MT" panose="020B0602020104020603" pitchFamily="34" charset="0"/>
              </a:rPr>
              <a:t>Also check the network hygiene and see if those secret files need to be on the webserver or if we can place them somewhere more secure which in the network.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3477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4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728807" cy="5143499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25" name="Rectangle 64">
            <a:extLst>
              <a:ext uri="{FF2B5EF4-FFF2-40B4-BE49-F238E27FC236}">
                <a16:creationId xmlns:a16="http://schemas.microsoft.com/office/drawing/2014/main" id="{61C6D790-69F0-40CA-813A-84D724D1C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36357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Round Diagonal Corner Rectangle 7">
            <a:extLst>
              <a:ext uri="{FF2B5EF4-FFF2-40B4-BE49-F238E27FC236}">
                <a16:creationId xmlns:a16="http://schemas.microsoft.com/office/drawing/2014/main" id="{F5A78137-DBB7-4A93-98AC-5606814E2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0504" y="604837"/>
            <a:ext cx="6989607" cy="3376612"/>
          </a:xfrm>
          <a:prstGeom prst="round2DiagRect">
            <a:avLst>
              <a:gd name="adj1" fmla="val 7929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srgbClr val="092338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FE37F5-9768-4928-8D62-E276C148610C}"/>
              </a:ext>
            </a:extLst>
          </p:cNvPr>
          <p:cNvSpPr/>
          <p:nvPr/>
        </p:nvSpPr>
        <p:spPr>
          <a:xfrm>
            <a:off x="1776966" y="1095434"/>
            <a:ext cx="6591869" cy="20621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3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The End of the</a:t>
            </a:r>
          </a:p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3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Capstone Engagement</a:t>
            </a:r>
            <a:endParaRPr lang="en-US" sz="32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+mj-lt"/>
              <a:ea typeface="+mj-ea"/>
              <a:cs typeface="+mj-cs"/>
              <a:sym typeface="Roboto"/>
            </a:endParaRPr>
          </a:p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3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  <a:sym typeface="Roboto"/>
              </a:rPr>
              <a:t>Assessment, Analysis, </a:t>
            </a:r>
            <a:br>
              <a:rPr lang="en-US" sz="3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  <a:sym typeface="Roboto"/>
              </a:rPr>
            </a:br>
            <a:r>
              <a:rPr lang="en-US" sz="3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  <a:sym typeface="Roboto"/>
              </a:rPr>
              <a:t>and Hardening of a Vulnerable System</a:t>
            </a:r>
            <a:endParaRPr lang="en-US" sz="32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Network Topology </a:t>
            </a:r>
            <a:endParaRPr dirty="0">
              <a:latin typeface="+mj-lt"/>
            </a:endParaRPr>
          </a:p>
        </p:txBody>
      </p:sp>
      <p:sp>
        <p:nvSpPr>
          <p:cNvPr id="1052" name="Google Shape;1052;p56"/>
          <p:cNvSpPr txBox="1"/>
          <p:nvPr/>
        </p:nvSpPr>
        <p:spPr>
          <a:xfrm>
            <a:off x="8607775" y="4957200"/>
            <a:ext cx="261900" cy="1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/>
              <a:t>3</a:t>
            </a:fld>
            <a:endParaRPr sz="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57"/>
          <p:cNvSpPr txBox="1">
            <a:spLocks noGrp="1"/>
          </p:cNvSpPr>
          <p:nvPr>
            <p:ph type="subTitle" idx="1"/>
          </p:nvPr>
        </p:nvSpPr>
        <p:spPr>
          <a:xfrm>
            <a:off x="6843485" y="357489"/>
            <a:ext cx="2191657" cy="4428522"/>
          </a:xfrm>
          <a:prstGeom prst="rect">
            <a:avLst/>
          </a:prstGeom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+mn-lt"/>
                <a:ea typeface="Roboto Black"/>
                <a:cs typeface="Roboto Black"/>
                <a:sym typeface="Roboto Black"/>
              </a:rPr>
              <a:t>Network</a:t>
            </a:r>
            <a:endParaRPr sz="1100" b="1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+mn-lt"/>
              </a:rPr>
              <a:t>Address Range: 192.168.1.0/24</a:t>
            </a:r>
            <a:endParaRPr sz="1100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+mn-lt"/>
              </a:rPr>
              <a:t>Netmask: 255.255.255.0</a:t>
            </a:r>
            <a:endParaRPr sz="1100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+mn-lt"/>
              </a:rPr>
              <a:t>Gateway: 192.168.1.1</a:t>
            </a:r>
            <a:endParaRPr sz="1100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+mn-lt"/>
                <a:ea typeface="Roboto Black"/>
                <a:cs typeface="Roboto Black"/>
                <a:sym typeface="Roboto Black"/>
              </a:rPr>
              <a:t>Machines</a:t>
            </a:r>
            <a:endParaRPr sz="1100" dirty="0">
              <a:latin typeface="+mn-lt"/>
              <a:ea typeface="Roboto Black"/>
              <a:cs typeface="Roboto Black"/>
              <a:sym typeface="Robot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+mn-lt"/>
              </a:rPr>
              <a:t>IPv4: 192.168.1.1</a:t>
            </a:r>
            <a:endParaRPr sz="1100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+mn-lt"/>
              </a:rPr>
              <a:t>OS: Microsoft</a:t>
            </a:r>
            <a:endParaRPr sz="1100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+mn-lt"/>
              </a:rPr>
              <a:t>Hostname: ML-REFVM-336393</a:t>
            </a:r>
            <a:endParaRPr sz="1100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+mn-lt"/>
              </a:rPr>
              <a:t>IPv4: 192.168.1.100</a:t>
            </a:r>
            <a:endParaRPr sz="1100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+mn-lt"/>
              </a:rPr>
              <a:t>OS: </a:t>
            </a:r>
            <a:r>
              <a:rPr lang="en-US" sz="1100" dirty="0">
                <a:latin typeface="+mn-lt"/>
              </a:rPr>
              <a:t>Linux</a:t>
            </a:r>
            <a:endParaRPr sz="1100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+mn-lt"/>
              </a:rPr>
              <a:t>Hostname: ELK</a:t>
            </a:r>
            <a:endParaRPr sz="1100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+mn-lt"/>
              </a:rPr>
              <a:t>IPv4: 192.168.1.105</a:t>
            </a:r>
            <a:endParaRPr sz="1100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+mn-lt"/>
              </a:rPr>
              <a:t>OS: </a:t>
            </a:r>
            <a:r>
              <a:rPr lang="en-US" sz="1100" dirty="0">
                <a:latin typeface="+mn-lt"/>
              </a:rPr>
              <a:t>Linux</a:t>
            </a:r>
            <a:endParaRPr sz="1100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+mn-lt"/>
              </a:rPr>
              <a:t>Hostname: Capstone</a:t>
            </a:r>
            <a:endParaRPr sz="1100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+mn-lt"/>
              </a:rPr>
              <a:t>IPv4: 192.168.1.8</a:t>
            </a:r>
            <a:endParaRPr sz="1100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+mn-lt"/>
              </a:rPr>
              <a:t>OS: </a:t>
            </a:r>
            <a:r>
              <a:rPr lang="en-US" sz="1100" dirty="0">
                <a:latin typeface="+mn-lt"/>
              </a:rPr>
              <a:t>Linux</a:t>
            </a:r>
            <a:endParaRPr sz="1100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+mn-lt"/>
              </a:rPr>
              <a:t>Hostname: Kali</a:t>
            </a:r>
            <a:endParaRPr sz="1100" dirty="0">
              <a:latin typeface="+mn-lt"/>
            </a:endParaRPr>
          </a:p>
        </p:txBody>
      </p:sp>
      <p:sp>
        <p:nvSpPr>
          <p:cNvPr id="1059" name="Google Shape;1059;p57"/>
          <p:cNvSpPr txBox="1">
            <a:spLocks noGrp="1"/>
          </p:cNvSpPr>
          <p:nvPr>
            <p:ph type="title"/>
          </p:nvPr>
        </p:nvSpPr>
        <p:spPr>
          <a:xfrm>
            <a:off x="452270" y="0"/>
            <a:ext cx="6699600" cy="533700"/>
          </a:xfrm>
          <a:prstGeom prst="rect">
            <a:avLst/>
          </a:prstGeom>
        </p:spPr>
        <p:txBody>
          <a:bodyPr spcFirstLastPara="1" wrap="square" lIns="457200" tIns="182875" rIns="2743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Network Topology</a:t>
            </a:r>
            <a:endParaRPr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649D3B22-BF8B-4887-AA0C-3F65EF917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20" y="839340"/>
            <a:ext cx="6735465" cy="385258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58"/>
          <p:cNvSpPr txBox="1"/>
          <p:nvPr/>
        </p:nvSpPr>
        <p:spPr>
          <a:xfrm>
            <a:off x="8607775" y="4957200"/>
            <a:ext cx="261900" cy="1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/>
              <a:t>5</a:t>
            </a:fld>
            <a:endParaRPr sz="600"/>
          </a:p>
        </p:txBody>
      </p:sp>
      <p:sp>
        <p:nvSpPr>
          <p:cNvPr id="1067" name="Google Shape;1067;p58"/>
          <p:cNvSpPr txBox="1">
            <a:spLocks noGrp="1"/>
          </p:cNvSpPr>
          <p:nvPr>
            <p:ph type="title"/>
          </p:nvPr>
        </p:nvSpPr>
        <p:spPr>
          <a:xfrm>
            <a:off x="274325" y="1851100"/>
            <a:ext cx="8595300" cy="10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rgbClr val="C00000"/>
                </a:solidFill>
                <a:latin typeface="+mj-lt"/>
              </a:rPr>
              <a:t>Red Team</a:t>
            </a:r>
            <a:endParaRPr b="1" dirty="0">
              <a:solidFill>
                <a:srgbClr val="C00000"/>
              </a:solidFill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+mj-lt"/>
                <a:ea typeface="Roboto Light"/>
                <a:cs typeface="Roboto Light"/>
                <a:sym typeface="Roboto Light"/>
              </a:rPr>
              <a:t>Security Assessment</a:t>
            </a:r>
            <a:endParaRPr dirty="0">
              <a:latin typeface="+mj-lt"/>
              <a:ea typeface="Roboto Light"/>
              <a:cs typeface="Roboto Light"/>
              <a:sym typeface="Robo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59"/>
          <p:cNvSpPr txBox="1">
            <a:spLocks noGrp="1"/>
          </p:cNvSpPr>
          <p:nvPr>
            <p:ph type="title"/>
          </p:nvPr>
        </p:nvSpPr>
        <p:spPr>
          <a:xfrm>
            <a:off x="437400" y="0"/>
            <a:ext cx="9168600" cy="533700"/>
          </a:xfrm>
          <a:prstGeom prst="rect">
            <a:avLst/>
          </a:prstGeom>
        </p:spPr>
        <p:txBody>
          <a:bodyPr spcFirstLastPara="1" wrap="square" lIns="457200" tIns="182875" rIns="2743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Recon: Describing the Target</a:t>
            </a:r>
            <a:endParaRPr dirty="0">
              <a:latin typeface="+mj-lt"/>
            </a:endParaRPr>
          </a:p>
        </p:txBody>
      </p:sp>
      <p:sp>
        <p:nvSpPr>
          <p:cNvPr id="1074" name="Google Shape;1074;p59"/>
          <p:cNvSpPr txBox="1">
            <a:spLocks noGrp="1"/>
          </p:cNvSpPr>
          <p:nvPr>
            <p:ph type="subTitle" idx="1"/>
          </p:nvPr>
        </p:nvSpPr>
        <p:spPr>
          <a:xfrm>
            <a:off x="419800" y="833950"/>
            <a:ext cx="8346600" cy="364800"/>
          </a:xfrm>
          <a:prstGeom prst="rect">
            <a:avLst/>
          </a:prstGeom>
        </p:spPr>
        <p:txBody>
          <a:bodyPr spcFirstLastPara="1" wrap="square" lIns="457200" tIns="91425" rIns="45720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lt"/>
                <a:ea typeface="Roboto Medium"/>
                <a:cs typeface="Roboto Medium"/>
                <a:sym typeface="Roboto Medium"/>
              </a:rPr>
              <a:t>Nmap identified the following hosts on the network:</a:t>
            </a:r>
            <a:endParaRPr dirty="0">
              <a:latin typeface="+mn-lt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75" name="Google Shape;1075;p59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274300" tIns="457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076" name="Google Shape;1076;p59"/>
          <p:cNvGraphicFramePr/>
          <p:nvPr>
            <p:extLst>
              <p:ext uri="{D42A27DB-BD31-4B8C-83A1-F6EECF244321}">
                <p14:modId xmlns:p14="http://schemas.microsoft.com/office/powerpoint/2010/main" val="3615650911"/>
              </p:ext>
            </p:extLst>
          </p:nvPr>
        </p:nvGraphicFramePr>
        <p:xfrm>
          <a:off x="419800" y="1198750"/>
          <a:ext cx="8346600" cy="3577125"/>
        </p:xfrm>
        <a:graphic>
          <a:graphicData uri="http://schemas.openxmlformats.org/drawingml/2006/table">
            <a:tbl>
              <a:tblPr>
                <a:noFill/>
                <a:tableStyleId>{BFC0AA9F-377A-404F-915E-A0F4E18AD0A0}</a:tableStyleId>
              </a:tblPr>
              <a:tblGrid>
                <a:gridCol w="278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3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Tw Cen MT" panose="020B0602020104020603" pitchFamily="34" charset="0"/>
                          <a:ea typeface="Roboto"/>
                          <a:cs typeface="Roboto"/>
                          <a:sym typeface="Roboto"/>
                        </a:rPr>
                        <a:t>Hostname</a:t>
                      </a:r>
                      <a:endParaRPr b="1">
                        <a:solidFill>
                          <a:srgbClr val="FFFFFF"/>
                        </a:solidFill>
                        <a:latin typeface="Tw Cen MT" panose="020B06020201040206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Tw Cen MT" panose="020B0602020104020603" pitchFamily="34" charset="0"/>
                          <a:ea typeface="Roboto"/>
                          <a:cs typeface="Roboto"/>
                          <a:sym typeface="Roboto"/>
                        </a:rPr>
                        <a:t>IP Address</a:t>
                      </a:r>
                      <a:endParaRPr b="1">
                        <a:solidFill>
                          <a:srgbClr val="FFFFFF"/>
                        </a:solidFill>
                        <a:latin typeface="Tw Cen MT" panose="020B06020201040206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Tw Cen MT" panose="020B0602020104020603" pitchFamily="34" charset="0"/>
                          <a:ea typeface="Roboto"/>
                          <a:cs typeface="Roboto"/>
                          <a:sym typeface="Roboto"/>
                        </a:rPr>
                        <a:t>Role on Network</a:t>
                      </a:r>
                      <a:endParaRPr b="1">
                        <a:solidFill>
                          <a:srgbClr val="FFFFFF"/>
                        </a:solidFill>
                        <a:latin typeface="Tw Cen MT" panose="020B06020201040206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3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Roboto"/>
                          <a:cs typeface="Roboto"/>
                          <a:sym typeface="Roboto"/>
                        </a:rPr>
                        <a:t>ML-REFVM-33639</a:t>
                      </a:r>
                      <a:endParaRPr sz="1400" dirty="0">
                        <a:solidFill>
                          <a:schemeClr val="tx1"/>
                        </a:solidFill>
                        <a:latin typeface="Tw Cen MT" panose="020B06020201040206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w Cen MT" panose="020B0602020104020603" pitchFamily="34" charset="0"/>
                          <a:ea typeface="Roboto"/>
                          <a:cs typeface="Roboto"/>
                          <a:sym typeface="Roboto"/>
                        </a:rPr>
                        <a:t>192.168.1.1</a:t>
                      </a:r>
                      <a:endParaRPr sz="1400" dirty="0">
                        <a:latin typeface="Tw Cen MT" panose="020B06020201040206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BD9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Roboto"/>
                          <a:cs typeface="Roboto"/>
                          <a:sym typeface="Roboto"/>
                        </a:rPr>
                        <a:t>Switch/Gateway</a:t>
                      </a:r>
                      <a:endParaRPr sz="1400" dirty="0">
                        <a:solidFill>
                          <a:schemeClr val="tx1"/>
                        </a:solidFill>
                        <a:latin typeface="Tw Cen MT" panose="020B06020201040206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3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Roboto"/>
                          <a:cs typeface="Roboto"/>
                          <a:sym typeface="Roboto"/>
                        </a:rPr>
                        <a:t>Kali</a:t>
                      </a:r>
                      <a:endParaRPr sz="1400" dirty="0">
                        <a:solidFill>
                          <a:schemeClr val="tx1"/>
                        </a:solidFill>
                        <a:latin typeface="Tw Cen MT" panose="020B06020201040206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w Cen MT" panose="020B0602020104020603" pitchFamily="34" charset="0"/>
                          <a:ea typeface="Roboto"/>
                          <a:cs typeface="Roboto"/>
                          <a:sym typeface="Roboto"/>
                        </a:rPr>
                        <a:t>192.168.1.8</a:t>
                      </a:r>
                      <a:endParaRPr sz="1400" dirty="0">
                        <a:latin typeface="Tw Cen MT" panose="020B06020201040206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BD9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Roboto"/>
                          <a:cs typeface="Roboto"/>
                          <a:sym typeface="Roboto"/>
                        </a:rPr>
                        <a:t>Attack Computer</a:t>
                      </a:r>
                      <a:endParaRPr sz="1400" dirty="0">
                        <a:solidFill>
                          <a:schemeClr val="tx1"/>
                        </a:solidFill>
                        <a:latin typeface="Tw Cen MT" panose="020B06020201040206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3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Roboto"/>
                          <a:cs typeface="Roboto"/>
                          <a:sym typeface="Roboto"/>
                        </a:rPr>
                        <a:t>ELK</a:t>
                      </a:r>
                      <a:endParaRPr sz="1400" dirty="0">
                        <a:solidFill>
                          <a:schemeClr val="tx1"/>
                        </a:solidFill>
                        <a:latin typeface="Tw Cen MT" panose="020B06020201040206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w Cen MT" panose="020B0602020104020603" pitchFamily="34" charset="0"/>
                          <a:ea typeface="Roboto"/>
                          <a:cs typeface="Roboto"/>
                          <a:sym typeface="Roboto"/>
                        </a:rPr>
                        <a:t>192.168.1.100</a:t>
                      </a:r>
                      <a:endParaRPr sz="1400" dirty="0">
                        <a:latin typeface="Tw Cen MT" panose="020B06020201040206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BD9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Roboto"/>
                          <a:cs typeface="Roboto"/>
                          <a:sym typeface="Roboto"/>
                        </a:rPr>
                        <a:t>Network Monitor with </a:t>
                      </a:r>
                      <a:endParaRPr sz="1400" dirty="0">
                        <a:solidFill>
                          <a:schemeClr val="tx1"/>
                        </a:solidFill>
                        <a:latin typeface="Tw Cen MT" panose="020B06020201040206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3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Roboto"/>
                          <a:cs typeface="Roboto"/>
                          <a:sym typeface="Roboto"/>
                        </a:rPr>
                        <a:t>Capstone</a:t>
                      </a:r>
                      <a:endParaRPr sz="1400" dirty="0">
                        <a:solidFill>
                          <a:schemeClr val="tx1"/>
                        </a:solidFill>
                        <a:latin typeface="Tw Cen MT" panose="020B06020201040206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w Cen MT" panose="020B0602020104020603" pitchFamily="34" charset="0"/>
                          <a:ea typeface="Roboto"/>
                          <a:cs typeface="Roboto"/>
                          <a:sym typeface="Roboto"/>
                        </a:rPr>
                        <a:t>192.168.1.105</a:t>
                      </a:r>
                      <a:endParaRPr sz="1400" dirty="0">
                        <a:latin typeface="Tw Cen MT" panose="020B06020201040206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BD9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Roboto"/>
                          <a:cs typeface="Roboto"/>
                          <a:sym typeface="Roboto"/>
                        </a:rPr>
                        <a:t>Apache Web Server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Roboto"/>
                          <a:cs typeface="Roboto"/>
                          <a:sym typeface="Roboto"/>
                        </a:rPr>
                        <a:t>-Target Machine</a:t>
                      </a:r>
                      <a:endParaRPr sz="1400" dirty="0">
                        <a:solidFill>
                          <a:schemeClr val="tx1"/>
                        </a:solidFill>
                        <a:latin typeface="Tw Cen MT" panose="020B06020201040206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60"/>
          <p:cNvSpPr txBox="1">
            <a:spLocks noGrp="1"/>
          </p:cNvSpPr>
          <p:nvPr>
            <p:ph type="title"/>
          </p:nvPr>
        </p:nvSpPr>
        <p:spPr>
          <a:xfrm>
            <a:off x="383940" y="0"/>
            <a:ext cx="9168600" cy="533700"/>
          </a:xfrm>
          <a:prstGeom prst="rect">
            <a:avLst/>
          </a:prstGeom>
        </p:spPr>
        <p:txBody>
          <a:bodyPr spcFirstLastPara="1" wrap="square" lIns="457200" tIns="182875" rIns="2743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w Cen MT" panose="020B0602020104020603" pitchFamily="34" charset="0"/>
              </a:rPr>
              <a:t>Vulnerability Assessment</a:t>
            </a:r>
            <a:endParaRPr dirty="0">
              <a:latin typeface="Tw Cen MT" panose="020B0602020104020603" pitchFamily="34" charset="0"/>
            </a:endParaRPr>
          </a:p>
        </p:txBody>
      </p:sp>
      <p:sp>
        <p:nvSpPr>
          <p:cNvPr id="1082" name="Google Shape;1082;p60"/>
          <p:cNvSpPr txBox="1">
            <a:spLocks noGrp="1"/>
          </p:cNvSpPr>
          <p:nvPr>
            <p:ph type="subTitle" idx="1"/>
          </p:nvPr>
        </p:nvSpPr>
        <p:spPr>
          <a:xfrm>
            <a:off x="467150" y="775035"/>
            <a:ext cx="8362500" cy="364800"/>
          </a:xfrm>
          <a:prstGeom prst="rect">
            <a:avLst/>
          </a:prstGeom>
        </p:spPr>
        <p:txBody>
          <a:bodyPr spcFirstLastPara="1" wrap="square" lIns="457200" tIns="91425" rIns="45720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w Cen MT" panose="020B0602020104020603" pitchFamily="34" charset="0"/>
                <a:ea typeface="Roboto Medium"/>
                <a:cs typeface="Roboto Medium"/>
                <a:sym typeface="Roboto Medium"/>
              </a:rPr>
              <a:t>The assessment uncovered the following critical vulnerabilities in the target:</a:t>
            </a:r>
            <a:endParaRPr dirty="0">
              <a:latin typeface="Tw Cen MT" panose="020B0602020104020603" pitchFamily="34" charset="0"/>
            </a:endParaRPr>
          </a:p>
        </p:txBody>
      </p:sp>
      <p:graphicFrame>
        <p:nvGraphicFramePr>
          <p:cNvPr id="1084" name="Google Shape;1084;p60"/>
          <p:cNvGraphicFramePr/>
          <p:nvPr>
            <p:extLst>
              <p:ext uri="{D42A27DB-BD31-4B8C-83A1-F6EECF244321}">
                <p14:modId xmlns:p14="http://schemas.microsoft.com/office/powerpoint/2010/main" val="2168717942"/>
              </p:ext>
            </p:extLst>
          </p:nvPr>
        </p:nvGraphicFramePr>
        <p:xfrm>
          <a:off x="467150" y="1201900"/>
          <a:ext cx="8362500" cy="3872080"/>
        </p:xfrm>
        <a:graphic>
          <a:graphicData uri="http://schemas.openxmlformats.org/drawingml/2006/table">
            <a:tbl>
              <a:tblPr>
                <a:noFill/>
                <a:tableStyleId>{BFC0AA9F-377A-404F-915E-A0F4E18AD0A0}</a:tableStyleId>
              </a:tblPr>
              <a:tblGrid>
                <a:gridCol w="278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FFFFFF"/>
                          </a:solidFill>
                          <a:latin typeface="Tw Cen MT" panose="020B0602020104020603" pitchFamily="34" charset="0"/>
                          <a:ea typeface="Roboto"/>
                          <a:cs typeface="Roboto"/>
                          <a:sym typeface="Roboto"/>
                        </a:rPr>
                        <a:t>Vulnerability</a:t>
                      </a:r>
                      <a:endParaRPr b="1" dirty="0">
                        <a:solidFill>
                          <a:srgbClr val="FFFFFF"/>
                        </a:solidFill>
                        <a:latin typeface="Tw Cen MT" panose="020B06020201040206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425" marB="91425" anchor="ctr">
                    <a:lnL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Tw Cen MT" panose="020B0602020104020603" pitchFamily="34" charset="0"/>
                          <a:ea typeface="Roboto"/>
                          <a:cs typeface="Roboto"/>
                          <a:sym typeface="Roboto"/>
                        </a:rPr>
                        <a:t>Description</a:t>
                      </a:r>
                      <a:endParaRPr b="1">
                        <a:solidFill>
                          <a:srgbClr val="FFFFFF"/>
                        </a:solidFill>
                        <a:latin typeface="Tw Cen MT" panose="020B06020201040206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425" marB="91425" anchor="ctr">
                    <a:lnL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Tw Cen MT" panose="020B0602020104020603" pitchFamily="34" charset="0"/>
                          <a:ea typeface="Roboto"/>
                          <a:cs typeface="Roboto"/>
                          <a:sym typeface="Roboto"/>
                        </a:rPr>
                        <a:t>Impact</a:t>
                      </a:r>
                      <a:endParaRPr b="1">
                        <a:solidFill>
                          <a:srgbClr val="FFFFFF"/>
                        </a:solidFill>
                        <a:latin typeface="Tw Cen MT" panose="020B06020201040206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425" marB="91425" anchor="ctr">
                    <a:lnL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7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i="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Roboto"/>
                          <a:cs typeface="Roboto"/>
                          <a:sym typeface="Roboto"/>
                        </a:rPr>
                        <a:t>Sensitive Data Exposure</a:t>
                      </a:r>
                      <a:endParaRPr sz="1200" i="0" dirty="0">
                        <a:solidFill>
                          <a:schemeClr val="tx1"/>
                        </a:solidFill>
                        <a:latin typeface="Tw Cen MT" panose="020B06020201040206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425" marB="91425">
                    <a:lnL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i="0" dirty="0">
                          <a:latin typeface="Tw Cen MT" panose="020B0602020104020603" pitchFamily="34" charset="0"/>
                          <a:ea typeface="Roboto"/>
                          <a:cs typeface="Roboto"/>
                          <a:sym typeface="Roboto"/>
                        </a:rPr>
                        <a:t>The sensitive data (/company_folders/sercret_folder and the /webdav were available to the public and accessible through a web browser</a:t>
                      </a:r>
                      <a:endParaRPr sz="1200" i="0" dirty="0">
                        <a:latin typeface="Tw Cen MT" panose="020B06020201040206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425" marB="91425">
                    <a:lnL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BD9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i="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Roboto"/>
                          <a:cs typeface="Roboto"/>
                          <a:sym typeface="Roboto"/>
                        </a:rPr>
                        <a:t>The public facing information revealed that ‘Ashton’ was the admin for the secret_folder</a:t>
                      </a:r>
                      <a:endParaRPr sz="1200" i="0" dirty="0">
                        <a:solidFill>
                          <a:schemeClr val="tx1"/>
                        </a:solidFill>
                        <a:latin typeface="Tw Cen MT" panose="020B06020201040206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425" marB="91425">
                    <a:lnL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7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Roboto"/>
                          <a:cs typeface="Roboto"/>
                          <a:sym typeface="Roboto"/>
                        </a:rPr>
                        <a:t>Security Misconfiguration</a:t>
                      </a:r>
                      <a:endParaRPr sz="1200" dirty="0">
                        <a:solidFill>
                          <a:schemeClr val="tx1"/>
                        </a:solidFill>
                        <a:latin typeface="Tw Cen MT" panose="020B06020201040206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425" marB="91425">
                    <a:lnL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Tw Cen MT" panose="020B0602020104020603" pitchFamily="34" charset="0"/>
                          <a:ea typeface="Roboto"/>
                          <a:cs typeface="Roboto"/>
                          <a:sym typeface="Roboto"/>
                        </a:rPr>
                        <a:t>The servers had no alerts or limits for failed log on attempts – this allowed for easy access with a Brute-Force password exploit</a:t>
                      </a:r>
                      <a:endParaRPr sz="1200" dirty="0">
                        <a:latin typeface="Tw Cen MT" panose="020B06020201040206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425" marB="91425">
                    <a:lnL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BD9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Roboto"/>
                          <a:cs typeface="Roboto"/>
                          <a:sym typeface="Roboto"/>
                        </a:rPr>
                        <a:t>Using the sensitive data we found on the public facing web page we were able to Brute-Force attack the login credentials to the /secret_folder. Inside that folder there was a password hash for ‘Ryan’ and instructions on how to upload a /webdav folder</a:t>
                      </a:r>
                      <a:endParaRPr sz="1200" dirty="0">
                        <a:solidFill>
                          <a:schemeClr val="tx1"/>
                        </a:solidFill>
                        <a:latin typeface="Tw Cen MT" panose="020B06020201040206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425" marB="91425">
                    <a:lnL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7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Roboto"/>
                          <a:cs typeface="Roboto"/>
                          <a:sym typeface="Roboto"/>
                        </a:rPr>
                        <a:t>Unrestricted File Upload</a:t>
                      </a:r>
                      <a:endParaRPr sz="1200" dirty="0">
                        <a:solidFill>
                          <a:schemeClr val="tx1"/>
                        </a:solidFill>
                        <a:latin typeface="Tw Cen MT" panose="020B06020201040206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425" marB="91425">
                    <a:lnL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Tw Cen MT" panose="020B0602020104020603" pitchFamily="34" charset="0"/>
                          <a:ea typeface="Roboto"/>
                          <a:cs typeface="Roboto"/>
                          <a:sym typeface="Roboto"/>
                        </a:rPr>
                        <a:t>No restrictions for file uploads to the /</a:t>
                      </a:r>
                      <a:r>
                        <a:rPr lang="en-US" sz="1200" dirty="0" err="1">
                          <a:latin typeface="Tw Cen MT" panose="020B0602020104020603" pitchFamily="34" charset="0"/>
                          <a:ea typeface="Roboto"/>
                          <a:cs typeface="Roboto"/>
                          <a:sym typeface="Roboto"/>
                        </a:rPr>
                        <a:t>webdav</a:t>
                      </a:r>
                      <a:r>
                        <a:rPr lang="en-US" sz="1200" dirty="0">
                          <a:latin typeface="Tw Cen MT" panose="020B0602020104020603" pitchFamily="34" charset="0"/>
                          <a:ea typeface="Roboto"/>
                          <a:cs typeface="Roboto"/>
                          <a:sym typeface="Roboto"/>
                        </a:rPr>
                        <a:t> folder</a:t>
                      </a:r>
                      <a:endParaRPr sz="1200" dirty="0">
                        <a:latin typeface="Tw Cen MT" panose="020B06020201040206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425" marB="91425">
                    <a:lnL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BD9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Roboto"/>
                          <a:cs typeface="Roboto"/>
                          <a:sym typeface="Roboto"/>
                        </a:rPr>
                        <a:t>We uploaded a reverse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Roboto"/>
                          <a:cs typeface="Roboto"/>
                          <a:sym typeface="Roboto"/>
                        </a:rPr>
                        <a:t>tcp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Roboto"/>
                          <a:cs typeface="Roboto"/>
                          <a:sym typeface="Roboto"/>
                        </a:rPr>
                        <a:t> script 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Roboto"/>
                          <a:cs typeface="Roboto"/>
                          <a:sym typeface="Roboto"/>
                        </a:rPr>
                        <a:t>shell.php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Roboto"/>
                          <a:cs typeface="Roboto"/>
                          <a:sym typeface="Roboto"/>
                        </a:rPr>
                        <a:t>) which allowed backdoor access and complete C2 of the Capstone web server</a:t>
                      </a:r>
                      <a:endParaRPr sz="1200" dirty="0">
                        <a:solidFill>
                          <a:schemeClr val="tx1"/>
                        </a:solidFill>
                        <a:latin typeface="Tw Cen MT" panose="020B06020201040206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425" marB="91425">
                    <a:lnL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61"/>
          <p:cNvSpPr txBox="1">
            <a:spLocks noGrp="1"/>
          </p:cNvSpPr>
          <p:nvPr>
            <p:ph type="title"/>
          </p:nvPr>
        </p:nvSpPr>
        <p:spPr>
          <a:xfrm>
            <a:off x="429660" y="0"/>
            <a:ext cx="9168600" cy="533700"/>
          </a:xfrm>
          <a:prstGeom prst="rect">
            <a:avLst/>
          </a:prstGeom>
        </p:spPr>
        <p:txBody>
          <a:bodyPr spcFirstLastPara="1" wrap="square" lIns="457200" tIns="182875" rIns="2743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w Cen MT" panose="020B0602020104020603" pitchFamily="34" charset="0"/>
              </a:rPr>
              <a:t>Exploitation: Sensitive Data Exposure</a:t>
            </a:r>
            <a:endParaRPr dirty="0">
              <a:latin typeface="Tw Cen MT" panose="020B0602020104020603" pitchFamily="34" charset="0"/>
            </a:endParaRPr>
          </a:p>
        </p:txBody>
      </p:sp>
      <p:sp>
        <p:nvSpPr>
          <p:cNvPr id="1091" name="Google Shape;1091;p61"/>
          <p:cNvSpPr/>
          <p:nvPr/>
        </p:nvSpPr>
        <p:spPr>
          <a:xfrm flipH="1">
            <a:off x="1173854" y="1503435"/>
            <a:ext cx="2651386" cy="31542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w Cen MT" panose="020B0602020104020603" pitchFamily="34" charset="0"/>
            </a:endParaRPr>
          </a:p>
        </p:txBody>
      </p:sp>
      <p:sp>
        <p:nvSpPr>
          <p:cNvPr id="1092" name="Google Shape;1092;p61"/>
          <p:cNvSpPr txBox="1"/>
          <p:nvPr/>
        </p:nvSpPr>
        <p:spPr>
          <a:xfrm>
            <a:off x="1173854" y="1503484"/>
            <a:ext cx="2750445" cy="31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chemeClr val="bg1"/>
                </a:solidFill>
                <a:latin typeface="Tw Cen MT" panose="020B0602020104020603" pitchFamily="34" charset="0"/>
                <a:ea typeface="Roboto"/>
                <a:cs typeface="Roboto"/>
                <a:sym typeface="Roboto"/>
              </a:rPr>
              <a:t>Tools &amp; Processes</a:t>
            </a:r>
            <a:endParaRPr sz="1600" b="1" dirty="0">
              <a:solidFill>
                <a:schemeClr val="bg1"/>
              </a:solidFill>
              <a:latin typeface="Tw Cen MT" panose="020B0602020104020603" pitchFamily="34" charset="0"/>
              <a:ea typeface="Roboto"/>
              <a:cs typeface="Roboto"/>
              <a:sym typeface="Roboto"/>
            </a:endParaRP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  <a:ea typeface="Roboto"/>
                <a:cs typeface="Roboto"/>
                <a:sym typeface="Roboto"/>
              </a:rPr>
              <a:t>NMAP scan revealed IP address 192.168.1.105 had an open HTTP port 80.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Tw Cen MT" panose="020B0602020104020603" pitchFamily="34" charset="0"/>
              <a:ea typeface="Roboto"/>
              <a:cs typeface="Roboto"/>
              <a:sym typeface="Roboto"/>
            </a:endParaRP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  <a:ea typeface="Roboto"/>
                <a:cs typeface="Roboto"/>
                <a:sym typeface="Roboto"/>
              </a:rPr>
              <a:t>Utilized Firefox web browser to locate and access company folders.</a:t>
            </a:r>
          </a:p>
        </p:txBody>
      </p:sp>
      <p:grpSp>
        <p:nvGrpSpPr>
          <p:cNvPr id="1093" name="Google Shape;1093;p61"/>
          <p:cNvGrpSpPr/>
          <p:nvPr/>
        </p:nvGrpSpPr>
        <p:grpSpPr>
          <a:xfrm>
            <a:off x="906761" y="910763"/>
            <a:ext cx="533372" cy="533480"/>
            <a:chOff x="457200" y="1378813"/>
            <a:chExt cx="695400" cy="695450"/>
          </a:xfrm>
        </p:grpSpPr>
        <p:sp>
          <p:nvSpPr>
            <p:cNvPr id="1094" name="Google Shape;1094;p61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dirty="0">
                  <a:solidFill>
                    <a:srgbClr val="FFFFFF"/>
                  </a:solidFill>
                  <a:latin typeface="Tw Cen MT" panose="020B0602020104020603" pitchFamily="34" charset="0"/>
                  <a:ea typeface="Roboto Light"/>
                  <a:cs typeface="Roboto Light"/>
                  <a:sym typeface="Roboto Light"/>
                </a:rPr>
                <a:t>01</a:t>
              </a:r>
              <a:endParaRPr sz="2100" dirty="0">
                <a:solidFill>
                  <a:srgbClr val="FFFFFF"/>
                </a:solidFill>
                <a:latin typeface="Tw Cen MT" panose="020B0602020104020603" pitchFamily="34" charset="0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95" name="Google Shape;1095;p61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w Cen MT" panose="020B0602020104020603" pitchFamily="34" charset="0"/>
              </a:endParaRPr>
            </a:p>
          </p:txBody>
        </p:sp>
      </p:grpSp>
      <p:grpSp>
        <p:nvGrpSpPr>
          <p:cNvPr id="1096" name="Google Shape;1096;p61"/>
          <p:cNvGrpSpPr/>
          <p:nvPr/>
        </p:nvGrpSpPr>
        <p:grpSpPr>
          <a:xfrm>
            <a:off x="4952609" y="910763"/>
            <a:ext cx="533372" cy="533480"/>
            <a:chOff x="457200" y="1378813"/>
            <a:chExt cx="695400" cy="695450"/>
          </a:xfrm>
        </p:grpSpPr>
        <p:sp>
          <p:nvSpPr>
            <p:cNvPr id="1097" name="Google Shape;1097;p61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dirty="0">
                  <a:solidFill>
                    <a:srgbClr val="FFFFFF"/>
                  </a:solidFill>
                  <a:latin typeface="Tw Cen MT" panose="020B0602020104020603" pitchFamily="34" charset="0"/>
                  <a:ea typeface="Roboto Light"/>
                  <a:cs typeface="Roboto Light"/>
                  <a:sym typeface="Roboto Light"/>
                </a:rPr>
                <a:t>02</a:t>
              </a:r>
              <a:endParaRPr sz="2100" dirty="0">
                <a:solidFill>
                  <a:srgbClr val="FFFFFF"/>
                </a:solidFill>
                <a:latin typeface="Tw Cen MT" panose="020B0602020104020603" pitchFamily="34" charset="0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98" name="Google Shape;1098;p61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w Cen MT" panose="020B0602020104020603" pitchFamily="34" charset="0"/>
              </a:endParaRPr>
            </a:p>
          </p:txBody>
        </p:sp>
      </p:grpSp>
      <p:sp>
        <p:nvSpPr>
          <p:cNvPr id="1099" name="Google Shape;1099;p61"/>
          <p:cNvSpPr/>
          <p:nvPr/>
        </p:nvSpPr>
        <p:spPr>
          <a:xfrm flipH="1">
            <a:off x="5219702" y="1503435"/>
            <a:ext cx="3086097" cy="31542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w Cen MT" panose="020B0602020104020603" pitchFamily="34" charset="0"/>
            </a:endParaRPr>
          </a:p>
        </p:txBody>
      </p:sp>
      <p:sp>
        <p:nvSpPr>
          <p:cNvPr id="1100" name="Google Shape;1100;p61"/>
          <p:cNvSpPr txBox="1"/>
          <p:nvPr/>
        </p:nvSpPr>
        <p:spPr>
          <a:xfrm>
            <a:off x="5219702" y="1503485"/>
            <a:ext cx="3086097" cy="3045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chemeClr val="bg1"/>
                </a:solidFill>
                <a:latin typeface="Tw Cen MT" panose="020B0602020104020603" pitchFamily="34" charset="0"/>
                <a:ea typeface="Roboto"/>
                <a:cs typeface="Roboto"/>
                <a:sym typeface="Roboto"/>
              </a:rPr>
              <a:t>Achievements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  <a:ea typeface="Roboto"/>
                <a:cs typeface="Roboto"/>
                <a:sym typeface="Roboto"/>
              </a:rPr>
              <a:t>Noted company file structure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  <a:ea typeface="Roboto"/>
                <a:cs typeface="Roboto"/>
                <a:sym typeface="Roboto"/>
              </a:rPr>
              <a:t>Accessed the /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  <a:ea typeface="Roboto"/>
                <a:cs typeface="Roboto"/>
                <a:sym typeface="Roboto"/>
              </a:rPr>
              <a:t>company_folders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  <a:ea typeface="Roboto"/>
                <a:cs typeface="Roboto"/>
                <a:sym typeface="Roboto"/>
              </a:rPr>
              <a:t>/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  <a:ea typeface="Roboto"/>
                <a:cs typeface="Roboto"/>
                <a:sym typeface="Roboto"/>
              </a:rPr>
              <a:t>secret_folders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  <a:ea typeface="Roboto"/>
                <a:cs typeface="Roboto"/>
                <a:sym typeface="Roboto"/>
              </a:rPr>
              <a:t> and /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  <a:ea typeface="Roboto"/>
                <a:cs typeface="Roboto"/>
                <a:sym typeface="Roboto"/>
              </a:rPr>
              <a:t>meet_our_team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  <a:ea typeface="Roboto"/>
                <a:cs typeface="Roboto"/>
                <a:sym typeface="Roboto"/>
              </a:rPr>
              <a:t> folders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  <a:ea typeface="Roboto"/>
                <a:cs typeface="Roboto"/>
                <a:sym typeface="Roboto"/>
              </a:rPr>
              <a:t>Determined that Ashton was the admin of the /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  <a:ea typeface="Roboto"/>
                <a:cs typeface="Roboto"/>
                <a:sym typeface="Roboto"/>
              </a:rPr>
              <a:t>company_folders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  <a:ea typeface="Roboto"/>
                <a:cs typeface="Roboto"/>
                <a:sym typeface="Roboto"/>
              </a:rPr>
              <a:t>/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  <a:ea typeface="Roboto"/>
                <a:cs typeface="Roboto"/>
                <a:sym typeface="Roboto"/>
              </a:rPr>
              <a:t>secret_folder</a:t>
            </a:r>
            <a:endParaRPr lang="en-US" sz="1600" dirty="0">
              <a:solidFill>
                <a:schemeClr val="bg1"/>
              </a:solidFill>
              <a:latin typeface="Tw Cen MT" panose="020B0602020104020603" pitchFamily="34" charset="0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18214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61"/>
          <p:cNvSpPr txBox="1">
            <a:spLocks noGrp="1"/>
          </p:cNvSpPr>
          <p:nvPr>
            <p:ph type="title"/>
          </p:nvPr>
        </p:nvSpPr>
        <p:spPr>
          <a:xfrm>
            <a:off x="444900" y="0"/>
            <a:ext cx="9168600" cy="533700"/>
          </a:xfrm>
          <a:prstGeom prst="rect">
            <a:avLst/>
          </a:prstGeom>
        </p:spPr>
        <p:txBody>
          <a:bodyPr spcFirstLastPara="1" wrap="square" lIns="457200" tIns="182875" rIns="2743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w Cen MT" panose="020B0602020104020603" pitchFamily="34" charset="0"/>
              </a:rPr>
              <a:t>Exploitation: Sensitive Data Exposure</a:t>
            </a:r>
            <a:endParaRPr dirty="0">
              <a:latin typeface="Tw Cen MT" panose="020B0602020104020603" pitchFamily="34" charset="0"/>
            </a:endParaRPr>
          </a:p>
        </p:txBody>
      </p:sp>
      <p:grpSp>
        <p:nvGrpSpPr>
          <p:cNvPr id="1101" name="Google Shape;1101;p61"/>
          <p:cNvGrpSpPr/>
          <p:nvPr/>
        </p:nvGrpSpPr>
        <p:grpSpPr>
          <a:xfrm>
            <a:off x="761981" y="800836"/>
            <a:ext cx="533372" cy="548947"/>
            <a:chOff x="-6546839" y="1264336"/>
            <a:chExt cx="695400" cy="715614"/>
          </a:xfrm>
        </p:grpSpPr>
        <p:sp>
          <p:nvSpPr>
            <p:cNvPr id="1102" name="Google Shape;1102;p61"/>
            <p:cNvSpPr/>
            <p:nvPr/>
          </p:nvSpPr>
          <p:spPr>
            <a:xfrm>
              <a:off x="-6546839" y="1264336"/>
              <a:ext cx="695400" cy="621301"/>
            </a:xfrm>
            <a:prstGeom prst="roundRect">
              <a:avLst>
                <a:gd name="adj" fmla="val 16667"/>
              </a:avLst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dirty="0">
                  <a:solidFill>
                    <a:srgbClr val="FFFFFF"/>
                  </a:solidFill>
                  <a:latin typeface="Tw Cen MT" panose="020B0602020104020603" pitchFamily="34" charset="0"/>
                  <a:ea typeface="Roboto Light"/>
                  <a:cs typeface="Roboto Light"/>
                  <a:sym typeface="Roboto Light"/>
                </a:rPr>
                <a:t>03</a:t>
              </a:r>
              <a:endParaRPr sz="2100" dirty="0">
                <a:solidFill>
                  <a:srgbClr val="FFFFFF"/>
                </a:solidFill>
                <a:latin typeface="Tw Cen MT" panose="020B0602020104020603" pitchFamily="34" charset="0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03" name="Google Shape;1103;p61"/>
            <p:cNvSpPr/>
            <p:nvPr/>
          </p:nvSpPr>
          <p:spPr>
            <a:xfrm rot="10800000">
              <a:off x="-6369302" y="1791325"/>
              <a:ext cx="340325" cy="188625"/>
            </a:xfrm>
            <a:prstGeom prst="flowChartExtract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w Cen MT" panose="020B0602020104020603" pitchFamily="34" charset="0"/>
              </a:endParaRPr>
            </a:p>
          </p:txBody>
        </p:sp>
      </p:grpSp>
      <p:sp>
        <p:nvSpPr>
          <p:cNvPr id="1104" name="Google Shape;1104;p61"/>
          <p:cNvSpPr/>
          <p:nvPr/>
        </p:nvSpPr>
        <p:spPr>
          <a:xfrm flipH="1">
            <a:off x="444899" y="1349784"/>
            <a:ext cx="8384775" cy="3383841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w Cen MT" panose="020B0602020104020603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0B4B92F-F8D3-42CB-B2FE-70A0E16DD095}"/>
              </a:ext>
            </a:extLst>
          </p:cNvPr>
          <p:cNvPicPr/>
          <p:nvPr/>
        </p:nvPicPr>
        <p:blipFill rotWithShape="1">
          <a:blip r:embed="rId3"/>
          <a:srcRect l="1282" t="11664" r="7436" b="20258"/>
          <a:stretch/>
        </p:blipFill>
        <p:spPr>
          <a:xfrm>
            <a:off x="563525" y="1576376"/>
            <a:ext cx="4073761" cy="263170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B5DBD5D-818F-4EF8-81A0-2AD5C9496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7405" y="2571750"/>
            <a:ext cx="3666863" cy="25536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22B7E8E-6B11-41DA-BB47-FF821EE530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8625" y="836128"/>
            <a:ext cx="2549028" cy="1479066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286</TotalTime>
  <Words>1647</Words>
  <Application>Microsoft Office PowerPoint</Application>
  <PresentationFormat>On-screen Show (16:9)</PresentationFormat>
  <Paragraphs>226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Roboto Light</vt:lpstr>
      <vt:lpstr>Segoe UI</vt:lpstr>
      <vt:lpstr>Roboto</vt:lpstr>
      <vt:lpstr>Tw Cen MT</vt:lpstr>
      <vt:lpstr>Roboto Medium</vt:lpstr>
      <vt:lpstr>Arial</vt:lpstr>
      <vt:lpstr>Roboto Thin</vt:lpstr>
      <vt:lpstr>Circuit</vt:lpstr>
      <vt:lpstr>Capstone Engagement Assessment, Analysis,  and Hardening of a Vulnerable System</vt:lpstr>
      <vt:lpstr>Table of Contents </vt:lpstr>
      <vt:lpstr>Network Topology </vt:lpstr>
      <vt:lpstr>Network Topology</vt:lpstr>
      <vt:lpstr>Red Team Security Assessment </vt:lpstr>
      <vt:lpstr>Recon: Describing the Target</vt:lpstr>
      <vt:lpstr>Vulnerability Assessment</vt:lpstr>
      <vt:lpstr>Exploitation: Sensitive Data Exposure</vt:lpstr>
      <vt:lpstr>Exploitation: Sensitive Data Exposure</vt:lpstr>
      <vt:lpstr>Exploitation: Security Misconfiguration</vt:lpstr>
      <vt:lpstr>Exploitation: Security Misconfiguration</vt:lpstr>
      <vt:lpstr>Exploitation: Unrestricted File Upload</vt:lpstr>
      <vt:lpstr>Exploitation: Unrestricted File Upload</vt:lpstr>
      <vt:lpstr>Blue Team Log Analysis and  Attack Characterization</vt:lpstr>
      <vt:lpstr>Analysis: Identifying the Port Scan</vt:lpstr>
      <vt:lpstr>Analysis: Finding the Request for the Hidden Directory</vt:lpstr>
      <vt:lpstr>Analysis: Uncovering the Brute Force Attack</vt:lpstr>
      <vt:lpstr>Analysis: Finding the WebDAV Connection</vt:lpstr>
      <vt:lpstr>Blue Team Proposed Alarms and  Mitigation Strategies</vt:lpstr>
      <vt:lpstr>Mitigation: Blocking the Port Scan</vt:lpstr>
      <vt:lpstr>Mitigation: Finding the Request for the Hidden Directory</vt:lpstr>
      <vt:lpstr>Mitigation: Preventing Brute Force Attacks</vt:lpstr>
      <vt:lpstr>Mitigation: Detecting the WebDAV Connection</vt:lpstr>
      <vt:lpstr>Mitigation: Identifying Reverse Shell Uploads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Engagement Assessment, Analysis,  and Hardening of a Vulnerable System</dc:title>
  <dc:creator>Rebecca La Plant</dc:creator>
  <cp:lastModifiedBy>Rebecca La Plant</cp:lastModifiedBy>
  <cp:revision>9</cp:revision>
  <dcterms:modified xsi:type="dcterms:W3CDTF">2021-05-25T02:22:45Z</dcterms:modified>
</cp:coreProperties>
</file>