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Changes: pictures are the background to know what type was favorited, but changed the least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Changes: Made continent buttons instead of map since it was unclear what would be selected on a map or how to select, removed other pages/tabs since that was very confusing, go button at the top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That’s right, it’s show time!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Load screen → Straight to destination → Click to see trip details → click back → like it → continue to filter → click on Asia → go! → click on details → long tap to like → next → long tap to like → go to wishlists → look at list → go back to island → swipe some more → on Hawaii add list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Drawbacks: no collaboration (log in one at a time, or all around a computer), learning curve (discovered variables too late), changing dimensions??!!!. Good things: once learned, pretty fast, duplication good, did have a lot of functionality, slide in menu already set up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Filters don’t actually do anything, Adding wishlist (fake), Favoriting doesn’t add them to lists right now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simplified filters, more pictures, clearer details | proto.io is mostly good but should have collaboration | some things (especially filtering and linking aren’t working yet)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It’s all about Peggy!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Changes: Trip details page (confined to mobile screen, so what most important -- narrowed, pictures bigger, less text, budget different from cost of hostel)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Changes: Mostly the same functionality, added favorites to details page per request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Changes: Simplified by far (only geofilter since many were confused about the difference between the other types (setting/activity) or why they were relevent, also implementation time, delete from another screen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Changes: pictures bigger, less text, budget label to say it is different from cost of hostel, icon to say what type, scrollable map for more context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6.pn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12.png" Type="http://schemas.openxmlformats.org/officeDocument/2006/relationships/image" Id="rId3"/><Relationship Target="../media/image11.png" Type="http://schemas.openxmlformats.org/officeDocument/2006/relationships/image" Id="rId6"/><Relationship Target="../media/image10.pn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8.png" Type="http://schemas.openxmlformats.org/officeDocument/2006/relationships/image" Id="rId3"/><Relationship Target="../media/image05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>
                <a:solidFill>
                  <a:srgbClr val="3AA69F"/>
                </a:solidFill>
                <a:latin typeface="Oswald"/>
                <a:ea typeface="Oswald"/>
                <a:cs typeface="Oswald"/>
                <a:sym typeface="Oswald"/>
              </a:rPr>
              <a:t>Uncharted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47" x="685800"/>
            <a:ext cy="132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Raissa Largman (presenter), Kate Wendell, Moustafa Asfour, Matt Taylor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-53646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555555"/>
                </a:solidFill>
                <a:latin typeface="Oswald"/>
                <a:ea typeface="Oswald"/>
                <a:cs typeface="Oswald"/>
                <a:sym typeface="Oswald"/>
              </a:rPr>
              <a:t>2. Wishlists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4734025" x="1131962"/>
            <a:ext cy="309600" cx="238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Liking a destination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4734025" x="3378437"/>
            <a:ext cy="309600" cx="238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Go to Wishlists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4734025" x="5624862"/>
            <a:ext cy="309600" cx="238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Wishlists Page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28650" x="1315998"/>
            <a:ext cy="4038599" cx="199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64163" x="3583525"/>
            <a:ext cy="3967562" cx="19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635925" x="5830024"/>
            <a:ext cy="4024042" cx="19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-53646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555555"/>
                </a:solidFill>
                <a:latin typeface="Oswald"/>
                <a:ea typeface="Oswald"/>
                <a:cs typeface="Oswald"/>
                <a:sym typeface="Oswald"/>
              </a:rPr>
              <a:t>3. Filtering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4734025" x="1131962"/>
            <a:ext cy="309600" cx="238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Go to Filters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4734025" x="3378437"/>
            <a:ext cy="309600" cx="238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Filters Page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y="4734025" x="5624862"/>
            <a:ext cy="309600" cx="238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Selecting a Filter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64175" x="1337125"/>
            <a:ext cy="3967562" cx="19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60722" x="3573087"/>
            <a:ext cy="3974477" cx="19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660696" x="5830051"/>
            <a:ext cy="3974540" cx="19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1980448" x="457200"/>
            <a:ext cy="1182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6000" lang="en">
                <a:solidFill>
                  <a:srgbClr val="3AA69F"/>
                </a:solidFill>
                <a:latin typeface="Oswald"/>
                <a:ea typeface="Oswald"/>
                <a:cs typeface="Oswald"/>
                <a:sym typeface="Oswald"/>
              </a:rPr>
              <a:t>Scenarios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1980448" x="457200"/>
            <a:ext cy="1182599" cx="8229600"/>
          </a:xfrm>
          <a:prstGeom prst="rect">
            <a:avLst/>
          </a:prstGeom>
          <a:solidFill>
            <a:srgbClr val="FFFFFF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6000" lang="en">
                <a:solidFill>
                  <a:srgbClr val="555555"/>
                </a:solidFill>
                <a:latin typeface="Oswald"/>
                <a:ea typeface="Oswald"/>
                <a:cs typeface="Oswald"/>
                <a:sym typeface="Oswald"/>
              </a:rPr>
              <a:t>Demo Time!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980448" x="457200"/>
            <a:ext cy="1182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6000" lang="en">
                <a:solidFill>
                  <a:srgbClr val="3AA69F"/>
                </a:solidFill>
                <a:latin typeface="Oswald"/>
                <a:ea typeface="Oswald"/>
                <a:cs typeface="Oswald"/>
                <a:sym typeface="Oswald"/>
              </a:rPr>
              <a:t>Tools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77252" x="1136337"/>
            <a:ext cy="2189000" cx="68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614253" x="357412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swald"/>
                <a:ea typeface="Oswald"/>
                <a:cs typeface="Oswald"/>
                <a:sym typeface="Oswald"/>
              </a:rPr>
              <a:t>WoZ Techniques / Don’t Work</a:t>
            </a:r>
          </a:p>
        </p:txBody>
      </p:sp>
      <p:sp>
        <p:nvSpPr>
          <p:cNvPr id="128" name="Shape 128"/>
          <p:cNvSpPr/>
          <p:nvPr/>
        </p:nvSpPr>
        <p:spPr>
          <a:xfrm rot="10800000">
            <a:off y="2637781" x="727812"/>
            <a:ext cy="749399" cx="1296600"/>
          </a:xfrm>
          <a:prstGeom prst="trapezoid">
            <a:avLst>
              <a:gd fmla="val 60273" name="adj"/>
            </a:avLst>
          </a:prstGeom>
          <a:solidFill>
            <a:srgbClr val="3AA69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y="3272819" x="1178518"/>
            <a:ext cy="861899" cx="395399"/>
          </a:xfrm>
          <a:prstGeom prst="rect">
            <a:avLst/>
          </a:prstGeom>
          <a:solidFill>
            <a:srgbClr val="3AA69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2701303">
            <a:off y="3852400" x="1294885"/>
            <a:ext cy="561089" cx="559392"/>
          </a:xfrm>
          <a:prstGeom prst="rtTriangle">
            <a:avLst/>
          </a:prstGeom>
          <a:solidFill>
            <a:srgbClr val="3AA69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2" type="title"/>
          </p:nvPr>
        </p:nvSpPr>
        <p:spPr>
          <a:xfrm>
            <a:off y="1742862" x="212662"/>
            <a:ext cy="623700" cx="2327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0" sz="2400"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Filtering = LIES!</a:t>
            </a:r>
          </a:p>
        </p:txBody>
      </p:sp>
      <p:sp>
        <p:nvSpPr>
          <p:cNvPr id="132" name="Shape 132"/>
          <p:cNvSpPr/>
          <p:nvPr/>
        </p:nvSpPr>
        <p:spPr>
          <a:xfrm>
            <a:off y="3076637" x="921762"/>
            <a:ext cy="908699" cx="908699"/>
          </a:xfrm>
          <a:prstGeom prst="noSmoking">
            <a:avLst>
              <a:gd fmla="val 8467" name="adj"/>
            </a:avLst>
          </a:prstGeom>
          <a:solidFill>
            <a:srgbClr val="55555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y="2677950" x="3619162"/>
            <a:ext cy="1706100" cx="1706100"/>
          </a:xfrm>
          <a:prstGeom prst="mathPlus">
            <a:avLst>
              <a:gd fmla="val 23520" name="adj1"/>
            </a:avLst>
          </a:prstGeom>
          <a:solidFill>
            <a:srgbClr val="3AA69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3" type="title"/>
          </p:nvPr>
        </p:nvSpPr>
        <p:spPr>
          <a:xfrm>
            <a:off y="1742875" x="3221962"/>
            <a:ext cy="623700" cx="2500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0" sz="2400"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Adding wishlists</a:t>
            </a:r>
          </a:p>
        </p:txBody>
      </p:sp>
      <p:sp>
        <p:nvSpPr>
          <p:cNvPr id="135" name="Shape 135"/>
          <p:cNvSpPr/>
          <p:nvPr/>
        </p:nvSpPr>
        <p:spPr>
          <a:xfrm>
            <a:off y="2888208" x="7119487"/>
            <a:ext cy="1271100" cx="1296600"/>
          </a:xfrm>
          <a:prstGeom prst="heart">
            <a:avLst/>
          </a:prstGeom>
          <a:solidFill>
            <a:srgbClr val="F4CC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4" type="title"/>
          </p:nvPr>
        </p:nvSpPr>
        <p:spPr>
          <a:xfrm>
            <a:off y="1742862" x="6604237"/>
            <a:ext cy="623700" cx="2327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0" sz="2400"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Favoriting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swald"/>
                <a:ea typeface="Oswald"/>
                <a:cs typeface="Oswald"/>
                <a:sym typeface="Oswald"/>
              </a:rPr>
              <a:t>Summary</a:t>
            </a:r>
          </a:p>
        </p:txBody>
      </p:sp>
      <p:grpSp>
        <p:nvGrpSpPr>
          <p:cNvPr id="142" name="Shape 142"/>
          <p:cNvGrpSpPr/>
          <p:nvPr/>
        </p:nvGrpSpPr>
        <p:grpSpPr>
          <a:xfrm>
            <a:off y="1467074" x="6664641"/>
            <a:ext cy="2022165" cx="2022165"/>
            <a:chOff y="1323203" x="6436878"/>
            <a:chExt cy="2607900" cx="2607900"/>
          </a:xfrm>
        </p:grpSpPr>
        <p:sp>
          <p:nvSpPr>
            <p:cNvPr id="143" name="Shape 143"/>
            <p:cNvSpPr/>
            <p:nvPr/>
          </p:nvSpPr>
          <p:spPr>
            <a:xfrm>
              <a:off y="2616675" x="7770150"/>
              <a:ext cy="857400" cx="857400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3AA69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Shape 144"/>
            <p:cNvGrpSpPr/>
            <p:nvPr/>
          </p:nvGrpSpPr>
          <p:grpSpPr>
            <a:xfrm>
              <a:off y="2022558" x="6836549"/>
              <a:ext cy="1250790" cx="857400"/>
              <a:chOff y="1775308" x="6770124"/>
              <a:chExt cy="1250790" cx="857400"/>
            </a:xfrm>
          </p:grpSpPr>
          <p:sp>
            <p:nvSpPr>
              <p:cNvPr id="145" name="Shape 145"/>
              <p:cNvSpPr/>
              <p:nvPr/>
            </p:nvSpPr>
            <p:spPr>
              <a:xfrm rot="10800000">
                <a:off y="1775308" x="6770124"/>
                <a:ext cy="495599" cx="857400"/>
              </a:xfrm>
              <a:prstGeom prst="trapezoid">
                <a:avLst>
                  <a:gd fmla="val 60273" name="adj"/>
                </a:avLst>
              </a:prstGeom>
              <a:solidFill>
                <a:srgbClr val="3AA69F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y="2195284" x="7068162"/>
                <a:ext cy="569999" cx="261600"/>
              </a:xfrm>
              <a:prstGeom prst="rect">
                <a:avLst/>
              </a:prstGeom>
              <a:solidFill>
                <a:srgbClr val="3AA69F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rot="2700000">
                <a:off y="2578540" x="7145184"/>
                <a:ext cy="371018" cx="369958"/>
              </a:xfrm>
              <a:prstGeom prst="rtTriangle">
                <a:avLst/>
              </a:prstGeom>
              <a:solidFill>
                <a:srgbClr val="3AA69F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Shape 148"/>
            <p:cNvSpPr/>
            <p:nvPr/>
          </p:nvSpPr>
          <p:spPr>
            <a:xfrm>
              <a:off y="1323203" x="6436878"/>
              <a:ext cy="2607900" cx="2607900"/>
            </a:xfrm>
            <a:prstGeom prst="noSmoking">
              <a:avLst>
                <a:gd fmla="val 8467" name="adj"/>
              </a:avLst>
            </a:prstGeom>
            <a:solidFill>
              <a:srgbClr val="55555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11687" x="3027837"/>
            <a:ext cy="932949" cx="292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661775"/>
            <a:ext cy="1629320" cx="810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063375" x="1509157"/>
            <a:ext cy="1632261" cx="810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761386" x="1072127"/>
            <a:ext cy="1753337" cx="84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732441"/>
            <a:ext cy="5143498" cx="767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3726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swald"/>
                <a:ea typeface="Oswald"/>
                <a:cs typeface="Oswald"/>
                <a:sym typeface="Oswald"/>
              </a:rPr>
              <a:t>Peggy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99200" x="2039325"/>
            <a:ext cy="3371624" cx="506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1129716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swald"/>
                <a:ea typeface="Oswald"/>
                <a:cs typeface="Oswald"/>
                <a:sym typeface="Oswald"/>
              </a:rPr>
              <a:t>Overview</a:t>
            </a:r>
          </a:p>
        </p:txBody>
      </p:sp>
      <p:sp>
        <p:nvSpPr>
          <p:cNvPr id="36" name="Shape 36"/>
          <p:cNvSpPr/>
          <p:nvPr/>
        </p:nvSpPr>
        <p:spPr>
          <a:xfrm>
            <a:off y="2197200" x="704850"/>
            <a:ext cy="749099" cx="2133599"/>
          </a:xfrm>
          <a:prstGeom prst="homePlate">
            <a:avLst>
              <a:gd fmla="val 50000" name="adj"/>
            </a:avLst>
          </a:prstGeom>
          <a:solidFill>
            <a:srgbClr val="3AA69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Tasks</a:t>
            </a:r>
          </a:p>
        </p:txBody>
      </p:sp>
      <p:sp>
        <p:nvSpPr>
          <p:cNvPr id="37" name="Shape 37"/>
          <p:cNvSpPr/>
          <p:nvPr/>
        </p:nvSpPr>
        <p:spPr>
          <a:xfrm>
            <a:off y="2197200" x="2552525"/>
            <a:ext cy="749099" cx="2133599"/>
          </a:xfrm>
          <a:prstGeom prst="chevron">
            <a:avLst>
              <a:gd fmla="val 50000" name="adj"/>
            </a:avLst>
          </a:prstGeom>
          <a:solidFill>
            <a:srgbClr val="75C1B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Revised UI</a:t>
            </a:r>
          </a:p>
        </p:txBody>
      </p:sp>
      <p:sp>
        <p:nvSpPr>
          <p:cNvPr id="38" name="Shape 38"/>
          <p:cNvSpPr/>
          <p:nvPr/>
        </p:nvSpPr>
        <p:spPr>
          <a:xfrm>
            <a:off y="2197200" x="4422750"/>
            <a:ext cy="749099" cx="2133599"/>
          </a:xfrm>
          <a:prstGeom prst="chevron">
            <a:avLst>
              <a:gd fmla="val 50000" name="adj"/>
            </a:avLst>
          </a:prstGeom>
          <a:solidFill>
            <a:srgbClr val="B0DBD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Scenarios</a:t>
            </a:r>
          </a:p>
        </p:txBody>
      </p:sp>
      <p:sp>
        <p:nvSpPr>
          <p:cNvPr id="39" name="Shape 39"/>
          <p:cNvSpPr/>
          <p:nvPr/>
        </p:nvSpPr>
        <p:spPr>
          <a:xfrm>
            <a:off y="2197200" x="6305550"/>
            <a:ext cy="749099" cx="2133599"/>
          </a:xfrm>
          <a:prstGeom prst="chevron">
            <a:avLst>
              <a:gd fmla="val 50000" name="adj"/>
            </a:avLst>
          </a:prstGeom>
          <a:solidFill>
            <a:srgbClr val="EBF6F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Tools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1980448" x="457200"/>
            <a:ext cy="1182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6000" lang="en">
                <a:solidFill>
                  <a:srgbClr val="3AA69F"/>
                </a:solidFill>
                <a:latin typeface="Oswald"/>
                <a:ea typeface="Oswald"/>
                <a:cs typeface="Oswald"/>
                <a:sym typeface="Oswald"/>
              </a:rPr>
              <a:t>Tasks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2289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swald"/>
                <a:ea typeface="Oswald"/>
                <a:cs typeface="Oswald"/>
                <a:sym typeface="Oswald"/>
              </a:rPr>
              <a:t>1. Browsing</a:t>
            </a:r>
          </a:p>
        </p:txBody>
      </p:sp>
      <p:sp>
        <p:nvSpPr>
          <p:cNvPr id="50" name="Shape 50"/>
          <p:cNvSpPr/>
          <p:nvPr/>
        </p:nvSpPr>
        <p:spPr>
          <a:xfrm>
            <a:off y="2297075" x="3381350"/>
            <a:ext cy="1697868" cx="2381292"/>
          </a:xfrm>
          <a:prstGeom prst="flowChartMultidocument">
            <a:avLst/>
          </a:prstGeom>
          <a:solidFill>
            <a:srgbClr val="3AA69F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12289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swald"/>
                <a:ea typeface="Oswald"/>
                <a:cs typeface="Oswald"/>
                <a:sym typeface="Oswald"/>
              </a:rPr>
              <a:t>2. Favorites</a:t>
            </a:r>
          </a:p>
        </p:txBody>
      </p:sp>
      <p:sp>
        <p:nvSpPr>
          <p:cNvPr id="56" name="Shape 56"/>
          <p:cNvSpPr/>
          <p:nvPr/>
        </p:nvSpPr>
        <p:spPr>
          <a:xfrm>
            <a:off y="2216850" x="3723150"/>
            <a:ext cy="1697700" cx="1697700"/>
          </a:xfrm>
          <a:prstGeom prst="heart">
            <a:avLst/>
          </a:prstGeom>
          <a:solidFill>
            <a:srgbClr val="F4CC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1132403" x="457200"/>
            <a:ext cy="857400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swald"/>
                <a:ea typeface="Oswald"/>
                <a:cs typeface="Oswald"/>
                <a:sym typeface="Oswald"/>
              </a:rPr>
              <a:t>3. Filtering</a:t>
            </a:r>
          </a:p>
        </p:txBody>
      </p:sp>
      <p:sp>
        <p:nvSpPr>
          <p:cNvPr id="62" name="Shape 62"/>
          <p:cNvSpPr/>
          <p:nvPr/>
        </p:nvSpPr>
        <p:spPr>
          <a:xfrm rot="10800000">
            <a:off y="2119631" x="3923699"/>
            <a:ext cy="749399" cx="1296600"/>
          </a:xfrm>
          <a:prstGeom prst="trapezoid">
            <a:avLst>
              <a:gd fmla="val 60273" name="adj"/>
            </a:avLst>
          </a:prstGeom>
          <a:solidFill>
            <a:srgbClr val="3AA69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y="2754669" x="4374405"/>
            <a:ext cy="861899" cx="395399"/>
          </a:xfrm>
          <a:prstGeom prst="rect">
            <a:avLst/>
          </a:prstGeom>
          <a:solidFill>
            <a:srgbClr val="3AA69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2701303">
            <a:off y="3334250" x="4490773"/>
            <a:ext cy="561089" cx="559392"/>
          </a:xfrm>
          <a:prstGeom prst="rtTriangle">
            <a:avLst/>
          </a:prstGeom>
          <a:solidFill>
            <a:srgbClr val="3AA69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1980448" x="457200"/>
            <a:ext cy="1182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6000" lang="en">
                <a:solidFill>
                  <a:srgbClr val="3AA69F"/>
                </a:solidFill>
                <a:latin typeface="Oswald"/>
                <a:ea typeface="Oswald"/>
                <a:cs typeface="Oswald"/>
                <a:sym typeface="Oswald"/>
              </a:rPr>
              <a:t>Revised UI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-53646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555555"/>
                </a:solidFill>
                <a:latin typeface="Oswald"/>
                <a:ea typeface="Oswald"/>
                <a:cs typeface="Oswald"/>
                <a:sym typeface="Oswald"/>
              </a:rPr>
              <a:t>1. Browsing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28650" x="1337188"/>
            <a:ext cy="4038599" cx="197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28650" x="3595987"/>
            <a:ext cy="4038599" cx="195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628650" x="5830023"/>
            <a:ext cy="4038599" cx="197678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y="4734025" x="1131962"/>
            <a:ext cy="309600" cx="238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Destination Screen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4734025" x="3378437"/>
            <a:ext cy="309600" cx="238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Trip Details (top)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4734025" x="5624862"/>
            <a:ext cy="309600" cx="238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Trip Details (bottom)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