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0" r:id="rId1"/>
  </p:sldMasterIdLst>
  <p:notesMasterIdLst>
    <p:notesMasterId r:id="rId2"/>
  </p:notesMasterIdLst>
  <p:handoutMasterIdLst>
    <p:handoutMasterId r:id="rId3"/>
  </p:handoutMasterIdLst>
  <p:sldIdLst>
    <p:sldId id="319" r:id="rId4"/>
    <p:sldId id="325" r:id="rId5"/>
    <p:sldId id="312" r:id="rId6"/>
    <p:sldId id="324" r:id="rId7"/>
    <p:sldId id="321" r:id="rId8"/>
    <p:sldId id="326" r:id="rId9"/>
    <p:sldId id="327" r:id="rId10"/>
    <p:sldId id="323" r:id="rId11"/>
  </p:sldIdLst>
  <p:sldSz cx="9144000" cy="6858000" type="screen4x3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MCL004" initials="" lastIdx="2" clrIdx="0"/>
  <p:cmAuthor id="2" name="MCL005" initials="" lastIdx="3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65" autoAdjust="0"/>
    <p:restoredTop sz="96391" autoAdjust="0"/>
  </p:normalViewPr>
  <p:slideViewPr>
    <p:cSldViewPr snapToGrid="0">
      <p:cViewPr varScale="1">
        <p:scale>
          <a:sx n="100" d="100"/>
          <a:sy n="100" d="100"/>
        </p:scale>
        <p:origin x="1206" y="-234"/>
      </p:cViewPr>
      <p:guideLst>
        <p:guide orient="horz" pos="2159"/>
        <p:guide pos="2879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2354A247-331E-4C06-959E-17DE40423607}" type="datetime1">
              <a:rPr lang="ko-KR" altLang="en-US"/>
              <a:pPr>
                <a:defRPr lang="ko-KR"/>
              </a:pPr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119A31F1-624A-4CA3-9888-FE553D5BF7DF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7E770436-D3B6-4FBC-B082-CBE75255D48D}" type="datetime1">
              <a:rPr lang="ko-KR" altLang="en-US"/>
              <a:pPr>
                <a:defRPr lang="ko-KR"/>
              </a:pPr>
              <a:t>2023-10-12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 lang="ko-KR"/>
            </a:pPr>
            <a:fld id="{0AF4B9D7-3497-4CC6-A094-F5D2B1BD98E2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 defTabSz="910937">
              <a:defRPr lang="ko-KR" altLang="en-US"/>
            </a:pPr>
            <a:endParaRPr lang="en-US" altLang="ko-KR"/>
          </a:p>
        </p:txBody>
      </p:sp>
      <p:sp>
        <p:nvSpPr>
          <p:cNvPr id="7172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wrap="square" anchorCtr="0"/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CB2AF4F-E8E5-402D-A17F-DCCE15A80476}" type="slidenum">
              <a:rPr lang="ko-KR" altLang="en-US">
                <a:latin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61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FACD351-4F08-4A71-99FA-B3E766C5F602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68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E7B-10E8-1958-703A-37569D6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12F5-75CB-4F2B-B9E1-AD4118A2F086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323A-60EE-D640-5891-642A6E87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EB7-30DF-2537-A9BD-C4521D7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A8AF-F39B-4D0B-B85C-B5D4E8615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094-D757-3F2B-34E7-1490667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1256-A674-414C-8085-E9E129C6B32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D3F6-9E5D-4385-3AC8-EE954C2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F6E4-440B-C7A4-B587-E174D83F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9523-E42C-4253-9E4C-045FC1758D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19D-9CAE-4FCD-D89C-3B4FFC2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BF6B-7E60-49BE-8B10-54E1A62DE9F7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D70B-D812-AF73-629B-9FFD0538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875-E54F-271F-A471-162958A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6F22-C847-438B-B3C8-FF2FC4406E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8DFC7CE-44E2-C418-DC34-40A69DD030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432550"/>
            <a:ext cx="55006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66DA219-7796-A5C4-C892-A7DA7B198A4C}"/>
              </a:ext>
            </a:extLst>
          </p:cNvPr>
          <p:cNvSpPr txBox="1">
            <a:spLocks/>
          </p:cNvSpPr>
          <p:nvPr userDrawn="1"/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C2DC22D-1FFA-46A3-BFD3-FAF41F4CE32E}" type="datetime1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2023-09-14</a:t>
            </a:fld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80AC698-36CC-9060-F280-688705C63796}"/>
              </a:ext>
            </a:extLst>
          </p:cNvPr>
          <p:cNvSpPr txBox="1">
            <a:spLocks/>
          </p:cNvSpPr>
          <p:nvPr userDrawn="1"/>
        </p:nvSpPr>
        <p:spPr>
          <a:xfrm>
            <a:off x="8215313" y="6427788"/>
            <a:ext cx="665162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r" defTabSz="914400" rtl="0" eaLnBrk="1" latinLnBrk="1" hangingPunct="1">
              <a:defRPr sz="1400" b="1" kern="120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C82F0B1-C236-43E1-8FDF-D6C15530182E}" type="slidenum">
              <a:rPr lang="ko-KR" alt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5" name="Picture 2" descr="C:\Users\ANU\Desktop\anumark(jpg)\시그니쳐(좌우조합형)_1.jpg">
            <a:extLst>
              <a:ext uri="{FF2B5EF4-FFF2-40B4-BE49-F238E27FC236}">
                <a16:creationId xmlns:a16="http://schemas.microsoft.com/office/drawing/2014/main" id="{ED28025A-A272-23FE-0311-EA12F461A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29375"/>
            <a:ext cx="18002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F829A8F-9271-F4CD-C108-0B29917F6AE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04863"/>
            <a:ext cx="8688388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F7DF89A-5D47-96D6-DFE4-7F9A9F70D57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249988"/>
            <a:ext cx="8682038" cy="5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날짜 개체 틀 1">
            <a:extLst>
              <a:ext uri="{FF2B5EF4-FFF2-40B4-BE49-F238E27FC236}">
                <a16:creationId xmlns:a16="http://schemas.microsoft.com/office/drawing/2014/main" id="{F972120B-BA4A-8B8B-7FEB-D91FBC6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377E-7DAF-4E9B-9B5E-80812A1368F4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9" name="바닥글 개체 틀 2">
            <a:extLst>
              <a:ext uri="{FF2B5EF4-FFF2-40B4-BE49-F238E27FC236}">
                <a16:creationId xmlns:a16="http://schemas.microsoft.com/office/drawing/2014/main" id="{7A77CDC1-63A8-687F-1147-F322893F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D51602A-92DB-37B5-B413-8F83C26A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0E46-4814-44C0-9538-39B871DD02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0F6435-FADE-4C12-4A80-ECFF47BFF66B}"/>
              </a:ext>
            </a:extLst>
          </p:cNvPr>
          <p:cNvCxnSpPr/>
          <p:nvPr userDrawn="1"/>
        </p:nvCxnSpPr>
        <p:spPr>
          <a:xfrm>
            <a:off x="249238" y="12604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4D360A-CA66-7DCC-BF88-58047E45B86A}"/>
              </a:ext>
            </a:extLst>
          </p:cNvPr>
          <p:cNvCxnSpPr/>
          <p:nvPr userDrawn="1"/>
        </p:nvCxnSpPr>
        <p:spPr>
          <a:xfrm>
            <a:off x="249238" y="3101975"/>
            <a:ext cx="8639175" cy="1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C1B71-57D5-1E48-CE3F-49260F911101}"/>
              </a:ext>
            </a:extLst>
          </p:cNvPr>
          <p:cNvSpPr/>
          <p:nvPr userDrawn="1"/>
        </p:nvSpPr>
        <p:spPr>
          <a:xfrm>
            <a:off x="255588" y="1525588"/>
            <a:ext cx="8639175" cy="1260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D3BE9A5-F512-7DA6-1550-19A9A8011A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75" y="6397625"/>
            <a:ext cx="264318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Andong National University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0118C53-9E08-19E4-9423-DCDD4773B054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57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8A3F4456-95CC-AF19-B4C1-29D77342D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0" y="6397625"/>
            <a:ext cx="55006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Design Engineering</a:t>
            </a:r>
            <a:endParaRPr lang="ko-KR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352" y="1851744"/>
            <a:ext cx="8640000" cy="720000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2">
            <a:extLst>
              <a:ext uri="{FF2B5EF4-FFF2-40B4-BE49-F238E27FC236}">
                <a16:creationId xmlns:a16="http://schemas.microsoft.com/office/drawing/2014/main" id="{F8134B38-F1DD-495B-6FB2-3A43B95A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AF58-A85D-4C6E-9076-44AA91434E4C}" type="datetime1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DBFD7583-C706-4875-D1BB-AB5E00B8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2F38965B-296A-550B-A0CD-CC0DC33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3CE18-94B5-4EA1-B95F-2E2D6A96A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3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8B18-B063-690C-12B7-544301D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6489-683D-4D77-AD67-2F9248AA3982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5D40-C091-DF81-43CD-C929452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2F6A-0160-3C21-09B4-9A65D66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142A-7084-409A-B1B8-3745D9CD08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50E-9919-04D6-5620-12D583A9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D538-56A5-4933-971A-501167A55F7B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9E56-CDDB-2CDF-D6EE-3EA858F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0753-672C-FD2F-0AB0-5145988A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2056-4B56-40EE-9C08-5E075F2BE4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EA351-9ED7-63C9-77B6-BC9B9C7B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041A-6C0F-440D-A87E-42E79322889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E73FE-4F04-E34C-6393-879CB79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B774D7-43A3-CB9A-806F-1B8CA72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43C4-24E5-4129-B750-75154EDD69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4F82F4-3E26-8F71-3BDB-AD79E15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C1C5-EC44-4959-A0EE-52A5ECA2F1A6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2D3C61-FDEA-BA2E-B733-9A3B130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B4AEEB-A556-8882-9457-746AEC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CAA-A9A2-410D-89E4-E6961E04B1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1B4D41-87E3-2A22-5C13-266E1CA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D0FA-464D-4FF6-9B40-2B3CCC8B7F88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48CBF2-C44C-2324-780F-AEF899A1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58AAAB-574D-EC3D-4A68-B7C8570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531A-3D63-467E-B519-9BD53731CE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D898E-5D77-7AAB-3FCC-9EF16CF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76E6-AF45-41AF-9BDD-6558CC164AEE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FBDDAF-954C-EC8A-ACAD-1165248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AA141-7C96-C0C6-101F-B419612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994B-BD12-4BF7-B25E-BD9988FB5D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09914-FF71-0094-7149-C3A581C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9F5E8-E7C2-4617-A29B-9C7B735F6E7D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07F9D-2B78-9F48-0C44-D39542B1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D0B787-7C59-9744-5686-89F242A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0D19-79BF-4CA7-B696-424C5F0909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202508-015F-EAB8-AC4E-793258BE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EFDAF-A9E1-4DB4-81E3-5CE833C1F32A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A611AC-FA09-E25F-446B-22436B8A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5AEAB-9E41-C544-6AFE-1F664EE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8933-79FF-47E8-BFEA-E0A67854C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18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90000">
              <a:schemeClr val="bg1"/>
            </a:gs>
            <a:gs pos="2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833DDD-EDD2-2AFE-897B-AF403B79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6D4A4-1920-E5DF-01A5-F1EA7DA05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DE08-E14C-8527-8078-30CF2617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4DDB7-FAE8-4B4A-A71C-B862DA9F07EF}" type="datetimeFigureOut">
              <a:rPr lang="ko-KR" altLang="en-US"/>
              <a:pPr>
                <a:defRPr/>
              </a:pPr>
              <a:t>2023-09-14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E2F8-D06D-7052-F2FD-537DEEF9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06DA-6486-2736-7E5C-4621DDF7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4E757-06C8-4222-809A-4E9DE82FFF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51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 noChangeArrowheads="1"/>
          </p:cNvSpPr>
          <p:nvPr>
            <p:ph type="title" idx="0"/>
          </p:nvPr>
        </p:nvSpPr>
        <p:spPr>
          <a:xfrm>
            <a:off x="249238" y="1535113"/>
            <a:ext cx="8639175" cy="1241425"/>
          </a:xfrm>
        </p:spPr>
        <p:txBody>
          <a:bodyPr/>
          <a:lstStyle/>
          <a:p>
            <a:pPr algn="ctr" eaLnBrk="1" hangingPunct="1">
              <a:defRPr/>
            </a:pPr>
            <a:r>
              <a:rPr lang="ko-KR" altLang="en-US" sz="3200" b="1">
                <a:latin typeface="Times New Roman"/>
                <a:ea typeface="HY견고딕"/>
                <a:cs typeface="Times New Roman"/>
              </a:rPr>
              <a:t>캡스톤</a:t>
            </a:r>
            <a:r>
              <a:rPr lang="en-US" altLang="ko-KR" sz="3200" b="1">
                <a:latin typeface="Times New Roman"/>
                <a:ea typeface="HY견고딕"/>
                <a:cs typeface="Times New Roman"/>
              </a:rPr>
              <a:t> 7</a:t>
            </a:r>
            <a:r>
              <a:rPr lang="ko-KR" altLang="en-US" sz="3200" b="1">
                <a:latin typeface="Times New Roman"/>
                <a:ea typeface="HY견고딕"/>
                <a:cs typeface="Times New Roman"/>
              </a:rPr>
              <a:t>주차 발표</a:t>
            </a:r>
            <a:endParaRPr lang="ko-KR" altLang="en-US" sz="3200" b="1">
              <a:latin typeface="Times New Roman"/>
              <a:ea typeface="HY견고딕"/>
              <a:cs typeface="Times New Roman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C3B2EA4F-FCCE-51ED-DC97-BA8EFD9D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421063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AD(</a:t>
            </a:r>
            <a:r>
              <a:rPr lang="ko-KR" altLang="en-US" sz="2000" u="sng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김관우</a:t>
            </a:r>
            <a:r>
              <a:rPr lang="en-US" altLang="ko-KR" sz="2000" u="sng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u="sng" dirty="0" err="1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유환지</a:t>
            </a:r>
            <a:r>
              <a:rPr lang="en-US" altLang="ko-KR" sz="2000" u="sng" dirty="0" smtClean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  <a:endParaRPr lang="en-US" altLang="ko-KR" sz="2400" b="1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8FA79CC4-E374-9208-AAE6-0AC53E40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386388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Supervisor: Prof. </a:t>
            </a:r>
            <a:r>
              <a:rPr lang="en-US" altLang="ko-KR" sz="2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Sang-Heon Lee</a:t>
            </a:r>
            <a:endParaRPr lang="en-US" altLang="ko-KR" sz="20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6149" name="Picture 49" descr="C:\Users\ANU\Desktop\엠블렘마크(원).jpg">
            <a:extLst>
              <a:ext uri="{FF2B5EF4-FFF2-40B4-BE49-F238E27FC236}">
                <a16:creationId xmlns:a16="http://schemas.microsoft.com/office/drawing/2014/main" id="{27E51DE1-110B-88F0-2470-13B2103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" t="536"/>
          <a:stretch>
            <a:fillRect/>
          </a:stretch>
        </p:blipFill>
        <p:spPr bwMode="auto">
          <a:xfrm>
            <a:off x="6659563" y="476250"/>
            <a:ext cx="6969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5">
            <a:extLst>
              <a:ext uri="{FF2B5EF4-FFF2-40B4-BE49-F238E27FC236}">
                <a16:creationId xmlns:a16="http://schemas.microsoft.com/office/drawing/2014/main" id="{CE44C680-B0E8-C4AF-2721-0728A9A9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90550"/>
            <a:ext cx="181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4730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65375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730750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097713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463088" indent="-228600" defTabSz="4730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99202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03774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08346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1291888" indent="-228600" defTabSz="47307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Andong National University</a:t>
            </a:r>
            <a:endParaRPr lang="ko-KR" altLang="en-US" sz="1200" b="1">
              <a:solidFill>
                <a:srgbClr val="0000FF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375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88" y="188640"/>
            <a:ext cx="4694277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ko-KR" sz="3200" b="1" i="1">
                <a:latin typeface="HY견고딕"/>
                <a:ea typeface="HY견고딕"/>
                <a:cs typeface="Calibri"/>
              </a:rPr>
              <a:t>IMU Navigation 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실행 과정</a:t>
            </a:r>
            <a:endParaRPr lang="en-US" altLang="ko-KR" sz="3200" b="1" i="1">
              <a:latin typeface="HY견고딕"/>
              <a:ea typeface="HY견고딕"/>
              <a:cs typeface="Calibri"/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1784" y="1527098"/>
            <a:ext cx="6185390" cy="2946306"/>
          </a:xfrm>
          <a:prstGeom prst="rect">
            <a:avLst/>
          </a:prstGeom>
          <a:ln w="38100" cap="sq">
            <a:solidFill>
              <a:srgbClr val="002060">
                <a:alpha val="100000"/>
              </a:srgb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2"/>
          <p:cNvSpPr txBox="1"/>
          <p:nvPr/>
        </p:nvSpPr>
        <p:spPr>
          <a:xfrm>
            <a:off x="379145" y="4685640"/>
            <a:ext cx="8404760" cy="13608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Move base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초기화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IM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U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로 로봇의 초기 위치 결정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 로봇의 기본 방향과 방향 추정            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② 목표 위치 설정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출발점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도착점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이동 경로를 계획에 필요한 방향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방향 변경에 IMU 데이터 사용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③ 글로벌 경로 계획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 IMU 데이터는 로봇의 현재 위치 추적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글로벌 지도와 일치에사용                         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④ 로봇 이동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IMU 데이터를 사용하여 위치와 방향을 정확하게 유지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⑤ 복구 동작 실행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벽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장애물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IMU 데이터로 로봇이 장애물이나 벽과 같은 장애물을 감지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⑥ 목표 도달 확인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 로봇의 위치와 방향을 확인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</p:txBody>
      </p:sp>
      <p:sp>
        <p:nvSpPr>
          <p:cNvPr id="22" name="직사각형 6"/>
          <p:cNvSpPr/>
          <p:nvPr/>
        </p:nvSpPr>
        <p:spPr>
          <a:xfrm>
            <a:off x="3113458" y="2013212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직사각형 7"/>
          <p:cNvSpPr/>
          <p:nvPr/>
        </p:nvSpPr>
        <p:spPr>
          <a:xfrm>
            <a:off x="3279489" y="1569724"/>
            <a:ext cx="238209" cy="292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직사각형 8"/>
          <p:cNvSpPr/>
          <p:nvPr/>
        </p:nvSpPr>
        <p:spPr>
          <a:xfrm>
            <a:off x="4058742" y="2112253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직사각형 9"/>
          <p:cNvSpPr/>
          <p:nvPr/>
        </p:nvSpPr>
        <p:spPr>
          <a:xfrm>
            <a:off x="4683193" y="2535602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4315872" y="3328469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3609854" y="3508087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여기어때 잘난체 OTF"/>
                <a:ea typeface="여기어때 잘난체 OTF"/>
              </a:rPr>
              <a:t>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70c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299085" y="1038385"/>
            <a:ext cx="8545830" cy="33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IMU는 로봇 내비게이션 시스템의 핵심 센서 중 하나이며, 로봇의 위치 및 방향 추정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0814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0" y="188640"/>
            <a:ext cx="4789524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 </a:t>
            </a:r>
            <a:r>
              <a:rPr lang="en-US" altLang="ko-KR" sz="3200" b="1" i="1">
                <a:latin typeface="HY견고딕"/>
                <a:ea typeface="HY견고딕"/>
                <a:cs typeface="Calibri"/>
              </a:rPr>
              <a:t>MPU 6050 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하드웨어 설정</a:t>
            </a:r>
            <a:endParaRPr lang="ko-KR" altLang="en-US" sz="3200" b="1" i="1">
              <a:latin typeface="HY견고딕"/>
              <a:ea typeface="HY견고딕"/>
              <a:cs typeface="Calibri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529" y="1418189"/>
            <a:ext cx="3681693" cy="2899918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361664" y="1058369"/>
            <a:ext cx="3907485" cy="3127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잿슨 나노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여기어때 잘난체 OTF"/>
                <a:ea typeface="여기어때 잘난체 OTF"/>
              </a:rPr>
              <a:t>핀아웃 다이어그램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여기어때 잘난체 OTF"/>
              <a:ea typeface="여기어때 잘난체 OTF"/>
            </a:endParaRPr>
          </a:p>
        </p:txBody>
      </p:sp>
      <p:sp>
        <p:nvSpPr>
          <p:cNvPr id="9" name=""/>
          <p:cNvSpPr/>
          <p:nvPr/>
        </p:nvSpPr>
        <p:spPr>
          <a:xfrm>
            <a:off x="524614" y="4478908"/>
            <a:ext cx="4931986" cy="15866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59000" indent="-259000" algn="l">
              <a:buAutoNum type="arabicPeriod"/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MPU6050의 VCC를 Jetson Nano의 핀 17 (3.3V)에 연결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MPU6050의 GND를 Jetson Nano의 핀 25 (GND)에 연결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MPU6050의 SCL를 Jetson Nano의 핀 5 (SCL)에 연결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marL="259000" indent="-259000" algn="l">
              <a:buAutoNum type="arabicPeriod"/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MPU6050의 SDA를 Jetson Nano의 핀 3 (SDA)에 연결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605746"/>
            <a:ext cx="2904542" cy="26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3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1" y="188640"/>
            <a:ext cx="306549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 </a:t>
            </a:r>
            <a:r>
              <a:rPr lang="en-US" altLang="ko-KR" sz="3200" b="1" i="1">
                <a:latin typeface="HY견고딕"/>
                <a:ea typeface="HY견고딕"/>
                <a:cs typeface="Calibri"/>
              </a:rPr>
              <a:t>MPU 6050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 구동</a:t>
            </a:r>
            <a:endParaRPr lang="ko-KR" altLang="en-US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8" name=""/>
          <p:cNvSpPr/>
          <p:nvPr/>
        </p:nvSpPr>
        <p:spPr>
          <a:xfrm>
            <a:off x="279415" y="1527100"/>
            <a:ext cx="4931987" cy="3006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MPU 6050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은 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I2C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직렬 통신 프로토콜 사용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9" name=""/>
          <p:cNvSpPr/>
          <p:nvPr/>
        </p:nvSpPr>
        <p:spPr>
          <a:xfrm>
            <a:off x="274093" y="1104399"/>
            <a:ext cx="2503585" cy="3605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통신 프로토콜 설정</a:t>
            </a:r>
            <a:endParaRPr xmlns:mc="http://schemas.openxmlformats.org/markup-compatibility/2006" xmlns:hp="http://schemas.haansoft.com/office/presentation/8.0" sz="18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0" name=""/>
          <p:cNvSpPr/>
          <p:nvPr/>
        </p:nvSpPr>
        <p:spPr>
          <a:xfrm>
            <a:off x="272066" y="1972023"/>
            <a:ext cx="5431155" cy="2934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다음 명령을 입력하여 MPU6050이 표시되는지 확인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918109"/>
            <a:ext cx="4200525" cy="40005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4572000" y="2415265"/>
            <a:ext cx="3018121" cy="2974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MPU6050의 주소가 </a:t>
            </a: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34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임을 확인</a:t>
            </a:r>
            <a:endParaRPr xmlns:mc="http://schemas.openxmlformats.org/markup-compatibility/2006" xmlns:hp="http://schemas.haansoft.com/office/presentation/8.0" lang="ko-KR" altLang="en-US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3" name=""/>
          <p:cNvSpPr/>
          <p:nvPr/>
        </p:nvSpPr>
        <p:spPr>
          <a:xfrm>
            <a:off x="294462" y="3068454"/>
            <a:ext cx="3805020" cy="3605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SMBUS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를 사용하여 좌표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4" name=""/>
          <p:cNvSpPr/>
          <p:nvPr/>
        </p:nvSpPr>
        <p:spPr>
          <a:xfrm>
            <a:off x="328076" y="3584500"/>
            <a:ext cx="8223298" cy="1157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199920" indent="-199920" algn="l" defTabSz="4572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SMBUS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는 컴퓨터 시스템에서 하드웨어 구성 요소 간의 통신 및 관리를 위한 표준 통신 프로토콜 및 인터페이스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199920" indent="-199920" algn="l" defTabSz="4572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프로토콜은 I²C(Inter-Integrated Circuit) 버스를 기반으로 하며, 주로 컴퓨터 시스템의 다양한 하드웨어 장치 간 통신과 감시 작업을 수행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5" name=""/>
          <p:cNvSpPr/>
          <p:nvPr/>
        </p:nvSpPr>
        <p:spPr>
          <a:xfrm>
            <a:off x="387018" y="5085489"/>
            <a:ext cx="2762927" cy="294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① smbus 라이브러리를 설치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932" y="5473480"/>
            <a:ext cx="3114675" cy="400050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3972190" y="5077475"/>
            <a:ext cx="4705650" cy="292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② mpu6050_simpletest2.py 프로그램 생성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54962" y="5454430"/>
            <a:ext cx="2524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306549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 </a:t>
            </a:r>
            <a:r>
              <a:rPr lang="en-US" altLang="ko-KR" sz="3200" b="1" i="1">
                <a:latin typeface="HY견고딕"/>
                <a:ea typeface="HY견고딕"/>
                <a:cs typeface="Calibri"/>
              </a:rPr>
              <a:t>MPU 6050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 구동</a:t>
            </a:r>
            <a:endParaRPr lang="en-US" altLang="ko-KR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2143" y="1220474"/>
            <a:ext cx="6278202" cy="31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여기어때 잘난체 OTF"/>
                <a:ea typeface="여기어때 잘난체 OTF"/>
              </a:rPr>
              <a:t>에 아래 내용의 코드를 입력</a:t>
            </a:r>
            <a:endParaRPr lang="ko-KR" altLang="en-US" sz="1500">
              <a:latin typeface="여기어때 잘난체 OTF"/>
              <a:ea typeface="여기어때 잘난체 OTF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518" y="1214561"/>
            <a:ext cx="1971675" cy="37147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359" y="1652918"/>
            <a:ext cx="3226429" cy="208308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6634" y="1677815"/>
            <a:ext cx="2578001" cy="2181885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346710" y="3914745"/>
            <a:ext cx="6979392" cy="722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1)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MPU_Init 함수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센서를 데이터 수집에 맞게 설정하기 위해 여러 레지스터에 특정 값을 기록합니다.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21" name=""/>
          <p:cNvSpPr/>
          <p:nvPr/>
        </p:nvSpPr>
        <p:spPr>
          <a:xfrm>
            <a:off x="371041" y="4933261"/>
            <a:ext cx="8147290" cy="1151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2)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가속도계 및 자이로스코프의 원시 데이터를 읽어오고, 이러한 원시 값에서 물리 단위 변환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굴림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가속도계 데이터 (Ax, Ay, Az)는 원시 값에서 g(중력) 단위로 변환됩니다.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자이로스코프 데이터 (Gx, Gy, Gz)는 원시 값에서 각도 단위로 변환됩니다.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02189" y="1725344"/>
            <a:ext cx="2454621" cy="20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306549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 </a:t>
            </a:r>
            <a:r>
              <a:rPr lang="en-US" altLang="ko-KR" sz="3200" b="1" i="1">
                <a:latin typeface="HY견고딕"/>
                <a:ea typeface="HY견고딕"/>
                <a:cs typeface="Calibri"/>
              </a:rPr>
              <a:t>MPU 6050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 구동</a:t>
            </a:r>
            <a:endParaRPr lang="en-US" altLang="ko-KR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5798" y="1248671"/>
            <a:ext cx="6278202" cy="311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여기어때 잘난체 OTF"/>
                <a:ea typeface="여기어때 잘난체 OTF"/>
              </a:rPr>
              <a:t>입력한 코드 실행</a:t>
            </a:r>
            <a:endParaRPr lang="ko-KR" altLang="en-US" sz="1500">
              <a:latin typeface="여기어때 잘난체 OTF"/>
              <a:ea typeface="여기어때 잘난체 OTF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512" y="1244049"/>
            <a:ext cx="2476500" cy="352425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370097" y="3019245"/>
            <a:ext cx="8219472" cy="5130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MPU6050 센서를 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움직였을때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이 코드는 센서의 움직임에 따라 각도 및 중력 가속도가 실시간으로 감지, 데이터는 주기적으로 업데이트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확인</a:t>
            </a:r>
            <a:endParaRPr xmlns:mc="http://schemas.openxmlformats.org/markup-compatibility/2006" xmlns:hp="http://schemas.haansoft.com/office/presentation/8.0" lang="ko-KR" altLang="en-US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410" y="1716386"/>
            <a:ext cx="6972300" cy="1143000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407630" y="3985777"/>
            <a:ext cx="3805021" cy="3652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MPU6050 IMU를 ROS에 연결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1" name=""/>
          <p:cNvSpPr/>
          <p:nvPr/>
        </p:nvSpPr>
        <p:spPr>
          <a:xfrm>
            <a:off x="462264" y="4437904"/>
            <a:ext cx="8219472" cy="2934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MPU6050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에서 읽은 데이터를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ROS TOPIC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에 게시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150" y="4813613"/>
            <a:ext cx="2963972" cy="621812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3624535" y="4945522"/>
            <a:ext cx="3922527" cy="3008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automaticaddison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에 게시된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패키지를 복제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492" y="5549020"/>
            <a:ext cx="2428875" cy="38100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3049258" y="5558515"/>
            <a:ext cx="5921835" cy="5161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게시된 plane" 프레임에서 "imu_link" 프레임으로 변환을 브로드캐스트하는 ROS (로봇 운영 시스템) 노드를 구현한 코드 작성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47997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92" y="188640"/>
            <a:ext cx="3065498" cy="571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ko-KR" altLang="en-US" sz="3200" b="1" i="1">
                <a:latin typeface="HY견고딕"/>
                <a:ea typeface="HY견고딕"/>
                <a:cs typeface="Calibri"/>
              </a:rPr>
              <a:t> </a:t>
            </a:r>
            <a:r>
              <a:rPr lang="en-US" altLang="ko-KR" sz="3200" b="1" i="1">
                <a:latin typeface="HY견고딕"/>
                <a:ea typeface="HY견고딕"/>
                <a:cs typeface="Calibri"/>
              </a:rPr>
              <a:t>MPU 6050</a:t>
            </a:r>
            <a:r>
              <a:rPr lang="ko-KR" altLang="en-US" sz="3200" b="1" i="1">
                <a:latin typeface="HY견고딕"/>
                <a:ea typeface="HY견고딕"/>
                <a:cs typeface="Calibri"/>
              </a:rPr>
              <a:t> 구동</a:t>
            </a:r>
            <a:endParaRPr lang="en-US" altLang="ko-KR" sz="3200" b="1" i="1">
              <a:latin typeface="HY견고딕"/>
              <a:ea typeface="HY견고딕"/>
              <a:cs typeface="Calibri"/>
            </a:endParaRPr>
          </a:p>
        </p:txBody>
      </p:sp>
      <p:sp>
        <p:nvSpPr>
          <p:cNvPr id="44" name=""/>
          <p:cNvSpPr/>
          <p:nvPr/>
        </p:nvSpPr>
        <p:spPr>
          <a:xfrm>
            <a:off x="264220" y="1099439"/>
            <a:ext cx="8219472" cy="11560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파일의 권한을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                  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mpu_6050 driver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있는지 확인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우리 패키지가 다른 패키지에 종속되어 있는지 확인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547" y="2347629"/>
            <a:ext cx="2524125" cy="352425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832" y="1453741"/>
            <a:ext cx="2581275" cy="428625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303891" y="2891816"/>
            <a:ext cx="3805021" cy="3652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Node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실행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777" y="3615539"/>
            <a:ext cx="3114675" cy="419100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320804" y="3282272"/>
            <a:ext cx="8219472" cy="2972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Node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실행 과정 중 오류 발생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0062" y="4097212"/>
            <a:ext cx="5821000" cy="1037167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6378627" y="4357989"/>
            <a:ext cx="2620434" cy="518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Python 스크립트가 필요한 모듈을 찾지 못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함</a:t>
            </a:r>
            <a:endParaRPr xmlns:mc="http://schemas.openxmlformats.org/markup-compatibility/2006" xmlns:hp="http://schemas.haansoft.com/office/presentation/8.0" lang="ko-KR" altLang="en-US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3" name=""/>
          <p:cNvSpPr/>
          <p:nvPr/>
        </p:nvSpPr>
        <p:spPr>
          <a:xfrm>
            <a:off x="360035" y="5339672"/>
            <a:ext cx="8219472" cy="297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4572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Python 경로 확인, 패키지 구조 확인, 모듈 가져오기 확인으로 문제 해결을 시도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0052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9F43ED-6174-4DB1-9D28-2A2DB6B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7792" y="188640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Navigation </a:t>
            </a:r>
            <a:r>
              <a:rPr lang="ko-KR" altLang="en-US" sz="3200" b="1" i="1" dirty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진행 </a:t>
            </a:r>
            <a:r>
              <a:rPr lang="ko-KR" altLang="en-US" sz="3200" b="1" i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방향</a:t>
            </a:r>
            <a:endParaRPr lang="en-US" altLang="ko-KR" sz="3200" b="1" i="1" dirty="0"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65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376</ep:Words>
  <ep:PresentationFormat>화면 슬라이드 쇼(4:3)</ep:PresentationFormat>
  <ep:Paragraphs>72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캡스톤 7주차 발표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2016-09-12T04:48:41.000</dcterms:created>
  <dc:creator>MARK</dc:creator>
  <cp:lastModifiedBy>Admin</cp:lastModifiedBy>
  <dcterms:modified xsi:type="dcterms:W3CDTF">2023-10-12T02:18:58.313</dcterms:modified>
  <cp:revision>2918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